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258" r:id="rId7"/>
    <p:sldId id="261" r:id="rId8"/>
    <p:sldId id="269" r:id="rId9"/>
    <p:sldId id="259" r:id="rId10"/>
    <p:sldId id="260" r:id="rId11"/>
    <p:sldId id="270" r:id="rId12"/>
    <p:sldId id="271" r:id="rId13"/>
    <p:sldId id="272" r:id="rId14"/>
    <p:sldId id="273" r:id="rId15"/>
    <p:sldId id="274" r:id="rId16"/>
    <p:sldId id="263" r:id="rId17"/>
    <p:sldId id="26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500" userDrawn="1">
          <p15:clr>
            <a:srgbClr val="A4A3A4"/>
          </p15:clr>
        </p15:guide>
        <p15:guide id="8" pos="49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1E4"/>
    <a:srgbClr val="B8D3E8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84E427A-3D55-4303-BF80-6455036E1DE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11" autoAdjust="0"/>
    <p:restoredTop sz="94291" autoAdjust="0"/>
  </p:normalViewPr>
  <p:slideViewPr>
    <p:cSldViewPr snapToGrid="0" showGuides="1">
      <p:cViewPr>
        <p:scale>
          <a:sx n="110" d="100"/>
          <a:sy n="110" d="100"/>
        </p:scale>
        <p:origin x="-64" y="-284"/>
      </p:cViewPr>
      <p:guideLst>
        <p:guide pos="3840"/>
        <p:guide orient="horz" pos="2500"/>
        <p:guide pos="49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8B8B31-1CFE-4A78-A796-40061C1B29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5D168-A009-4B34-B08F-277E0D6ABD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47A4C-1800-412B-9042-C93F1924AECC}" type="datetimeFigureOut">
              <a:rPr lang="en-US" smtClean="0"/>
              <a:t>10/1/2024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0C826E-30C5-4DD2-97CD-F700F8EBBF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1BE32A-EDDE-428D-8FA7-84F681D978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1FD62-43B6-432F-96E1-BCDE3916E1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83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en-US" noProof="0" smtClean="0"/>
              <a:t>10/1/2024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View of a mountain range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6C517-01CF-4924-81A5-DAD4CE0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</a:schemeClr>
              </a:gs>
              <a:gs pos="100000">
                <a:schemeClr val="accent3">
                  <a:alpha val="7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E013E669-E15F-4096-81CC-6637C4A9F9E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1680191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107415"/>
            <a:ext cx="10117959" cy="2281355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1333943"/>
            <a:ext cx="4367531" cy="324417"/>
          </a:xfrm>
        </p:spPr>
        <p:txBody>
          <a:bodyPr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50857" y="4720037"/>
            <a:ext cx="10090287" cy="1101897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Tagline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1BBC0-FAFE-4A57-9925-6182B74C4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79848" y="4453465"/>
            <a:ext cx="2432304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88C711-3D16-496B-BF96-001A0C0A3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82374" y="6430061"/>
            <a:ext cx="241402" cy="197510"/>
          </a:xfrm>
          <a:prstGeom prst="rect">
            <a:avLst/>
          </a:prstGeom>
          <a:noFill/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3410712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981036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0604" y="4804366"/>
            <a:ext cx="4050792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F6DD4A-6071-4D11-ABDB-28EA5AC871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942478"/>
            <a:ext cx="10515600" cy="45908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lang="en-US" sz="230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347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with pine trees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685800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169256"/>
            <a:ext cx="5285914" cy="782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136036"/>
            <a:ext cx="5285914" cy="857098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1992586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02F0820-F94A-40EF-B3BE-26CD0CB551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3100269"/>
            <a:ext cx="5288963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139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Close up view of lake edge with mountain range background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3319272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1093460"/>
            <a:ext cx="5320386" cy="782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028AD4F5-2320-4533-9EC4-9832091E6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060240"/>
            <a:ext cx="5320386" cy="882524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bg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693" y="1916790"/>
            <a:ext cx="4500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4B6CBCCA-9781-462D-AF43-C6AAE3D1AA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17897" y="1125545"/>
            <a:ext cx="4707842" cy="1849304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193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373955-AB5B-4186-8098-9DBA0AB26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9649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835244"/>
            <a:ext cx="10515599" cy="629105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3A3472E-32B4-4CAD-B5D0-420AA3FB4C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627121" y="2738211"/>
            <a:ext cx="4183650" cy="454353"/>
          </a:xfrm>
        </p:spPr>
        <p:txBody>
          <a:bodyPr>
            <a:noAutofit/>
          </a:bodyPr>
          <a:lstStyle>
            <a:lvl1pPr marL="0" indent="0">
              <a:buNone/>
              <a:defRPr sz="3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1AEED068-3EA0-4BF4-875C-02473E9EB0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9649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3590B9DA-A2DF-4AE1-9A98-C7B84F48C3A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27121" y="342850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COMPARISON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1752" y="1667974"/>
            <a:ext cx="396849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037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1248" y="3359239"/>
            <a:ext cx="4357688" cy="2252574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2081624"/>
            <a:ext cx="4357688" cy="1325563"/>
          </a:xfrm>
        </p:spPr>
        <p:txBody>
          <a:bodyPr lIns="0" r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1877" y="3191969"/>
            <a:ext cx="396849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Chart Placeholder 18">
            <a:extLst>
              <a:ext uri="{FF2B5EF4-FFF2-40B4-BE49-F238E27FC236}">
                <a16:creationId xmlns:a16="http://schemas.microsoft.com/office/drawing/2014/main" id="{BE9C98A7-B145-402E-BADA-CE785E3BA996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981371" y="1246188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534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B534F865-65DF-4129-9CE5-414E249375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83563" y="3359239"/>
            <a:ext cx="2596896" cy="2252574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62" y="1757774"/>
            <a:ext cx="2669859" cy="1325563"/>
          </a:xfrm>
        </p:spPr>
        <p:txBody>
          <a:bodyPr lIns="0" rIns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83563" y="3191969"/>
            <a:ext cx="1545336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Table Placeholder 17">
            <a:extLst>
              <a:ext uri="{FF2B5EF4-FFF2-40B4-BE49-F238E27FC236}">
                <a16:creationId xmlns:a16="http://schemas.microsoft.com/office/drawing/2014/main" id="{62814DE5-26B2-4A8E-BA8D-A2E4C5547E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911225" y="1505433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01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3C23D1-BE9A-4E52-9BEF-D55C4CB75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45798" y="6386170"/>
            <a:ext cx="307239" cy="343814"/>
          </a:xfrm>
          <a:prstGeom prst="rect">
            <a:avLst/>
          </a:prstGeom>
          <a:noFill/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236829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B33A3032-1037-4342-827F-CF13499782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835244"/>
            <a:ext cx="10515599" cy="629105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300" b="0" i="0">
                <a:solidFill>
                  <a:schemeClr val="bg2"/>
                </a:solidFill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D6F6A17-AFDC-40C7-9D63-50FA052A1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IMAGE SLIDE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68B9DC-C6AF-45D4-BBA3-A5EF781EA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59708" y="1667974"/>
            <a:ext cx="4672584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873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VIDEO SLIDE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Media Placeholder 7">
            <a:extLst>
              <a:ext uri="{FF2B5EF4-FFF2-40B4-BE49-F238E27FC236}">
                <a16:creationId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1395984" y="1497770"/>
            <a:ext cx="9400032" cy="42153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media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997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View of a lake and mountain range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6C517-01CF-4924-81A5-DAD4CE0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82190F1B-1701-4806-870F-8FC7F32FE4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2235" y="4222968"/>
            <a:ext cx="4367531" cy="47451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+7 678-555-0128</a:t>
            </a:r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972B7F81-5409-42D9-B44C-88D9CBD9BA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2235" y="3927698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FAA54554-5CE2-43AD-979D-F095482C49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0857" y="2655074"/>
            <a:ext cx="10090287" cy="60665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Alexander Martensson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A1D8F0C1-128A-435B-8585-F0B32496EC7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5722" y="5230723"/>
            <a:ext cx="5920556" cy="474519"/>
          </a:xfrm>
        </p:spPr>
        <p:txBody>
          <a:bodyPr>
            <a:no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martensson@example.com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90B48E8B-E525-4852-9167-5281C64B1C3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12235" y="4929014"/>
            <a:ext cx="4367531" cy="2880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C5EB90F-1ADD-412B-9044-2CC607B78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856" y="993494"/>
            <a:ext cx="10104124" cy="1517356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0A1271-E1E7-40AB-9552-9B4249544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56204" y="2421953"/>
            <a:ext cx="5879592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117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View of a mountain range">
            <a:extLst>
              <a:ext uri="{FF2B5EF4-FFF2-40B4-BE49-F238E27FC236}">
                <a16:creationId xmlns:a16="http://schemas.microsoft.com/office/drawing/2014/main" id="{1DAC5403-E1D0-4032-A9FE-410B2982643C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46C517-01CF-4924-81A5-DAD4CE0BF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0000"/>
                </a:schemeClr>
              </a:gs>
              <a:gs pos="100000">
                <a:schemeClr val="accent3">
                  <a:alpha val="7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7021" y="2107415"/>
            <a:ext cx="10117959" cy="2281355"/>
          </a:xfrm>
        </p:spPr>
        <p:txBody>
          <a:bodyPr>
            <a:noAutofit/>
          </a:bodyPr>
          <a:lstStyle>
            <a:lvl1pPr algn="ctr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1BBC0-FAFE-4A57-9925-6182B74C4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79848" y="4453465"/>
            <a:ext cx="2432304" cy="64008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8214E67-DE9D-42F7-B713-798383BBD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021" y="4720036"/>
            <a:ext cx="10117959" cy="1101898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sz="3500" b="0" i="0" dirty="0">
                <a:solidFill>
                  <a:schemeClr val="bg2"/>
                </a:solidFill>
              </a:defRPr>
            </a:lvl1pPr>
          </a:lstStyle>
          <a:p>
            <a:pPr marL="228600" lvl="0" indent="-228600" algn="ctr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8553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1B00995-C0FC-4EC6-A9B0-828FB28FC47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5114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122F4F2-F130-4DBE-B244-1D59BBE5CD9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4CE5575-876A-4335-83ED-6B346DA1B4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5035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1747488"/>
            <a:ext cx="442800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A54DF2-9EE6-43F7-A586-88CA6C6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1F82F6E-10E8-4A58-9655-E18D14D79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40863"/>
            <a:ext cx="5157787" cy="664211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2F6C18E-5BCB-42EF-9310-5BD6E011DF2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BA2923F-D123-40C6-A193-B86D683D5B5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840863"/>
            <a:ext cx="5183188" cy="6642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305C175-94AC-44DD-9321-0A8DBDF22DA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998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09FEF38-E3A7-4527-97CB-AF528BAEBA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0012" y="457200"/>
            <a:ext cx="6172200" cy="540861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7947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View of a lake and mountain range">
            <a:extLst>
              <a:ext uri="{FF2B5EF4-FFF2-40B4-BE49-F238E27FC236}">
                <a16:creationId xmlns:a16="http://schemas.microsoft.com/office/drawing/2014/main" id="{CECF654C-A7AE-4727-9F7F-492670C3E642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F3F28-2A24-40B5-AC8C-5A53DC799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39" y="128016"/>
            <a:ext cx="11932919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100000">
                <a:schemeClr val="accent3">
                  <a:alpha val="80000"/>
                </a:schemeClr>
              </a:gs>
            </a:gsLst>
            <a:lin ang="1680000" scaled="0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A2807-F7BA-4350-93C3-95213A4854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6AE88-305E-4E68-AF8E-10BCB695A1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BAC97E-3C4E-4D04-8A57-DC61E07CB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822F33-D675-4E6C-BD09-D9C78365B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026" y="2105709"/>
            <a:ext cx="374904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C3E675-6E45-4A81-AEA3-D3638822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E4B599D-7641-40C1-8DAE-110A36403C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77592"/>
            <a:ext cx="3932237" cy="369139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B69B4CE-EB2F-46CF-9A80-64E44E5E9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9830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12920" y="1667974"/>
            <a:ext cx="3566160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2B3756-19E0-4B2F-B1D5-7664E0B3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8320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Unpaved road lined with trees, mountain side drive">
            <a:extLst>
              <a:ext uri="{FF2B5EF4-FFF2-40B4-BE49-F238E27FC236}">
                <a16:creationId xmlns:a16="http://schemas.microsoft.com/office/drawing/2014/main" id="{EC40FB52-44A8-43D1-8B33-F4E55A83AC38}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blipFill>
            <a:blip r:embed="rId2"/>
            <a:srcRect/>
            <a:stretch>
              <a:fillRect l="-17" r="-17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0000"/>
                </a:schemeClr>
              </a:gs>
              <a:gs pos="99000">
                <a:schemeClr val="accent3">
                  <a:alpha val="80000"/>
                </a:schemeClr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140A0-8435-451E-9A8E-9C33B97E1B1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DD90A-F598-4982-8244-00A2189F77B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E88236-C248-4008-9619-75BCE6D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08548" y="6114045"/>
            <a:ext cx="374904" cy="374904"/>
          </a:xfrm>
          <a:prstGeom prst="ellipse">
            <a:avLst/>
          </a:prstGeom>
          <a:noFill/>
          <a:ln w="1270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6306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4ACA68-1C2C-4C4D-9CB4-1C8BF3E03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9540" y="128016"/>
            <a:ext cx="11932920" cy="660196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762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3F74C5-9ADD-4AE3-BCA5-88726CC2A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17776" y="1667974"/>
            <a:ext cx="8156448" cy="36576"/>
          </a:xfrm>
          <a:prstGeom prst="rect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noProof="0" dirty="0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60171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2535" y="1984171"/>
            <a:ext cx="3103110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60171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77939" y="1984171"/>
            <a:ext cx="2243918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77950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4052" y="2001950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20059" y="310399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8684" y="310399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94793" y="3103993"/>
            <a:ext cx="2599197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76955" y="3102450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57040" y="5751926"/>
            <a:ext cx="8877920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4791" y="5070254"/>
            <a:ext cx="259919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90713" y="5070254"/>
            <a:ext cx="371266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Picture Placeholder 12">
            <a:extLst>
              <a:ext uri="{FF2B5EF4-FFF2-40B4-BE49-F238E27FC236}">
                <a16:creationId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020058" y="3976866"/>
            <a:ext cx="327355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6" name="Picture Placeholder 12">
            <a:extLst>
              <a:ext uri="{FF2B5EF4-FFF2-40B4-BE49-F238E27FC236}">
                <a16:creationId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2" y="4041034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7" name="Picture Placeholder 9">
            <a:extLst>
              <a:ext uri="{FF2B5EF4-FFF2-40B4-BE49-F238E27FC236}">
                <a16:creationId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4041034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138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1279" y="6118484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fld id="{D495E168-DA5E-4888-8D8A-92B118324C14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118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18484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7" r:id="rId2"/>
    <p:sldLayoutId id="2147483678" r:id="rId3"/>
    <p:sldLayoutId id="2147483679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87" r:id="rId17"/>
    <p:sldLayoutId id="2147483695" r:id="rId18"/>
    <p:sldLayoutId id="2147483688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pos="302" userDrawn="1">
          <p15:clr>
            <a:srgbClr val="F26B43"/>
          </p15:clr>
        </p15:guide>
        <p15:guide id="10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0722D-0BC0-4487-812D-1E4E0DEC11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iranGrain 2024</a:t>
            </a:r>
            <a:endParaRPr lang="ru-RU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65CF0B-BB68-4A49-91EE-96E78E8CAD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Oct 1 and 2, Tehran</a:t>
            </a:r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857963-8D3D-4F24-B535-54652EE09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ADAPTATION 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3514F-9C9F-4868-A7D9-66CAA07E61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0857" y="4720037"/>
            <a:ext cx="10423832" cy="1101897"/>
          </a:xfrm>
        </p:spPr>
        <p:txBody>
          <a:bodyPr/>
          <a:lstStyle/>
          <a:p>
            <a:r>
              <a:rPr lang="en-US" b="1" dirty="0"/>
              <a:t>Impact of Climate Change on Global Grain Production</a:t>
            </a:r>
          </a:p>
          <a:p>
            <a:r>
              <a:rPr lang="en-US" b="1" dirty="0"/>
              <a:t>Sharif Nezam Mafi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316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DADF0-23DD-491B-8755-2E19692F9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079" y="770323"/>
            <a:ext cx="10515600" cy="782638"/>
          </a:xfrm>
        </p:spPr>
        <p:txBody>
          <a:bodyPr/>
          <a:lstStyle/>
          <a:p>
            <a:r>
              <a:rPr lang="en-US" b="1" dirty="0"/>
              <a:t>1992 Earth Summit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E7209B-EA97-4E46-B935-409525612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E3D7C1-6919-4785-9AEE-1F6673CA07C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iranGrain 2024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A006E-2552-45AA-81E6-9D6D26A503C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037581" y="3428999"/>
            <a:ext cx="10602112" cy="1218627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 dirty="0"/>
              <a:t>UN Framework Convention on Climate Change (UNFCCC) was signed</a:t>
            </a:r>
          </a:p>
          <a:p>
            <a:r>
              <a:rPr lang="en-US" sz="14400" b="1" dirty="0"/>
              <a:t>The only industry UN singled out that will require Adaptation was Agriculture</a:t>
            </a:r>
          </a:p>
          <a:p>
            <a:endParaRPr lang="en-US" sz="11200" b="1" dirty="0"/>
          </a:p>
          <a:p>
            <a:r>
              <a:rPr lang="en-US" sz="11200" b="1" dirty="0"/>
              <a:t>That year the planet produced 1.95bn tonnes of wheat, rice, corn (maize) and other cereals.</a:t>
            </a:r>
          </a:p>
          <a:p>
            <a:r>
              <a:rPr lang="en-US" sz="11200" b="1" dirty="0"/>
              <a:t>This provided half of worlds dietary calories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3438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D545-C417-48EA-9543-078BF8EB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Year 2024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9A8D28-D968-408D-AA5E-1B16F071D7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/>
              <a:t>Fossil Fuels emissions were over 50% higher.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54AC28-9C3E-4734-B2BB-5EC5F60F55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World cereal production has grown </a:t>
            </a:r>
          </a:p>
          <a:p>
            <a:r>
              <a:rPr lang="en-US" b="1" dirty="0"/>
              <a:t>Reaching 3bn tonnes</a:t>
            </a:r>
          </a:p>
          <a:p>
            <a:r>
              <a:rPr lang="en-US" b="1" dirty="0"/>
              <a:t>Outstripping population and emissions growth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626BF0-5F0E-4D61-B97D-E6ED486CD8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iranGrain 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492004-FF5A-486F-BD35-52AACB74C6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23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2D267-7BE2-4596-B469-BB4DC32CC0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b="1" dirty="0"/>
              <a:t>Half of all emissions since the industrial revolution took place in the past 28 years</a:t>
            </a:r>
          </a:p>
          <a:p>
            <a:r>
              <a:rPr lang="en-US" b="1" dirty="0"/>
              <a:t>Mainly due to the growth of China and US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FFBF84-B41C-4FA8-BD4A-97F6C064C36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iranGrain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DBE06A-2C8A-44FA-9318-4BF6A8C3FF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DBCF36-681F-483F-A57F-21E9AD7E3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72" y="868104"/>
            <a:ext cx="5782482" cy="49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77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4606FB-E079-4039-8053-B1AEB15EBD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F7EC2-2C92-4FD6-8854-1BE85FF19B5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iranGrain 2024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A2BC2-358C-4E27-8DBB-446D154B28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b="1" dirty="0"/>
              <a:t>Agro growth was achieved without massive increases in the areas being farmed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5D2A6F-8DFB-4DED-B6F9-021840371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468" y="608958"/>
            <a:ext cx="5791702" cy="531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29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51AE-252F-4958-A1E9-67C57179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5F389B-861B-485A-AD81-A9172882D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grain production per person in 2024 than in 1992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1FE0C33-CECE-4322-A29C-AEA87CDB13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2000" b="1" dirty="0"/>
              <a:t>Plants grow better in air richer with carbon dioxide</a:t>
            </a:r>
          </a:p>
          <a:p>
            <a:r>
              <a:rPr lang="en-US" sz="2000" b="1" dirty="0"/>
              <a:t>Plants enjoy longer season</a:t>
            </a:r>
          </a:p>
          <a:p>
            <a:r>
              <a:rPr lang="en-US" sz="2000" b="1" dirty="0"/>
              <a:t>More efficient farming methods</a:t>
            </a:r>
          </a:p>
          <a:p>
            <a:r>
              <a:rPr lang="en-US" sz="2000" b="1" dirty="0"/>
              <a:t>New heat resistance stains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0D8D83-8EE8-4757-A48D-197DCB8CB8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iranGrain 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CBD36-E928-427F-BCF4-3FF2B77D4C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84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BA9B4B-C586-4B6B-8142-E49AC2D37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TFP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30E50A-AB9F-4122-B5E0-DE40C6E483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2800" b="1" dirty="0"/>
              <a:t>Total-Factor Productivity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9E879AA-B873-414B-BC94-C8FF285662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02061" y="2872125"/>
            <a:ext cx="4365625" cy="2333625"/>
          </a:xfrm>
        </p:spPr>
        <p:txBody>
          <a:bodyPr>
            <a:normAutofit/>
          </a:bodyPr>
          <a:lstStyle/>
          <a:p>
            <a:r>
              <a:rPr lang="en-US" sz="2000" b="1" dirty="0"/>
              <a:t>All costs of labor, land and other inputs has more than doubled worldwide since beginning of 1960</a:t>
            </a:r>
          </a:p>
          <a:p>
            <a:r>
              <a:rPr lang="en-US" sz="2000" b="1" dirty="0"/>
              <a:t>Higher yielding strains</a:t>
            </a:r>
          </a:p>
          <a:p>
            <a:r>
              <a:rPr lang="en-US" sz="2000" b="1" dirty="0"/>
              <a:t>Sensors that monitor water and nutrients in the soil</a:t>
            </a:r>
          </a:p>
          <a:p>
            <a:r>
              <a:rPr lang="en-US" sz="2000" b="1" dirty="0"/>
              <a:t>Satellite navigation systems</a:t>
            </a:r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EF9153-8777-40BE-856A-F36D008F5B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iranGrain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32B1B3-C6FB-4075-BF96-89BEEBC1E9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1FEC70-5D1F-436C-B583-48590C06D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314" y="2464349"/>
            <a:ext cx="3382160" cy="355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D987EC-941F-48EA-99CE-AA88FEE8B6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7AF49-66E4-49AB-A722-650199DFC04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iranGrain 2024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B987D-B171-48B2-BE92-50D525744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EB350-CF15-488D-907D-419AC97A3A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2400" b="1" dirty="0"/>
              <a:t>New Industry in itself is born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FF4AB6-BCBC-4869-B388-063A2AA5A85A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 dirty="0"/>
              <a:t>Fertilization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3B9361-B76D-4579-93BD-217D6D2FC2A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New products and sensors that help plants of all types survive with less water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8F0FEC-34E2-465E-8116-C4A364BE70C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Substances that simulate plants to fertilizes themselves, by harnessing the nitrogen fixing properties of certain bacteria.</a:t>
            </a:r>
          </a:p>
          <a:p>
            <a:endParaRPr lang="en-US" dirty="0"/>
          </a:p>
          <a:p>
            <a:r>
              <a:rPr lang="en-US" dirty="0"/>
              <a:t>Manipulate plants biochemical messengers to induce them to grow faster and produce more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52B6A9A-0884-427B-B8B4-B93E111B4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AgTech</a:t>
            </a:r>
          </a:p>
        </p:txBody>
      </p:sp>
    </p:spTree>
    <p:extLst>
      <p:ext uri="{BB962C8B-B14F-4D97-AF65-F5344CB8AC3E}">
        <p14:creationId xmlns:p14="http://schemas.microsoft.com/office/powerpoint/2010/main" val="3132710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D97F9F-37EC-438A-B3B7-4CDAFD63CC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C17894-08CD-454F-B02C-FBF9F74550C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iranGrain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DE0DB-4EF6-4621-9125-2C0E9EF330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Mean Temperature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55D5EA-4D5B-4F63-AA93-389DDFF082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2800" b="1" dirty="0"/>
              <a:t>Case Study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7941CA-AECE-43A1-87ED-4DF7274E83A3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 dirty="0"/>
              <a:t>Effects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8A30B0-45F6-4CF4-8CE3-0210E4EFF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b="1" dirty="0"/>
              <a:t>Susa is 2.5 degree Celsius higher than 1980</a:t>
            </a:r>
          </a:p>
          <a:p>
            <a:r>
              <a:rPr lang="en-US" b="1" dirty="0"/>
              <a:t>July 2024, new record high was 53.9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40D0951-4EE0-4106-A407-3790BE98E3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b="1" dirty="0"/>
              <a:t>More water usage from Dez and rivers (Sahour, Dez and Karoun)</a:t>
            </a:r>
          </a:p>
          <a:p>
            <a:r>
              <a:rPr lang="en-US" b="1" dirty="0"/>
              <a:t>Seed variety are not heat friendly, reducing yield</a:t>
            </a:r>
          </a:p>
          <a:p>
            <a:r>
              <a:rPr lang="en-US" b="1" dirty="0"/>
              <a:t>Summer farming is becoming water well centric</a:t>
            </a:r>
          </a:p>
          <a:p>
            <a:r>
              <a:rPr lang="en-US" b="1" dirty="0"/>
              <a:t>Summer farming time has become shorter or harvested later, thus impacting plantation of fall harvest</a:t>
            </a:r>
          </a:p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DA62C4F-3A04-46C9-B474-26820FF78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Susa, Iran</a:t>
            </a:r>
          </a:p>
        </p:txBody>
      </p:sp>
    </p:spTree>
    <p:extLst>
      <p:ext uri="{BB962C8B-B14F-4D97-AF65-F5344CB8AC3E}">
        <p14:creationId xmlns:p14="http://schemas.microsoft.com/office/powerpoint/2010/main" val="3862095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2F8B7D-4629-4D88-8F01-F1515FC299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E7E8E7-56C6-4C3C-9B80-3EC1BC754E8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iranGrain2024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2D8AD-9F73-46E2-ADD6-1EBCE12F5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TFP Lost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F802B5-6DEF-400A-B3E7-9CD246EC6E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2400" b="1" dirty="0"/>
              <a:t>Total Factor Productivity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372BE6-B8B1-4DD2-BF45-08324F291C9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627120" y="2738211"/>
            <a:ext cx="4183650" cy="454353"/>
          </a:xfrm>
        </p:spPr>
        <p:txBody>
          <a:bodyPr/>
          <a:lstStyle/>
          <a:p>
            <a:r>
              <a:rPr lang="en-US" dirty="0"/>
              <a:t>Losses due to climate Change increasing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70AFF0-17E7-4953-AD1E-ADC17ADF129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b="1" dirty="0"/>
              <a:t>TFP has been 40% smaller in agricultural sector than could have been over the same period in absence of climate change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2E3F1AB-3B13-492E-96F9-3068C98D0C4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36133" y="3862551"/>
            <a:ext cx="4365625" cy="2333625"/>
          </a:xfrm>
        </p:spPr>
        <p:txBody>
          <a:bodyPr/>
          <a:lstStyle/>
          <a:p>
            <a:r>
              <a:rPr lang="en-US" dirty="0"/>
              <a:t>Population still growing</a:t>
            </a:r>
          </a:p>
          <a:p>
            <a:r>
              <a:rPr lang="en-US" dirty="0"/>
              <a:t>Food needed are changing in nature (more meat for developing countries)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C09DB8F-19F5-44A8-B056-F6317692D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 Cost</a:t>
            </a:r>
          </a:p>
        </p:txBody>
      </p:sp>
    </p:spTree>
    <p:extLst>
      <p:ext uri="{BB962C8B-B14F-4D97-AF65-F5344CB8AC3E}">
        <p14:creationId xmlns:p14="http://schemas.microsoft.com/office/powerpoint/2010/main" val="2927619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9C58E6-6722-40D6-93F8-46ACD1DE3C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258AD-4784-489B-B532-E09EA123AD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iranGrain 2024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9D73CF-CD3C-47C6-A233-B03CB21E66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Aim to identify people, infrastructure and industries most vulnerable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E45F16-BA03-47C4-B220-3373BF9D248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b="1" dirty="0"/>
              <a:t>Four fifth of developing countries have began such work</a:t>
            </a:r>
          </a:p>
          <a:p>
            <a:r>
              <a:rPr lang="en-US" b="1" dirty="0"/>
              <a:t>From 2019-2020 roughly $46bn a year was invested in adaptation globally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42D339-9CD4-46B1-B6D0-69D91EEF0DA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b="1" dirty="0"/>
              <a:t>This 50% less than what is needed according to UNEP</a:t>
            </a:r>
          </a:p>
          <a:p>
            <a:r>
              <a:rPr lang="en-US" b="1" dirty="0"/>
              <a:t>It is estimated that the level of adaptation spending needed in developing countries between $140bn to $300bn.</a:t>
            </a:r>
          </a:p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B73C3CD-0F24-4642-9D01-F9A51016B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Adaptation Plan</a:t>
            </a:r>
          </a:p>
        </p:txBody>
      </p:sp>
    </p:spTree>
    <p:extLst>
      <p:ext uri="{BB962C8B-B14F-4D97-AF65-F5344CB8AC3E}">
        <p14:creationId xmlns:p14="http://schemas.microsoft.com/office/powerpoint/2010/main" val="4141047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45AAA7-6826-4CAF-96EA-B04D206E46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0E71A-636C-4968-8CF5-EF8C67B00C3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iranGrain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C7CFD-02CA-4C43-ADB6-8BBB87394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80% of Iranian Farmland have no irrigation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6D15F4-8275-41A9-B94A-2EFA672A6F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Solution to adaptation is Agtech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322FB2-76D7-4698-8B66-3572EF488B7A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r>
              <a:rPr lang="en-US" dirty="0"/>
              <a:t>Agtech solutions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98807C-1EBD-4BA6-ADB4-5ABEBCC0FA0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59649" y="3784859"/>
            <a:ext cx="4365625" cy="2333625"/>
          </a:xfrm>
        </p:spPr>
        <p:txBody>
          <a:bodyPr/>
          <a:lstStyle/>
          <a:p>
            <a:r>
              <a:rPr lang="en-US" b="1" dirty="0"/>
              <a:t>Nor do farmers have information about the changes excepted due to climate change in the years ahead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626018-FD2E-48A7-89C5-5AF15BF2F6E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Farmers to be given drought resistant seeds, access to weather </a:t>
            </a:r>
            <a:r>
              <a:rPr lang="en-US" dirty="0" err="1"/>
              <a:t>forcast</a:t>
            </a:r>
            <a:r>
              <a:rPr lang="en-US" dirty="0"/>
              <a:t>, education in no-till farming</a:t>
            </a:r>
          </a:p>
          <a:p>
            <a:r>
              <a:rPr lang="en-US" dirty="0"/>
              <a:t>Pest resistance</a:t>
            </a:r>
          </a:p>
          <a:p>
            <a:r>
              <a:rPr lang="en-US" dirty="0"/>
              <a:t>Salt resistance</a:t>
            </a:r>
          </a:p>
          <a:p>
            <a:r>
              <a:rPr lang="en-US" dirty="0"/>
              <a:t>Flood resistant </a:t>
            </a:r>
          </a:p>
          <a:p>
            <a:r>
              <a:rPr lang="en-US" dirty="0"/>
              <a:t>Massively improve yield.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7A8E04D-3491-4622-9032-9143ED74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Yield Investment </a:t>
            </a:r>
          </a:p>
        </p:txBody>
      </p:sp>
    </p:spTree>
    <p:extLst>
      <p:ext uri="{BB962C8B-B14F-4D97-AF65-F5344CB8AC3E}">
        <p14:creationId xmlns:p14="http://schemas.microsoft.com/office/powerpoint/2010/main" val="1919647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C77C5D-1541-4D4C-8CD9-E4CB2D74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Adaptation is Needed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B0BE2-2BDB-48DC-AE9B-F3B9BACA82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Iran shells out billions a year to provide farmers cheap fertilizers, energy and old seeds among other things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ED71B1-7851-43AD-8F7D-18071590E8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iranGrain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F1F869-7372-4C01-A626-993295149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905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B381BA-F1D7-483F-B759-9C3451355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E14719-D011-4E0B-9362-CD19FF22FE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811630" y="4777471"/>
            <a:ext cx="5920556" cy="474519"/>
          </a:xfrm>
        </p:spPr>
        <p:txBody>
          <a:bodyPr/>
          <a:lstStyle/>
          <a:p>
            <a:r>
              <a:rPr lang="en-US" dirty="0"/>
              <a:t>iranGrain 2024</a:t>
            </a:r>
          </a:p>
        </p:txBody>
      </p:sp>
    </p:spTree>
    <p:extLst>
      <p:ext uri="{BB962C8B-B14F-4D97-AF65-F5344CB8AC3E}">
        <p14:creationId xmlns:p14="http://schemas.microsoft.com/office/powerpoint/2010/main" val="3309279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4">
      <a:dk1>
        <a:sysClr val="windowText" lastClr="000000"/>
      </a:dk1>
      <a:lt1>
        <a:sysClr val="window" lastClr="FFFFFF"/>
      </a:lt1>
      <a:dk2>
        <a:srgbClr val="64AC00"/>
      </a:dk2>
      <a:lt2>
        <a:srgbClr val="CBFF00"/>
      </a:lt2>
      <a:accent1>
        <a:srgbClr val="002E62"/>
      </a:accent1>
      <a:accent2>
        <a:srgbClr val="004CB9"/>
      </a:accent2>
      <a:accent3>
        <a:srgbClr val="005500"/>
      </a:accent3>
      <a:accent4>
        <a:srgbClr val="16B3DC"/>
      </a:accent4>
      <a:accent5>
        <a:srgbClr val="F9DC5C"/>
      </a:accent5>
      <a:accent6>
        <a:srgbClr val="EF626C"/>
      </a:accent6>
      <a:hlink>
        <a:srgbClr val="FFFFFF"/>
      </a:hlink>
      <a:folHlink>
        <a:srgbClr val="FFFFFF"/>
      </a:folHlink>
    </a:clrScheme>
    <a:fontScheme name="Custom 21">
      <a:majorFont>
        <a:latin typeface="Gill Sans MT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TF22977542_Outdoors presentation_RVA_v4.potx" id="{6CD96AFB-7D75-48FF-A856-C8B82BF3C12B}" vid="{1E6ACFD4-3AE6-4944-B76B-DA44E915EC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F60B100-7079-4DE7-AF7C-20BFB1D62C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35B1F0-3442-4957-9701-25816EFDB6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6A71AF-4CF2-4B95-BFB6-5C27500258C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Outdoors presentation</Template>
  <TotalTime>291</TotalTime>
  <Words>565</Words>
  <Application>Microsoft Office PowerPoint</Application>
  <PresentationFormat>Widescreen</PresentationFormat>
  <Paragraphs>101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Franklin Gothic Book</vt:lpstr>
      <vt:lpstr>Gill Sans MT</vt:lpstr>
      <vt:lpstr>Office Theme</vt:lpstr>
      <vt:lpstr>ADAPTATION </vt:lpstr>
      <vt:lpstr>1992 Earth Summit</vt:lpstr>
      <vt:lpstr>Year 2024</vt:lpstr>
      <vt:lpstr>PowerPoint Presentation</vt:lpstr>
      <vt:lpstr>PowerPoint Presentation</vt:lpstr>
      <vt:lpstr>why</vt:lpstr>
      <vt:lpstr>TFP</vt:lpstr>
      <vt:lpstr>AgTech</vt:lpstr>
      <vt:lpstr>Susa, Iran</vt:lpstr>
      <vt:lpstr>Opportunity Cost</vt:lpstr>
      <vt:lpstr>National Adaptation Plan</vt:lpstr>
      <vt:lpstr>High Yield Investment </vt:lpstr>
      <vt:lpstr>Adaptation is Needed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ADAPTATION</dc:title>
  <dc:creator>Sharif Nezam-Mafi</dc:creator>
  <cp:lastModifiedBy>Sharif Nezam-Mafi</cp:lastModifiedBy>
  <cp:revision>18</cp:revision>
  <dcterms:created xsi:type="dcterms:W3CDTF">2024-09-29T04:55:43Z</dcterms:created>
  <dcterms:modified xsi:type="dcterms:W3CDTF">2024-10-01T15:46:36Z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