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22"/>
  </p:notesMasterIdLst>
  <p:sldIdLst>
    <p:sldId id="296" r:id="rId2"/>
    <p:sldId id="298" r:id="rId3"/>
    <p:sldId id="301" r:id="rId4"/>
    <p:sldId id="299" r:id="rId5"/>
    <p:sldId id="300" r:id="rId6"/>
    <p:sldId id="302" r:id="rId7"/>
    <p:sldId id="303" r:id="rId8"/>
    <p:sldId id="315" r:id="rId9"/>
    <p:sldId id="316" r:id="rId10"/>
    <p:sldId id="319" r:id="rId11"/>
    <p:sldId id="318" r:id="rId12"/>
    <p:sldId id="314" r:id="rId13"/>
    <p:sldId id="280" r:id="rId14"/>
    <p:sldId id="297" r:id="rId15"/>
    <p:sldId id="282" r:id="rId16"/>
    <p:sldId id="279" r:id="rId17"/>
    <p:sldId id="320" r:id="rId18"/>
    <p:sldId id="321" r:id="rId19"/>
    <p:sldId id="322" r:id="rId20"/>
    <p:sldId id="324" r:id="rId2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C1ED"/>
    <a:srgbClr val="A4D76B"/>
    <a:srgbClr val="FF505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0586" autoAdjust="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51215125886996E-2"/>
          <c:y val="6.6288938772642969E-2"/>
          <c:w val="0.79314304461942264"/>
          <c:h val="0.77340079872254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1380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زنان باردار 5ماهه وبالاتر</c:v>
                </c:pt>
                <c:pt idx="1">
                  <c:v>15-23 ماهه</c:v>
                </c:pt>
                <c:pt idx="2">
                  <c:v>6ساله</c:v>
                </c:pt>
                <c:pt idx="3">
                  <c:v>نوجوانان</c:v>
                </c:pt>
                <c:pt idx="4">
                  <c:v>ميانسالان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43</c:v>
                </c:pt>
                <c:pt idx="1">
                  <c:v>32.800000000000004</c:v>
                </c:pt>
                <c:pt idx="2">
                  <c:v>25.7</c:v>
                </c:pt>
                <c:pt idx="3">
                  <c:v>23</c:v>
                </c:pt>
                <c:pt idx="4">
                  <c:v>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0B-4FBC-8CB8-14DCA31302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1391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زنان باردار 5ماهه وبالاتر</c:v>
                </c:pt>
                <c:pt idx="1">
                  <c:v>15-23 ماهه</c:v>
                </c:pt>
                <c:pt idx="2">
                  <c:v>6ساله</c:v>
                </c:pt>
                <c:pt idx="3">
                  <c:v>نوجوانان</c:v>
                </c:pt>
                <c:pt idx="4">
                  <c:v>ميانسالان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14.8</c:v>
                </c:pt>
                <c:pt idx="1">
                  <c:v>12.6</c:v>
                </c:pt>
                <c:pt idx="2">
                  <c:v>6.1</c:v>
                </c:pt>
                <c:pt idx="3">
                  <c:v>11.1</c:v>
                </c:pt>
                <c:pt idx="4">
                  <c:v>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0B-4FBC-8CB8-14DCA31302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زنان باردار 5ماهه وبالاتر</c:v>
                </c:pt>
                <c:pt idx="1">
                  <c:v>15-23 ماهه</c:v>
                </c:pt>
                <c:pt idx="2">
                  <c:v>6ساله</c:v>
                </c:pt>
                <c:pt idx="3">
                  <c:v>نوجوانان</c:v>
                </c:pt>
                <c:pt idx="4">
                  <c:v>ميانسالان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A10B-4FBC-8CB8-14DCA31302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762240"/>
        <c:axId val="24763776"/>
      </c:barChart>
      <c:catAx>
        <c:axId val="24762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lang="en-US" sz="2000" b="1"/>
            </a:pPr>
            <a:endParaRPr lang="en-US"/>
          </a:p>
        </c:txPr>
        <c:crossAx val="24763776"/>
        <c:crosses val="autoZero"/>
        <c:auto val="1"/>
        <c:lblAlgn val="ctr"/>
        <c:lblOffset val="100"/>
        <c:noMultiLvlLbl val="0"/>
      </c:catAx>
      <c:valAx>
        <c:axId val="24763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24762240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  <c:txPr>
        <a:bodyPr/>
        <a:lstStyle/>
        <a:p>
          <a:pPr>
            <a:defRPr lang="en-US" sz="2000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31462039467493E-2"/>
          <c:y val="4.5239485705718313E-2"/>
          <c:w val="0.76073563721201842"/>
          <c:h val="0.77340079872254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1380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زنان باردار 5ماهه وبالاتر</c:v>
                </c:pt>
                <c:pt idx="1">
                  <c:v>15-23 ماهه</c:v>
                </c:pt>
                <c:pt idx="2">
                  <c:v>6ساله</c:v>
                </c:pt>
                <c:pt idx="3">
                  <c:v>نوجوانان</c:v>
                </c:pt>
                <c:pt idx="4">
                  <c:v>ميانسالان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21.4</c:v>
                </c:pt>
                <c:pt idx="1">
                  <c:v>38</c:v>
                </c:pt>
                <c:pt idx="2">
                  <c:v>18.2</c:v>
                </c:pt>
                <c:pt idx="3">
                  <c:v>17.3</c:v>
                </c:pt>
                <c:pt idx="4">
                  <c:v>14.5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23-47F6-ABF8-0B2372D309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1391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زنان باردار 5ماهه وبالاتر</c:v>
                </c:pt>
                <c:pt idx="1">
                  <c:v>15-23 ماهه</c:v>
                </c:pt>
                <c:pt idx="2">
                  <c:v>6ساله</c:v>
                </c:pt>
                <c:pt idx="3">
                  <c:v>نوجوانان</c:v>
                </c:pt>
                <c:pt idx="4">
                  <c:v>ميانسالان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16</c:v>
                </c:pt>
                <c:pt idx="1">
                  <c:v>20.7</c:v>
                </c:pt>
                <c:pt idx="2">
                  <c:v>11.3</c:v>
                </c:pt>
                <c:pt idx="3">
                  <c:v>10.4</c:v>
                </c:pt>
                <c:pt idx="4">
                  <c:v>11.3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23-47F6-ABF8-0B2372D309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زنان باردار 5ماهه وبالاتر</c:v>
                </c:pt>
                <c:pt idx="1">
                  <c:v>15-23 ماهه</c:v>
                </c:pt>
                <c:pt idx="2">
                  <c:v>6ساله</c:v>
                </c:pt>
                <c:pt idx="3">
                  <c:v>نوجوانان</c:v>
                </c:pt>
                <c:pt idx="4">
                  <c:v>ميانسالان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2-7523-47F6-ABF8-0B2372D30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53504"/>
        <c:axId val="24456192"/>
      </c:barChart>
      <c:catAx>
        <c:axId val="244535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56192"/>
        <c:crosses val="autoZero"/>
        <c:auto val="1"/>
        <c:lblAlgn val="ctr"/>
        <c:lblOffset val="100"/>
        <c:noMultiLvlLbl val="0"/>
      </c:catAx>
      <c:valAx>
        <c:axId val="24456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453504"/>
        <c:crosses val="autoZero"/>
        <c:crossBetween val="between"/>
      </c:valAx>
    </c:plotArea>
    <c:legend>
      <c:legendPos val="r"/>
      <c:legendEntry>
        <c:idx val="2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0.06251</cdr:x>
      <cdr:y>0.02673</cdr:y>
    </cdr:from>
    <cdr:to>
      <cdr:x>0.17362</cdr:x>
      <cdr:y>0.13159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14400" y="127486"/>
          <a:ext cx="914391" cy="500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400" b="1" dirty="0" smtClean="0"/>
            <a:t>43</a:t>
          </a:r>
          <a:r>
            <a:rPr lang="fa-IR" sz="1800" b="1" dirty="0" smtClean="0"/>
            <a:t>%</a:t>
          </a:r>
          <a:endParaRPr lang="fa-IR" sz="1400" b="1" dirty="0"/>
        </a:p>
      </cdr:txBody>
    </cdr:sp>
  </cdr:relSizeAnchor>
  <cdr:relSizeAnchor xmlns:cdr="http://schemas.openxmlformats.org/drawingml/2006/chartDrawing">
    <cdr:from>
      <cdr:x>0.12673</cdr:x>
      <cdr:y>0.40446</cdr:y>
    </cdr:from>
    <cdr:to>
      <cdr:x>0.23784</cdr:x>
      <cdr:y>0.49434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2966" y="1928826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800" b="1" dirty="0" smtClean="0"/>
            <a:t>14/8%</a:t>
          </a:r>
          <a:endParaRPr lang="fa-IR" sz="1800" b="1" dirty="0"/>
        </a:p>
      </cdr:txBody>
    </cdr:sp>
  </cdr:relSizeAnchor>
  <cdr:relSizeAnchor xmlns:cdr="http://schemas.openxmlformats.org/drawingml/2006/chartDrawing">
    <cdr:from>
      <cdr:x>0.22</cdr:x>
      <cdr:y>0.16263</cdr:y>
    </cdr:from>
    <cdr:to>
      <cdr:x>0.33111</cdr:x>
      <cdr:y>0.23753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10544" y="775558"/>
          <a:ext cx="914391" cy="3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32/8%</a:t>
          </a:r>
          <a:endParaRPr lang="fa-IR" sz="1600" b="1" dirty="0"/>
        </a:p>
      </cdr:txBody>
    </cdr:sp>
  </cdr:relSizeAnchor>
  <cdr:relSizeAnchor xmlns:cdr="http://schemas.openxmlformats.org/drawingml/2006/chartDrawing">
    <cdr:from>
      <cdr:x>0.30903</cdr:x>
      <cdr:y>0.38948</cdr:y>
    </cdr:from>
    <cdr:to>
      <cdr:x>0.42014</cdr:x>
      <cdr:y>0.58123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43164" y="18573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endParaRPr lang="fa-IR" sz="1100" dirty="0"/>
        </a:p>
      </cdr:txBody>
    </cdr:sp>
  </cdr:relSizeAnchor>
  <cdr:relSizeAnchor xmlns:cdr="http://schemas.openxmlformats.org/drawingml/2006/chartDrawing">
    <cdr:from>
      <cdr:x>0.2725</cdr:x>
      <cdr:y>0.43442</cdr:y>
    </cdr:from>
    <cdr:to>
      <cdr:x>0.38362</cdr:x>
      <cdr:y>0.50932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242592" y="2071702"/>
          <a:ext cx="914473" cy="357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12/6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0.40451</cdr:x>
      <cdr:y>0.35952</cdr:y>
    </cdr:from>
    <cdr:to>
      <cdr:x>0.51562</cdr:x>
      <cdr:y>0.4494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28982" y="1714512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25/7%</a:t>
          </a:r>
          <a:endParaRPr lang="fa-IR" sz="1600" b="1" dirty="0"/>
        </a:p>
      </cdr:txBody>
    </cdr:sp>
  </cdr:relSizeAnchor>
  <cdr:relSizeAnchor xmlns:cdr="http://schemas.openxmlformats.org/drawingml/2006/chartDrawing">
    <cdr:from>
      <cdr:x>0.43056</cdr:x>
      <cdr:y>0.49434</cdr:y>
    </cdr:from>
    <cdr:to>
      <cdr:x>0.54167</cdr:x>
      <cdr:y>0.5992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43296" y="2357454"/>
          <a:ext cx="91440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6/1%</a:t>
          </a:r>
          <a:endParaRPr lang="fa-IR" sz="1600" b="1" dirty="0"/>
        </a:p>
      </cdr:txBody>
    </cdr:sp>
  </cdr:relSizeAnchor>
  <cdr:relSizeAnchor xmlns:cdr="http://schemas.openxmlformats.org/drawingml/2006/chartDrawing">
    <cdr:from>
      <cdr:x>0.535</cdr:x>
      <cdr:y>0.38912</cdr:y>
    </cdr:from>
    <cdr:to>
      <cdr:x>0.64611</cdr:x>
      <cdr:y>0.44904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02832" y="1855678"/>
          <a:ext cx="91439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23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0.57813</cdr:x>
      <cdr:y>0.53928</cdr:y>
    </cdr:from>
    <cdr:to>
      <cdr:x>0.68924</cdr:x>
      <cdr:y>0.61418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757742" y="2571768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11/1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0.68375</cdr:x>
      <cdr:y>0.50992</cdr:y>
    </cdr:from>
    <cdr:to>
      <cdr:x>0.79486</cdr:x>
      <cdr:y>0.56984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26968" y="2431742"/>
          <a:ext cx="914391" cy="2857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9/1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0.75375</cdr:x>
      <cdr:y>0.58542</cdr:y>
    </cdr:from>
    <cdr:to>
      <cdr:x>0.86486</cdr:x>
      <cdr:y>0.6753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203032" y="2791782"/>
          <a:ext cx="914390" cy="428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5/7%</a:t>
          </a:r>
          <a:endParaRPr lang="fa-IR" sz="16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0.05729</cdr:x>
      <cdr:y>0.2996</cdr:y>
    </cdr:from>
    <cdr:to>
      <cdr:x>0.1684</cdr:x>
      <cdr:y>0.40446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71462" y="1428760"/>
          <a:ext cx="91440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400" b="1" dirty="0" smtClean="0"/>
            <a:t>21.4</a:t>
          </a:r>
          <a:r>
            <a:rPr lang="fa-IR" sz="1800" b="1" dirty="0" smtClean="0"/>
            <a:t>%</a:t>
          </a:r>
          <a:endParaRPr lang="fa-IR" sz="1400" b="1" dirty="0"/>
        </a:p>
      </cdr:txBody>
    </cdr:sp>
  </cdr:relSizeAnchor>
  <cdr:relSizeAnchor xmlns:cdr="http://schemas.openxmlformats.org/drawingml/2006/chartDrawing">
    <cdr:from>
      <cdr:x>0.12673</cdr:x>
      <cdr:y>0.40446</cdr:y>
    </cdr:from>
    <cdr:to>
      <cdr:x>0.23784</cdr:x>
      <cdr:y>0.49434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42966" y="1928826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800" b="1" dirty="0" smtClean="0"/>
            <a:t>16%</a:t>
          </a:r>
          <a:endParaRPr lang="fa-IR" sz="1800" b="1" dirty="0"/>
        </a:p>
      </cdr:txBody>
    </cdr:sp>
  </cdr:relSizeAnchor>
  <cdr:relSizeAnchor xmlns:cdr="http://schemas.openxmlformats.org/drawingml/2006/chartDrawing">
    <cdr:from>
      <cdr:x>0.25694</cdr:x>
      <cdr:y>0.04494</cdr:y>
    </cdr:from>
    <cdr:to>
      <cdr:x>0.36805</cdr:x>
      <cdr:y>0.11984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114536" y="214314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38%</a:t>
          </a:r>
          <a:endParaRPr lang="fa-IR" sz="1600" b="1" dirty="0"/>
        </a:p>
      </cdr:txBody>
    </cdr:sp>
  </cdr:relSizeAnchor>
  <cdr:relSizeAnchor xmlns:cdr="http://schemas.openxmlformats.org/drawingml/2006/chartDrawing">
    <cdr:from>
      <cdr:x>0.30903</cdr:x>
      <cdr:y>0.38948</cdr:y>
    </cdr:from>
    <cdr:to>
      <cdr:x>0.42014</cdr:x>
      <cdr:y>0.58123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43164" y="18573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endParaRPr lang="fa-IR" sz="1100" dirty="0"/>
        </a:p>
      </cdr:txBody>
    </cdr:sp>
  </cdr:relSizeAnchor>
  <cdr:relSizeAnchor xmlns:cdr="http://schemas.openxmlformats.org/drawingml/2006/chartDrawing">
    <cdr:from>
      <cdr:x>0.28298</cdr:x>
      <cdr:y>0.28462</cdr:y>
    </cdr:from>
    <cdr:to>
      <cdr:x>0.3941</cdr:x>
      <cdr:y>0.35952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28850" y="1357322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20.7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0.40451</cdr:x>
      <cdr:y>0.35952</cdr:y>
    </cdr:from>
    <cdr:to>
      <cdr:x>0.51562</cdr:x>
      <cdr:y>0.4494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328982" y="1714512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18.2%</a:t>
          </a:r>
          <a:endParaRPr lang="fa-IR" sz="1600" b="1" dirty="0"/>
        </a:p>
      </cdr:txBody>
    </cdr:sp>
  </cdr:relSizeAnchor>
  <cdr:relSizeAnchor xmlns:cdr="http://schemas.openxmlformats.org/drawingml/2006/chartDrawing">
    <cdr:from>
      <cdr:x>0.43056</cdr:x>
      <cdr:y>0.49434</cdr:y>
    </cdr:from>
    <cdr:to>
      <cdr:x>0.54167</cdr:x>
      <cdr:y>0.5992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43296" y="2357454"/>
          <a:ext cx="914400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11.3%</a:t>
          </a:r>
          <a:endParaRPr lang="fa-IR" sz="1600" b="1" dirty="0"/>
        </a:p>
      </cdr:txBody>
    </cdr:sp>
  </cdr:relSizeAnchor>
  <cdr:relSizeAnchor xmlns:cdr="http://schemas.openxmlformats.org/drawingml/2006/chartDrawing">
    <cdr:from>
      <cdr:x>0.53472</cdr:x>
      <cdr:y>0.41944</cdr:y>
    </cdr:from>
    <cdr:to>
      <cdr:x>0.64583</cdr:x>
      <cdr:y>0.47936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400552" y="2000264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17.3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0.57813</cdr:x>
      <cdr:y>0.53928</cdr:y>
    </cdr:from>
    <cdr:to>
      <cdr:x>0.68924</cdr:x>
      <cdr:y>0.61418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757742" y="2571768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10.4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0.68229</cdr:x>
      <cdr:y>0.4494</cdr:y>
    </cdr:from>
    <cdr:to>
      <cdr:x>0.7934</cdr:x>
      <cdr:y>0.50932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614998" y="214314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14.5</a:t>
          </a:r>
          <a:r>
            <a:rPr lang="fa-IR" sz="1100" dirty="0" smtClean="0"/>
            <a:t>%</a:t>
          </a:r>
          <a:endParaRPr lang="fa-IR" sz="1100" dirty="0"/>
        </a:p>
      </cdr:txBody>
    </cdr:sp>
  </cdr:relSizeAnchor>
  <cdr:relSizeAnchor xmlns:cdr="http://schemas.openxmlformats.org/drawingml/2006/chartDrawing">
    <cdr:from>
      <cdr:x>0.75174</cdr:x>
      <cdr:y>0.50932</cdr:y>
    </cdr:from>
    <cdr:to>
      <cdr:x>0.86285</cdr:x>
      <cdr:y>0.5992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6186502" y="2428892"/>
          <a:ext cx="91440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1"/>
        <a:lstStyle xmlns:a="http://schemas.openxmlformats.org/drawingml/2006/main"/>
        <a:p xmlns:a="http://schemas.openxmlformats.org/drawingml/2006/main">
          <a:r>
            <a:rPr lang="fa-IR" sz="1600" b="1" dirty="0" smtClean="0"/>
            <a:t>11.3%</a:t>
          </a:r>
          <a:endParaRPr lang="fa-IR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895BDD-6174-45A2-B743-B9FCD84AA3A1}" type="datetimeFigureOut">
              <a:rPr lang="fa-IR" smtClean="0"/>
              <a:t>07/10/1443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777562F-86AE-4405-9335-BE58C88D2A6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7541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723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0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683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324600" cy="609600"/>
          </a:xfrm>
          <a:prstGeom prst="roundRect">
            <a:avLst/>
          </a:prstGeom>
          <a:solidFill>
            <a:srgbClr val="A4D76B">
              <a:alpha val="50196"/>
            </a:srgbClr>
          </a:solidFill>
        </p:spPr>
        <p:txBody>
          <a:bodyPr/>
          <a:lstStyle>
            <a:lvl1pPr rtl="1">
              <a:defRPr sz="280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Mitra" pitchFamily="2" charset="-78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/>
          <a:lstStyle>
            <a:lvl1pPr marL="342900" indent="-342900" algn="r" rtl="1">
              <a:buFont typeface="Courier New" panose="02070309020205020404" pitchFamily="49" charset="0"/>
              <a:buChar char="o"/>
              <a:defRPr sz="2800">
                <a:solidFill>
                  <a:srgbClr val="002060"/>
                </a:solidFill>
                <a:cs typeface="B Mitra" pitchFamily="2" charset="-78"/>
              </a:defRPr>
            </a:lvl1pPr>
            <a:lvl2pPr algn="r" rtl="1">
              <a:defRPr sz="2800">
                <a:solidFill>
                  <a:srgbClr val="002060"/>
                </a:solidFill>
                <a:cs typeface="B Mitra" pitchFamily="2" charset="-78"/>
              </a:defRPr>
            </a:lvl2pPr>
            <a:lvl3pPr algn="r" rtl="1">
              <a:defRPr sz="2800">
                <a:solidFill>
                  <a:srgbClr val="002060"/>
                </a:solidFill>
                <a:cs typeface="B Mitra" pitchFamily="2" charset="-78"/>
              </a:defRPr>
            </a:lvl3pPr>
            <a:lvl4pPr algn="r" rtl="1">
              <a:defRPr sz="2800">
                <a:solidFill>
                  <a:srgbClr val="002060"/>
                </a:solidFill>
                <a:cs typeface="B Mitra" pitchFamily="2" charset="-78"/>
              </a:defRPr>
            </a:lvl4pPr>
            <a:lvl5pPr algn="r" rtl="1">
              <a:defRPr sz="2800">
                <a:solidFill>
                  <a:srgbClr val="002060"/>
                </a:solidFill>
                <a:cs typeface="B Mitra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220030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38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4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22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5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63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9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EA05F0EF-8513-4D0F-AF5C-A682651F1736}" type="datetimeFigureOut">
              <a:rPr lang="en-US" smtClean="0">
                <a:solidFill>
                  <a:prstClr val="black"/>
                </a:solidFill>
              </a:rPr>
              <a:pPr/>
              <a:t>5/8/2022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fld id="{7FD625D5-4D3D-4482-BC2A-C2D90B5180A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922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7"/>
          <p:cNvSpPr txBox="1">
            <a:spLocks noChangeArrowheads="1"/>
          </p:cNvSpPr>
          <p:nvPr/>
        </p:nvSpPr>
        <p:spPr bwMode="auto">
          <a:xfrm>
            <a:off x="3657600" y="6400800"/>
            <a:ext cx="1668021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rtl="0" eaLnBrk="1" hangingPunct="1">
              <a:defRPr/>
            </a:pPr>
            <a:r>
              <a:rPr lang="en-US" b="0" i="1" dirty="0" smtClean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www.fda.gov.ir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2700"/>
            <a:ext cx="849302" cy="838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179206" y="0"/>
            <a:ext cx="1964794" cy="1003299"/>
          </a:xfrm>
          <a:prstGeom prst="rect">
            <a:avLst/>
          </a:prstGeom>
        </p:spPr>
      </p:pic>
      <p:pic>
        <p:nvPicPr>
          <p:cNvPr id="1026" name="Picture 6" descr="NEW2 ASL.png"/>
          <p:cNvPicPr>
            <a:picLocks noChangeAspect="1"/>
          </p:cNvPicPr>
          <p:nvPr/>
        </p:nvPicPr>
        <p:blipFill rotWithShape="1">
          <a:blip r:embed="rId15" cstate="print"/>
          <a:srcRect l="10834"/>
          <a:stretch/>
        </p:blipFill>
        <p:spPr bwMode="auto">
          <a:xfrm flipH="1">
            <a:off x="849302" y="0"/>
            <a:ext cx="7456498" cy="100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394066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b="1" dirty="0">
                <a:cs typeface="+mn-cs"/>
              </a:rPr>
              <a:t>غنی سازی آرد </a:t>
            </a:r>
            <a:r>
              <a:rPr lang="fa-IR" b="1" dirty="0" smtClean="0">
                <a:cs typeface="+mn-cs"/>
              </a:rPr>
              <a:t>و نان در ایران</a:t>
            </a:r>
            <a:endParaRPr lang="en-US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با هدف افزایش ارزش تغذیه ای نان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629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38200"/>
            <a:ext cx="4648200" cy="609600"/>
          </a:xfrm>
        </p:spPr>
        <p:txBody>
          <a:bodyPr/>
          <a:lstStyle/>
          <a:p>
            <a:r>
              <a:rPr lang="fa-IR" dirty="0" smtClean="0">
                <a:cs typeface="+mn-cs"/>
              </a:rPr>
              <a:t>پایش برنامه در سال 1400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+mn-cs"/>
              </a:rPr>
              <a:t>کنترل </a:t>
            </a:r>
            <a:r>
              <a:rPr lang="fa-IR" sz="2400" dirty="0">
                <a:cs typeface="+mn-cs"/>
              </a:rPr>
              <a:t>و پایش </a:t>
            </a:r>
            <a:r>
              <a:rPr lang="fa-IR" sz="2400" dirty="0" smtClean="0">
                <a:cs typeface="+mn-cs"/>
              </a:rPr>
              <a:t>پرمیکس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400" dirty="0">
                <a:cs typeface="+mn-cs"/>
              </a:rPr>
              <a:t>کنترل و پایش </a:t>
            </a:r>
            <a:r>
              <a:rPr lang="fa-IR" sz="2400" dirty="0" smtClean="0">
                <a:cs typeface="+mn-cs"/>
              </a:rPr>
              <a:t>آرد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 smtClean="0">
                <a:cs typeface="+mn-cs"/>
              </a:rPr>
              <a:t> سطح اول: توسط مسئول فنی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 smtClean="0">
                <a:cs typeface="+mn-cs"/>
              </a:rPr>
              <a:t>سطح دوم: کارشناسان </a:t>
            </a:r>
            <a:r>
              <a:rPr lang="fa-IR" sz="2400" dirty="0">
                <a:cs typeface="+mn-cs"/>
              </a:rPr>
              <a:t>معاونت های غذا و دارو </a:t>
            </a:r>
            <a:r>
              <a:rPr lang="fa-IR" sz="2400" dirty="0" smtClean="0">
                <a:cs typeface="+mn-cs"/>
              </a:rPr>
              <a:t>از واحد تولیدی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 smtClean="0">
                <a:cs typeface="+mn-cs"/>
              </a:rPr>
              <a:t>سطح سوم: </a:t>
            </a:r>
            <a:r>
              <a:rPr lang="fa-IR" sz="2400" dirty="0">
                <a:cs typeface="+mn-cs"/>
              </a:rPr>
              <a:t>کارشناسان معاونت های غذا و دارو </a:t>
            </a:r>
            <a:r>
              <a:rPr lang="fa-IR" sz="2400" dirty="0" smtClean="0">
                <a:cs typeface="+mn-cs"/>
              </a:rPr>
              <a:t>از سطح عرضه</a:t>
            </a:r>
            <a:endParaRPr lang="fa-IR" sz="2400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شرایط </a:t>
            </a:r>
            <a:r>
              <a:rPr lang="fa-IR" sz="2400" dirty="0">
                <a:cs typeface="+mn-cs"/>
              </a:rPr>
              <a:t>فنی و بهداشتی </a:t>
            </a:r>
            <a:r>
              <a:rPr lang="fa-IR" sz="2400" dirty="0" smtClean="0">
                <a:cs typeface="+mn-cs"/>
              </a:rPr>
              <a:t>کارخانه( رتبه بندی کارخانه های آرد)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 </a:t>
            </a:r>
            <a:r>
              <a:rPr lang="fa-IR" sz="2400" dirty="0">
                <a:cs typeface="+mn-cs"/>
              </a:rPr>
              <a:t>ماده اولیه (آهن و اسیدفولیک و نشاسته ذرت برای </a:t>
            </a:r>
            <a:r>
              <a:rPr lang="fa-IR" sz="2400" dirty="0" smtClean="0">
                <a:cs typeface="+mn-cs"/>
              </a:rPr>
              <a:t>پرمیکس، پرمیکس </a:t>
            </a:r>
            <a:r>
              <a:rPr lang="fa-IR" sz="2400" dirty="0">
                <a:cs typeface="+mn-cs"/>
              </a:rPr>
              <a:t>برای کارخانه </a:t>
            </a:r>
            <a:r>
              <a:rPr lang="fa-IR" sz="2400" dirty="0" smtClean="0">
                <a:cs typeface="+mn-cs"/>
              </a:rPr>
              <a:t>آرد)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ویژگی </a:t>
            </a:r>
            <a:r>
              <a:rPr lang="fa-IR" sz="2400" dirty="0">
                <a:cs typeface="+mn-cs"/>
              </a:rPr>
              <a:t>محصول نهایی </a:t>
            </a:r>
            <a:r>
              <a:rPr lang="fa-IR" sz="2400" dirty="0" smtClean="0">
                <a:cs typeface="+mn-cs"/>
              </a:rPr>
              <a:t>(پرمیکس و آرد 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+mn-cs"/>
              </a:rPr>
              <a:t>3000 </a:t>
            </a:r>
            <a:r>
              <a:rPr lang="fa-IR" sz="2400" dirty="0">
                <a:cs typeface="+mn-cs"/>
              </a:rPr>
              <a:t>بازدید فنی و بهداشتی </a:t>
            </a:r>
            <a:endParaRPr lang="fa-IR" sz="2400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+mn-cs"/>
              </a:rPr>
              <a:t>4000 </a:t>
            </a:r>
            <a:r>
              <a:rPr lang="fa-IR" sz="2400" dirty="0">
                <a:cs typeface="+mn-cs"/>
              </a:rPr>
              <a:t>نمونه برداری از </a:t>
            </a:r>
            <a:r>
              <a:rPr lang="fa-IR" sz="2400" dirty="0" smtClean="0">
                <a:cs typeface="+mn-cs"/>
              </a:rPr>
              <a:t>محصول</a:t>
            </a:r>
            <a:endParaRPr lang="en-US" sz="2400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9912863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اثر بخشی در جامعه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590800"/>
            <a:ext cx="8229600" cy="30019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ar-SA" dirty="0" smtClean="0">
                <a:cs typeface="+mn-cs"/>
              </a:rPr>
              <a:t>65 </a:t>
            </a:r>
            <a:r>
              <a:rPr lang="ar-SA" dirty="0">
                <a:cs typeface="+mn-cs"/>
              </a:rPr>
              <a:t>گرم آرد حدود 100 گرم نان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a-IR" dirty="0" smtClean="0">
                <a:cs typeface="+mn-cs"/>
              </a:rPr>
              <a:t>مصرف حدود 310 </a:t>
            </a:r>
            <a:r>
              <a:rPr lang="fa-IR" dirty="0">
                <a:cs typeface="+mn-cs"/>
              </a:rPr>
              <a:t>گرم نان </a:t>
            </a:r>
            <a:r>
              <a:rPr lang="fa-IR" dirty="0" smtClean="0">
                <a:cs typeface="+mn-cs"/>
              </a:rPr>
              <a:t>روزانه مصرف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fa-IR" dirty="0" smtClean="0">
                <a:cs typeface="+mn-cs"/>
              </a:rPr>
              <a:t>تامین 30% نياز </a:t>
            </a:r>
            <a:r>
              <a:rPr lang="fa-IR" dirty="0">
                <a:cs typeface="+mn-cs"/>
              </a:rPr>
              <a:t>روزانه به </a:t>
            </a:r>
            <a:r>
              <a:rPr lang="fa-IR" dirty="0" smtClean="0">
                <a:cs typeface="+mn-cs"/>
              </a:rPr>
              <a:t>آهن، </a:t>
            </a:r>
            <a:r>
              <a:rPr lang="fa-IR" dirty="0">
                <a:cs typeface="+mn-cs"/>
              </a:rPr>
              <a:t>50% نياز روزانه به اسيد فوليك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عدم </a:t>
            </a:r>
            <a:r>
              <a:rPr lang="fa-IR" dirty="0">
                <a:cs typeface="+mn-cs"/>
              </a:rPr>
              <a:t>نگرانی بابت افزایش دریافت </a:t>
            </a:r>
            <a:r>
              <a:rPr lang="fa-IR" dirty="0" smtClean="0">
                <a:cs typeface="+mn-cs"/>
              </a:rPr>
              <a:t>توسط </a:t>
            </a:r>
            <a:r>
              <a:rPr lang="fa-IR" dirty="0">
                <a:cs typeface="+mn-cs"/>
              </a:rPr>
              <a:t>برخی گروه </a:t>
            </a:r>
            <a:r>
              <a:rPr lang="fa-IR" dirty="0" smtClean="0">
                <a:cs typeface="+mn-cs"/>
              </a:rPr>
              <a:t>ها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0884547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09600"/>
            <a:ext cx="5562600" cy="609600"/>
          </a:xfrm>
        </p:spPr>
        <p:txBody>
          <a:bodyPr/>
          <a:lstStyle/>
          <a:p>
            <a:r>
              <a:rPr lang="fa-IR" dirty="0">
                <a:cs typeface="+mn-cs"/>
              </a:rPr>
              <a:t>نتایج مطالعات بالینی و ارزیابی اثربخشی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+mn-cs"/>
              </a:rPr>
              <a:t>نتایج </a:t>
            </a:r>
            <a:r>
              <a:rPr lang="fa-IR" sz="2400" dirty="0" smtClean="0">
                <a:cs typeface="+mn-cs"/>
              </a:rPr>
              <a:t>اجرای </a:t>
            </a:r>
            <a:r>
              <a:rPr lang="fa-IR" sz="2400" dirty="0" smtClean="0">
                <a:cs typeface="+mn-cs"/>
              </a:rPr>
              <a:t>پایلوت: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کاهش </a:t>
            </a:r>
            <a:r>
              <a:rPr lang="fa-IR" sz="2400" dirty="0">
                <a:cs typeface="+mn-cs"/>
              </a:rPr>
              <a:t>شیوع کمبود آهن </a:t>
            </a:r>
            <a:r>
              <a:rPr lang="fa-IR" sz="2400" dirty="0" smtClean="0">
                <a:cs typeface="+mn-cs"/>
              </a:rPr>
              <a:t>(از </a:t>
            </a:r>
            <a:r>
              <a:rPr lang="fa-IR" sz="2400" dirty="0">
                <a:cs typeface="+mn-cs"/>
              </a:rPr>
              <a:t>22% </a:t>
            </a:r>
            <a:r>
              <a:rPr lang="fa-IR" sz="2400" dirty="0" smtClean="0">
                <a:cs typeface="+mn-cs"/>
              </a:rPr>
              <a:t>به </a:t>
            </a:r>
            <a:r>
              <a:rPr lang="fa-IR" sz="2400" dirty="0">
                <a:cs typeface="+mn-cs"/>
              </a:rPr>
              <a:t>15% </a:t>
            </a:r>
            <a:r>
              <a:rPr lang="fa-IR" sz="2400" dirty="0" smtClean="0">
                <a:cs typeface="+mn-cs"/>
              </a:rPr>
              <a:t>)</a:t>
            </a:r>
            <a:endParaRPr lang="fa-IR" sz="2400" dirty="0" smtClean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افزایش فریتین سرم </a:t>
            </a:r>
            <a:r>
              <a:rPr lang="fa-IR" sz="2400" dirty="0" smtClean="0">
                <a:cs typeface="+mn-cs"/>
              </a:rPr>
              <a:t>(از </a:t>
            </a:r>
            <a:r>
              <a:rPr lang="fa-IR" sz="2400" dirty="0" smtClean="0">
                <a:cs typeface="+mn-cs"/>
              </a:rPr>
              <a:t>32 </a:t>
            </a:r>
            <a:r>
              <a:rPr lang="fa-IR" sz="2400" dirty="0" smtClean="0">
                <a:cs typeface="+mn-cs"/>
              </a:rPr>
              <a:t>به </a:t>
            </a:r>
            <a:r>
              <a:rPr lang="fa-IR" sz="2400" dirty="0" smtClean="0">
                <a:cs typeface="+mn-cs"/>
              </a:rPr>
              <a:t>42 </a:t>
            </a:r>
            <a:r>
              <a:rPr lang="fa-IR" sz="2400" dirty="0">
                <a:cs typeface="+mn-cs"/>
              </a:rPr>
              <a:t>میکروگرم در لیتر </a:t>
            </a:r>
            <a:r>
              <a:rPr lang="fa-IR" sz="2400" dirty="0" smtClean="0">
                <a:cs typeface="+mn-cs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افزایش</a:t>
            </a:r>
            <a:r>
              <a:rPr lang="fa-IR" sz="2400" dirty="0">
                <a:cs typeface="+mn-cs"/>
              </a:rPr>
              <a:t>دریافت فولات </a:t>
            </a:r>
            <a:r>
              <a:rPr lang="fa-IR" sz="2400" dirty="0" smtClean="0">
                <a:cs typeface="+mn-cs"/>
              </a:rPr>
              <a:t>(</a:t>
            </a:r>
            <a:r>
              <a:rPr lang="fa-IR" sz="2400" dirty="0" smtClean="0">
                <a:cs typeface="+mn-cs"/>
              </a:rPr>
              <a:t> 200میکروگرم روزانه)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 افزایش فولات سرم (</a:t>
            </a:r>
            <a:r>
              <a:rPr lang="fa-IR" sz="2400" dirty="0">
                <a:cs typeface="+mn-cs"/>
              </a:rPr>
              <a:t>2 واحد </a:t>
            </a:r>
            <a:r>
              <a:rPr lang="fa-IR" sz="2400" dirty="0" smtClean="0">
                <a:cs typeface="+mn-cs"/>
              </a:rPr>
              <a:t>)  </a:t>
            </a:r>
            <a:endParaRPr lang="fa-IR" sz="2400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a-IR" sz="2400" dirty="0" smtClean="0">
                <a:cs typeface="+mn-cs"/>
              </a:rPr>
              <a:t>نتایج طرح پورا: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>
                <a:cs typeface="+mn-cs"/>
              </a:rPr>
              <a:t> کاهش کمبود ذخیره </a:t>
            </a:r>
            <a:r>
              <a:rPr lang="fa-IR" sz="2400" dirty="0" smtClean="0">
                <a:cs typeface="+mn-cs"/>
              </a:rPr>
              <a:t>آهن (افزایش فریتین </a:t>
            </a:r>
            <a:r>
              <a:rPr lang="fa-IR" sz="2400" dirty="0">
                <a:cs typeface="+mn-cs"/>
              </a:rPr>
              <a:t>در </a:t>
            </a:r>
            <a:r>
              <a:rPr lang="fa-IR" sz="2400" dirty="0" smtClean="0">
                <a:cs typeface="+mn-cs"/>
              </a:rPr>
              <a:t>بزرگسالان از9</a:t>
            </a:r>
            <a:r>
              <a:rPr lang="fa-IR" sz="2400" dirty="0">
                <a:cs typeface="+mn-cs"/>
              </a:rPr>
              <a:t>% </a:t>
            </a:r>
            <a:r>
              <a:rPr lang="fa-IR" sz="2400" dirty="0" smtClean="0">
                <a:cs typeface="+mn-cs"/>
              </a:rPr>
              <a:t>به 5%  و نوجوانان </a:t>
            </a:r>
            <a:r>
              <a:rPr lang="fa-IR" sz="2400" dirty="0">
                <a:cs typeface="+mn-cs"/>
              </a:rPr>
              <a:t>از 23% به 11% </a:t>
            </a:r>
            <a:r>
              <a:rPr lang="fa-IR" sz="2400" dirty="0" smtClean="0">
                <a:cs typeface="+mn-cs"/>
              </a:rPr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>
                <a:cs typeface="+mn-cs"/>
              </a:rPr>
              <a:t>  کاهش کم خونی </a:t>
            </a:r>
            <a:r>
              <a:rPr lang="fa-IR" sz="2400" dirty="0" smtClean="0">
                <a:cs typeface="+mn-cs"/>
              </a:rPr>
              <a:t>( افزایش</a:t>
            </a:r>
            <a:r>
              <a:rPr lang="en-US" sz="2400" dirty="0" err="1" smtClean="0">
                <a:cs typeface="+mn-cs"/>
              </a:rPr>
              <a:t>Hb</a:t>
            </a:r>
            <a:r>
              <a:rPr lang="fa-IR" sz="2400" dirty="0" smtClean="0">
                <a:cs typeface="+mn-cs"/>
              </a:rPr>
              <a:t> </a:t>
            </a:r>
            <a:r>
              <a:rPr lang="fa-IR" sz="2400" dirty="0" smtClean="0">
                <a:cs typeface="+mn-cs"/>
              </a:rPr>
              <a:t>در </a:t>
            </a:r>
            <a:r>
              <a:rPr lang="fa-IR" sz="2400" dirty="0">
                <a:cs typeface="+mn-cs"/>
              </a:rPr>
              <a:t>بزرگسالان از 14% به 11% </a:t>
            </a:r>
            <a:r>
              <a:rPr lang="fa-IR" sz="2400" dirty="0" smtClean="0">
                <a:cs typeface="+mn-cs"/>
              </a:rPr>
              <a:t>و </a:t>
            </a:r>
            <a:r>
              <a:rPr lang="fa-IR" sz="2400" dirty="0">
                <a:cs typeface="+mn-cs"/>
              </a:rPr>
              <a:t>نوجوانان از 17% به 10% </a:t>
            </a:r>
            <a:r>
              <a:rPr lang="fa-IR" sz="2400" dirty="0" smtClean="0">
                <a:cs typeface="+mn-cs"/>
              </a:rPr>
              <a:t>)</a:t>
            </a:r>
            <a:endParaRPr lang="fa-IR" sz="2400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 smtClean="0">
                <a:cs typeface="+mn-cs"/>
              </a:rPr>
              <a:t>همزمانی </a:t>
            </a:r>
            <a:r>
              <a:rPr lang="fa-IR" sz="2400" dirty="0">
                <a:cs typeface="+mn-cs"/>
              </a:rPr>
              <a:t>بهبود با اجرای برنامه غنی سازی آرد گندم با آهن و اسید فولیک در کل کشور توسط سازمان غذا و </a:t>
            </a:r>
            <a:r>
              <a:rPr lang="fa-IR" sz="2400" dirty="0" smtClean="0">
                <a:cs typeface="+mn-cs"/>
              </a:rPr>
              <a:t>دارو</a:t>
            </a:r>
            <a:endParaRPr lang="en-US" sz="2400" dirty="0" smtClean="0">
              <a:cs typeface="+mn-cs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0895779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اثر بخشی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 lvl="0"/>
            <a:r>
              <a:rPr lang="fa-IR" dirty="0" smtClean="0">
                <a:cs typeface="+mn-cs"/>
              </a:rPr>
              <a:t>كاهش</a:t>
            </a:r>
            <a:r>
              <a:rPr lang="fa-IR" dirty="0">
                <a:cs typeface="+mn-cs"/>
              </a:rPr>
              <a:t> معني داري</a:t>
            </a:r>
            <a:r>
              <a:rPr lang="fa-IR" dirty="0" smtClean="0">
                <a:cs typeface="+mn-cs"/>
              </a:rPr>
              <a:t> كم </a:t>
            </a:r>
            <a:r>
              <a:rPr lang="fa-IR" dirty="0">
                <a:cs typeface="+mn-cs"/>
              </a:rPr>
              <a:t>خوني در تمامي گروه‌هاي سني و </a:t>
            </a:r>
            <a:r>
              <a:rPr lang="fa-IR" dirty="0" smtClean="0">
                <a:cs typeface="+mn-cs"/>
              </a:rPr>
              <a:t>جنسي (از </a:t>
            </a:r>
            <a:r>
              <a:rPr lang="fa-IR" dirty="0">
                <a:cs typeface="+mn-cs"/>
              </a:rPr>
              <a:t>25% در </a:t>
            </a:r>
            <a:r>
              <a:rPr lang="fa-IR" dirty="0" smtClean="0">
                <a:cs typeface="+mn-cs"/>
              </a:rPr>
              <a:t>زنان </a:t>
            </a:r>
            <a:r>
              <a:rPr lang="fa-IR" dirty="0">
                <a:cs typeface="+mn-cs"/>
              </a:rPr>
              <a:t>باردار تا 50-40 درصد در كودكان و نوجوانان </a:t>
            </a:r>
            <a:r>
              <a:rPr lang="fa-IR" dirty="0" smtClean="0">
                <a:cs typeface="+mn-cs"/>
              </a:rPr>
              <a:t>)</a:t>
            </a:r>
          </a:p>
          <a:p>
            <a:r>
              <a:rPr lang="fa-IR" dirty="0">
                <a:cs typeface="+mn-cs"/>
              </a:rPr>
              <a:t>كاهش </a:t>
            </a:r>
            <a:r>
              <a:rPr lang="fa-IR" dirty="0" smtClean="0">
                <a:cs typeface="+mn-cs"/>
              </a:rPr>
              <a:t>چشمگيركمبود فريتين( </a:t>
            </a:r>
            <a:r>
              <a:rPr lang="fa-IR" dirty="0">
                <a:cs typeface="+mn-cs"/>
              </a:rPr>
              <a:t>كاهش 45 درصدي در ميانسالان تا كاهش 75 درصدي در كودكان 6 ساله</a:t>
            </a:r>
            <a:r>
              <a:rPr lang="fa-IR" dirty="0" smtClean="0">
                <a:cs typeface="+mn-cs"/>
              </a:rPr>
              <a:t>)</a:t>
            </a:r>
            <a:endParaRPr lang="fa-IR" dirty="0" smtClean="0">
              <a:cs typeface="+mn-cs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304175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324600" cy="1066800"/>
          </a:xfrm>
        </p:spPr>
        <p:txBody>
          <a:bodyPr/>
          <a:lstStyle/>
          <a:p>
            <a:r>
              <a:rPr lang="fa-IR" altLang="en-US" dirty="0">
                <a:solidFill>
                  <a:schemeClr val="tx1"/>
                </a:solidFill>
                <a:latin typeface="Times New Roman" panose="02020603050405020304" pitchFamily="18" charset="0"/>
                <a:cs typeface="+mn-cs"/>
              </a:rPr>
              <a:t>شیوع کمبود فولات سرم و هموسیستئین بالا </a:t>
            </a:r>
            <a:r>
              <a:rPr lang="fa-IR" alt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+mn-cs"/>
              </a:rPr>
              <a:t>درزنان، </a:t>
            </a:r>
            <a:r>
              <a:rPr lang="fa-IR" altLang="en-US" dirty="0">
                <a:solidFill>
                  <a:schemeClr val="tx1"/>
                </a:solidFill>
                <a:latin typeface="Times New Roman" panose="02020603050405020304" pitchFamily="18" charset="0"/>
                <a:cs typeface="+mn-cs"/>
              </a:rPr>
              <a:t>قبل وبعد از غنی سازی آرد با اسید فولیک</a:t>
            </a:r>
            <a:endParaRPr lang="en-US" dirty="0">
              <a:cs typeface="+mn-cs"/>
            </a:endParaRP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1086810" y="2286000"/>
          <a:ext cx="6970379" cy="384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Chart" r:id="rId3" imgW="8229777" imgH="4533703" progId="MSGraph.Chart.8">
                  <p:embed followColorScheme="full"/>
                </p:oleObj>
              </mc:Choice>
              <mc:Fallback>
                <p:oleObj name="Chart" r:id="rId3" imgW="8229777" imgH="4533703" progId="MSGraph.Chart.8">
                  <p:embed followColorScheme="full"/>
                  <p:pic>
                    <p:nvPicPr>
                      <p:cNvPr id="4301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810" y="2286000"/>
                        <a:ext cx="6970379" cy="3840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2115258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324600" cy="914400"/>
          </a:xfrm>
        </p:spPr>
        <p:txBody>
          <a:bodyPr/>
          <a:lstStyle/>
          <a:p>
            <a:r>
              <a:rPr lang="fa-IR" dirty="0" smtClean="0">
                <a:effectLst/>
              </a:rPr>
              <a:t>روند شيوع کمبود ذخیره آهن براساس فریتین سرم طي سال</a:t>
            </a:r>
            <a:r>
              <a:rPr lang="fa-IR" dirty="0">
                <a:effectLst/>
              </a:rPr>
              <a:t>هاي 1391-1380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286000"/>
          <a:ext cx="8229600" cy="3840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3508443"/>
      </p:ext>
    </p:extLst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90600"/>
            <a:ext cx="6324600" cy="533400"/>
          </a:xfrm>
        </p:spPr>
        <p:txBody>
          <a:bodyPr/>
          <a:lstStyle/>
          <a:p>
            <a:r>
              <a:rPr lang="fa-IR" sz="2400" dirty="0"/>
              <a:t>شيوع كم خوني براساس هموگلوبين طي سال هاي1391-1380</a:t>
            </a:r>
          </a:p>
        </p:txBody>
      </p:sp>
      <p:graphicFrame>
        <p:nvGraphicFramePr>
          <p:cNvPr id="4" name="Content Placeholder 3" title="للل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845399"/>
              </p:ext>
            </p:extLst>
          </p:nvPr>
        </p:nvGraphicFramePr>
        <p:xfrm>
          <a:off x="457200" y="1676400"/>
          <a:ext cx="8229600" cy="3657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271200"/>
      </p:ext>
    </p:extLst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700" y="1219200"/>
            <a:ext cx="6324600" cy="609600"/>
          </a:xfrm>
        </p:spPr>
        <p:txBody>
          <a:bodyPr/>
          <a:lstStyle/>
          <a:p>
            <a:r>
              <a:rPr lang="fa-IR" dirty="0" smtClean="0">
                <a:cs typeface="+mn-cs"/>
              </a:rPr>
              <a:t>موفقیت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038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Char char="Ø"/>
            </a:pPr>
            <a:r>
              <a:rPr lang="fa-IR" dirty="0" smtClean="0">
                <a:cs typeface="+mn-cs"/>
              </a:rPr>
              <a:t>نتیجه ارزیابی و پایش ها نشان </a:t>
            </a:r>
            <a:r>
              <a:rPr lang="fa-IR" dirty="0">
                <a:cs typeface="+mn-cs"/>
              </a:rPr>
              <a:t>دهنده </a:t>
            </a:r>
            <a:r>
              <a:rPr lang="fa-IR" dirty="0" smtClean="0">
                <a:cs typeface="+mn-cs"/>
              </a:rPr>
              <a:t>موفقیت در سطح </a:t>
            </a:r>
            <a:r>
              <a:rPr lang="fa-IR" dirty="0">
                <a:cs typeface="+mn-cs"/>
              </a:rPr>
              <a:t>قابل </a:t>
            </a:r>
            <a:r>
              <a:rPr lang="fa-IR" dirty="0" smtClean="0">
                <a:cs typeface="+mn-cs"/>
              </a:rPr>
              <a:t>قبول </a:t>
            </a:r>
            <a:endParaRPr lang="fa-IR" dirty="0" smtClean="0">
              <a:cs typeface="+mn-cs"/>
            </a:endParaRPr>
          </a:p>
          <a:p>
            <a:pPr marL="0" indent="0" algn="ctr">
              <a:buNone/>
            </a:pPr>
            <a:r>
              <a:rPr lang="fa-IR" dirty="0" smtClean="0">
                <a:cs typeface="+mn-cs"/>
              </a:rPr>
              <a:t>  اما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a-IR" dirty="0" smtClean="0">
                <a:cs typeface="+mn-cs"/>
              </a:rPr>
              <a:t>نیاز </a:t>
            </a:r>
            <a:r>
              <a:rPr lang="fa-IR" dirty="0" smtClean="0">
                <a:cs typeface="+mn-cs"/>
              </a:rPr>
              <a:t>به همکاری و دقت نظر بیشتر برای موفقیت صد </a:t>
            </a:r>
            <a:r>
              <a:rPr lang="fa-IR" dirty="0" smtClean="0">
                <a:cs typeface="+mn-cs"/>
              </a:rPr>
              <a:t>درصد</a:t>
            </a:r>
          </a:p>
          <a:p>
            <a:pPr marL="0" indent="0" algn="ctr">
              <a:buNone/>
            </a:pPr>
            <a:r>
              <a:rPr lang="fa-IR" dirty="0" smtClean="0">
                <a:cs typeface="+mn-cs"/>
              </a:rPr>
              <a:t>  بنابراین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a-IR" dirty="0" smtClean="0">
                <a:cs typeface="+mn-cs"/>
              </a:rPr>
              <a:t>تقاضای همکاری بیشتر از قبل در اجرای صد در صدی طرح </a:t>
            </a:r>
          </a:p>
          <a:p>
            <a:pPr marL="0" indent="0" algn="ctr">
              <a:buNone/>
            </a:pPr>
            <a:r>
              <a:rPr lang="fa-IR" dirty="0" smtClean="0">
                <a:cs typeface="+mn-cs"/>
              </a:rPr>
              <a:t>  با هدف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fa-IR" dirty="0" smtClean="0">
                <a:cs typeface="+mn-cs"/>
              </a:rPr>
              <a:t>ارتقائ سلامت آحاد جامعه</a:t>
            </a:r>
          </a:p>
        </p:txBody>
      </p:sp>
    </p:spTree>
    <p:extLst>
      <p:ext uri="{BB962C8B-B14F-4D97-AF65-F5344CB8AC3E}">
        <p14:creationId xmlns:p14="http://schemas.microsoft.com/office/powerpoint/2010/main" val="4176811909"/>
      </p:ext>
    </p:extLst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رفع موانع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1"/>
            <a:ext cx="8229600" cy="2209800"/>
          </a:xfrm>
        </p:spPr>
        <p:txBody>
          <a:bodyPr/>
          <a:lstStyle/>
          <a:p>
            <a:r>
              <a:rPr lang="fa-IR" dirty="0">
                <a:cs typeface="+mn-cs"/>
              </a:rPr>
              <a:t>لحاظ نمودن هزینه واقعی غنی سازی آرد در قیمت نهایی آرد و نان</a:t>
            </a:r>
          </a:p>
          <a:p>
            <a:r>
              <a:rPr lang="fa-IR" dirty="0">
                <a:cs typeface="+mn-cs"/>
              </a:rPr>
              <a:t>تقریبا 100 ریال به ازائ هر کیلو آرد</a:t>
            </a:r>
            <a:endParaRPr lang="en-US" dirty="0">
              <a:cs typeface="+mn-cs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43855150"/>
      </p:ext>
    </p:extLst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تقدیر و تشکر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 smtClean="0">
                <a:cs typeface="+mn-cs"/>
              </a:rPr>
              <a:t>تشکر از </a:t>
            </a:r>
            <a:r>
              <a:rPr lang="fa-IR" dirty="0" smtClean="0">
                <a:cs typeface="+mn-cs"/>
              </a:rPr>
              <a:t>همکاری؛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کانون انجمن های صنفی صنایع آرد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انجمن آرد سازان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شرکت مادر تخصصی </a:t>
            </a:r>
            <a:r>
              <a:rPr lang="fa-IR" dirty="0" smtClean="0">
                <a:cs typeface="+mn-cs"/>
              </a:rPr>
              <a:t>بازرگانی </a:t>
            </a:r>
            <a:r>
              <a:rPr lang="fa-IR" dirty="0" smtClean="0">
                <a:cs typeface="+mn-cs"/>
              </a:rPr>
              <a:t>دولتی ایران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سازمان حمایت از تولیدکنندگان و مصرف کنندگان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مهم تر از همه" 360 کارخانه آردسازی فعال ایران"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559683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بیان مساله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کمبود </a:t>
            </a:r>
            <a:r>
              <a:rPr lang="fa-IR" dirty="0">
                <a:cs typeface="+mn-cs"/>
              </a:rPr>
              <a:t>ریز مغذی ها در </a:t>
            </a:r>
            <a:r>
              <a:rPr lang="fa-IR" dirty="0" smtClean="0">
                <a:cs typeface="+mn-cs"/>
              </a:rPr>
              <a:t>دنیا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کمبود </a:t>
            </a:r>
            <a:r>
              <a:rPr lang="fa-IR" dirty="0">
                <a:cs typeface="+mn-cs"/>
              </a:rPr>
              <a:t>آهن و اسیدفولیک </a:t>
            </a:r>
            <a:endParaRPr lang="fa-IR" dirty="0" smtClean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عادات و رژیم </a:t>
            </a:r>
            <a:r>
              <a:rPr lang="fa-IR" dirty="0">
                <a:cs typeface="+mn-cs"/>
              </a:rPr>
              <a:t>غذایی </a:t>
            </a:r>
            <a:endParaRPr lang="fa-IR" dirty="0" smtClean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نیاز </a:t>
            </a:r>
            <a:r>
              <a:rPr lang="fa-IR" dirty="0">
                <a:cs typeface="+mn-cs"/>
              </a:rPr>
              <a:t>روزانه نوجوانان و بزرگسالان به آهن 15 تا 18 میلی گرم </a:t>
            </a:r>
            <a:endParaRPr lang="fa-IR" dirty="0" smtClean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100 </a:t>
            </a:r>
            <a:r>
              <a:rPr lang="fa-IR" dirty="0">
                <a:cs typeface="+mn-cs"/>
              </a:rPr>
              <a:t>گرم گوشت گاو چرخ شده 1.8 گرم آهن </a:t>
            </a:r>
            <a:endParaRPr lang="fa-IR" dirty="0" smtClean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لبنیات </a:t>
            </a:r>
            <a:r>
              <a:rPr lang="fa-IR" dirty="0">
                <a:cs typeface="+mn-cs"/>
              </a:rPr>
              <a:t>تقریبا بدون آهن </a:t>
            </a:r>
            <a:endParaRPr lang="fa-IR" dirty="0" smtClean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یک </a:t>
            </a:r>
            <a:r>
              <a:rPr lang="fa-IR" dirty="0">
                <a:cs typeface="+mn-cs"/>
              </a:rPr>
              <a:t>لیوان حبوبات پخته 8 میلی گرم </a:t>
            </a:r>
            <a:r>
              <a:rPr lang="fa-IR" dirty="0" smtClean="0">
                <a:cs typeface="+mn-cs"/>
              </a:rPr>
              <a:t>آهن( با جذب کمتر)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561815"/>
      </p:ext>
    </p:extLst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0"/>
            <a:ext cx="6324600" cy="1066800"/>
          </a:xfrm>
        </p:spPr>
        <p:txBody>
          <a:bodyPr/>
          <a:lstStyle/>
          <a:p>
            <a:r>
              <a:rPr lang="fa-IR" dirty="0" smtClean="0">
                <a:cs typeface="+mn-cs"/>
              </a:rPr>
              <a:t>تشکر از توجه شما</a:t>
            </a:r>
            <a:endParaRPr lang="en-US" dirty="0">
              <a:cs typeface="+mn-c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352800"/>
            <a:ext cx="6934200" cy="275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34393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عوارض </a:t>
            </a:r>
            <a:r>
              <a:rPr lang="fa-IR" dirty="0" smtClean="0">
                <a:cs typeface="+mn-cs"/>
              </a:rPr>
              <a:t>کمبود آهن </a:t>
            </a:r>
            <a:r>
              <a:rPr lang="fa-IR" dirty="0">
                <a:cs typeface="+mn-cs"/>
              </a:rPr>
              <a:t>و اسید فولیک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0"/>
            <a:ext cx="8610600" cy="38401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fa-IR" dirty="0">
                <a:cs typeface="+mn-cs"/>
              </a:rPr>
              <a:t>کمبود آهن </a:t>
            </a:r>
            <a:r>
              <a:rPr lang="fa-IR" dirty="0" smtClean="0">
                <a:cs typeface="+mn-cs"/>
              </a:rPr>
              <a:t>: کم خونی، </a:t>
            </a:r>
            <a:r>
              <a:rPr lang="fa-IR" dirty="0">
                <a:cs typeface="+mn-cs"/>
              </a:rPr>
              <a:t>ضعف </a:t>
            </a:r>
            <a:r>
              <a:rPr lang="fa-IR" dirty="0" smtClean="0">
                <a:cs typeface="+mn-cs"/>
              </a:rPr>
              <a:t>عمومی، کاهش </a:t>
            </a:r>
            <a:r>
              <a:rPr lang="fa-IR" dirty="0">
                <a:cs typeface="+mn-cs"/>
              </a:rPr>
              <a:t>یادگیری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fa-IR" dirty="0">
                <a:cs typeface="+mn-cs"/>
              </a:rPr>
              <a:t>کمبود اسید </a:t>
            </a:r>
            <a:r>
              <a:rPr lang="fa-IR" dirty="0" smtClean="0">
                <a:cs typeface="+mn-cs"/>
              </a:rPr>
              <a:t>فولیک: افزایش هموسیستئین، بیماری‌های </a:t>
            </a:r>
            <a:r>
              <a:rPr lang="fa-IR" dirty="0">
                <a:cs typeface="+mn-cs"/>
              </a:rPr>
              <a:t>قلبی- </a:t>
            </a:r>
            <a:r>
              <a:rPr lang="fa-IR" dirty="0" smtClean="0">
                <a:cs typeface="+mn-cs"/>
              </a:rPr>
              <a:t>عروقی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dirty="0" smtClean="0">
                <a:cs typeface="+mn-cs"/>
              </a:rPr>
              <a:t>فوائد مصرف همزمان آهن و </a:t>
            </a:r>
            <a:r>
              <a:rPr lang="fa-IR" dirty="0">
                <a:cs typeface="+mn-cs"/>
              </a:rPr>
              <a:t>اسید </a:t>
            </a:r>
            <a:r>
              <a:rPr lang="fa-IR" dirty="0" smtClean="0">
                <a:cs typeface="+mn-cs"/>
              </a:rPr>
              <a:t>فولیک: افزایش </a:t>
            </a:r>
            <a:r>
              <a:rPr lang="fa-IR" dirty="0">
                <a:cs typeface="+mn-cs"/>
              </a:rPr>
              <a:t>جذب </a:t>
            </a:r>
            <a:r>
              <a:rPr lang="fa-IR" dirty="0" smtClean="0">
                <a:cs typeface="+mn-cs"/>
              </a:rPr>
              <a:t>آهن</a:t>
            </a:r>
            <a:r>
              <a:rPr lang="fa-IR" dirty="0">
                <a:cs typeface="+mn-cs"/>
              </a:rPr>
              <a:t>، افزایش </a:t>
            </a:r>
            <a:r>
              <a:rPr lang="fa-IR" dirty="0" smtClean="0">
                <a:cs typeface="+mn-cs"/>
              </a:rPr>
              <a:t>فولات سرم، کمک به خون سازی</a:t>
            </a:r>
          </a:p>
        </p:txBody>
      </p:sp>
    </p:spTree>
    <p:extLst>
      <p:ext uri="{BB962C8B-B14F-4D97-AF65-F5344CB8AC3E}">
        <p14:creationId xmlns:p14="http://schemas.microsoft.com/office/powerpoint/2010/main" val="2974389687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راهکار مقابله </a:t>
            </a:r>
            <a:r>
              <a:rPr lang="fa-IR" dirty="0">
                <a:cs typeface="+mn-cs"/>
              </a:rPr>
              <a:t>با كمبود ريزمغذي‌ها 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0"/>
            <a:ext cx="8839200" cy="38401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اصلاح </a:t>
            </a:r>
            <a:r>
              <a:rPr lang="fa-IR" dirty="0">
                <a:cs typeface="+mn-cs"/>
              </a:rPr>
              <a:t>عادات و الگوهاي </a:t>
            </a:r>
            <a:r>
              <a:rPr lang="fa-IR" dirty="0" smtClean="0">
                <a:cs typeface="+mn-cs"/>
              </a:rPr>
              <a:t>غذايي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 مكمل ‌ياري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a-IR" dirty="0" smtClean="0">
                <a:cs typeface="+mn-cs"/>
              </a:rPr>
              <a:t> </a:t>
            </a:r>
            <a:r>
              <a:rPr lang="fa-IR" dirty="0">
                <a:cs typeface="+mn-cs"/>
              </a:rPr>
              <a:t>غني‌سازي و ارتقا سطح </a:t>
            </a:r>
            <a:r>
              <a:rPr lang="fa-IR" dirty="0" smtClean="0">
                <a:cs typeface="+mn-cs"/>
              </a:rPr>
              <a:t>بهداشت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 </a:t>
            </a:r>
            <a:r>
              <a:rPr lang="fa-IR" dirty="0" smtClean="0">
                <a:cs typeface="+mn-cs"/>
              </a:rPr>
              <a:t>کارآمدترین </a:t>
            </a:r>
            <a:r>
              <a:rPr lang="fa-IR" dirty="0">
                <a:cs typeface="+mn-cs"/>
              </a:rPr>
              <a:t>و کم هزینه ترین </a:t>
            </a:r>
            <a:r>
              <a:rPr lang="fa-IR" dirty="0" smtClean="0">
                <a:cs typeface="+mn-cs"/>
              </a:rPr>
              <a:t>راهکار، </a:t>
            </a:r>
            <a:r>
              <a:rPr lang="fa-IR" dirty="0" smtClean="0">
                <a:cs typeface="+mn-cs"/>
              </a:rPr>
              <a:t>غنی </a:t>
            </a:r>
            <a:r>
              <a:rPr lang="fa-IR" dirty="0">
                <a:cs typeface="+mn-cs"/>
              </a:rPr>
              <a:t>سازی غذاهای اصلی جامعه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dirty="0" smtClean="0">
                <a:cs typeface="+mn-cs"/>
              </a:rPr>
              <a:t>کمیته </a:t>
            </a:r>
            <a:r>
              <a:rPr lang="fa-IR" dirty="0">
                <a:cs typeface="+mn-cs"/>
              </a:rPr>
              <a:t>کشوری غنی سازی مواد </a:t>
            </a:r>
            <a:r>
              <a:rPr lang="fa-IR" dirty="0" smtClean="0">
                <a:cs typeface="+mn-cs"/>
              </a:rPr>
              <a:t>غذایی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742192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انتخاب نان برای غنی سازی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962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سلامت محور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 </a:t>
            </a:r>
            <a:r>
              <a:rPr lang="fa-IR" dirty="0">
                <a:cs typeface="+mn-cs"/>
              </a:rPr>
              <a:t>قابلیت مصرف برای تمام گروهای </a:t>
            </a:r>
            <a:r>
              <a:rPr lang="fa-IR" dirty="0" smtClean="0">
                <a:cs typeface="+mn-cs"/>
              </a:rPr>
              <a:t>سنی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 </a:t>
            </a:r>
            <a:r>
              <a:rPr lang="fa-IR" dirty="0">
                <a:cs typeface="+mn-cs"/>
              </a:rPr>
              <a:t>پوشش وسیع </a:t>
            </a:r>
            <a:r>
              <a:rPr lang="fa-IR" dirty="0" smtClean="0">
                <a:cs typeface="+mn-cs"/>
              </a:rPr>
              <a:t>کشوری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 </a:t>
            </a:r>
            <a:r>
              <a:rPr lang="fa-IR" dirty="0">
                <a:cs typeface="+mn-cs"/>
              </a:rPr>
              <a:t>قیمت مناسب </a:t>
            </a:r>
            <a:r>
              <a:rPr lang="fa-IR" dirty="0" smtClean="0">
                <a:cs typeface="+mn-cs"/>
              </a:rPr>
              <a:t>وکفایت دسترسی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امکان </a:t>
            </a:r>
            <a:r>
              <a:rPr lang="fa-IR" dirty="0">
                <a:cs typeface="+mn-cs"/>
              </a:rPr>
              <a:t>پذیری </a:t>
            </a:r>
            <a:r>
              <a:rPr lang="fa-IR" dirty="0" smtClean="0">
                <a:cs typeface="+mn-cs"/>
              </a:rPr>
              <a:t>از </a:t>
            </a:r>
            <a:r>
              <a:rPr lang="fa-IR" dirty="0">
                <a:cs typeface="+mn-cs"/>
              </a:rPr>
              <a:t>نظر تکنولوژیکی و هزینه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40 </a:t>
            </a:r>
            <a:r>
              <a:rPr lang="fa-IR" dirty="0">
                <a:cs typeface="+mn-cs"/>
              </a:rPr>
              <a:t>تا 50 درصد انرژی روزانه هر </a:t>
            </a:r>
            <a:r>
              <a:rPr lang="fa-IR" dirty="0" smtClean="0">
                <a:cs typeface="+mn-cs"/>
              </a:rPr>
              <a:t>ایرانی</a:t>
            </a:r>
            <a:endParaRPr lang="fa-IR" dirty="0" smtClean="0"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38261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+mn-cs"/>
              </a:rPr>
              <a:t>برنامه غنی سازی آرد گندم با آهن و اسید فولیک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a-IR" dirty="0" smtClean="0">
                <a:cs typeface="+mn-cs"/>
              </a:rPr>
              <a:t>نتایج مطالعات </a:t>
            </a:r>
            <a:r>
              <a:rPr lang="fa-IR" dirty="0">
                <a:cs typeface="+mn-cs"/>
              </a:rPr>
              <a:t>بالینی و ارزیابی </a:t>
            </a:r>
            <a:r>
              <a:rPr lang="fa-IR" dirty="0" smtClean="0">
                <a:cs typeface="+mn-cs"/>
              </a:rPr>
              <a:t>اثربخشی اجرای پایلوت برنامه 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کاهش </a:t>
            </a:r>
            <a:r>
              <a:rPr lang="fa-IR" dirty="0">
                <a:cs typeface="+mn-cs"/>
              </a:rPr>
              <a:t>شیوع کمبود آهن، افزایش فریتین </a:t>
            </a:r>
            <a:r>
              <a:rPr lang="fa-IR" dirty="0" smtClean="0">
                <a:cs typeface="+mn-cs"/>
              </a:rPr>
              <a:t>سرم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افزایش </a:t>
            </a:r>
            <a:r>
              <a:rPr lang="fa-IR" dirty="0">
                <a:cs typeface="+mn-cs"/>
              </a:rPr>
              <a:t>دریافت فولات و فولات </a:t>
            </a:r>
            <a:r>
              <a:rPr lang="fa-IR" dirty="0" smtClean="0">
                <a:cs typeface="+mn-cs"/>
              </a:rPr>
              <a:t>سرم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a-IR" dirty="0" smtClean="0">
                <a:cs typeface="+mn-cs"/>
              </a:rPr>
              <a:t>کاهش </a:t>
            </a:r>
            <a:r>
              <a:rPr lang="fa-IR" dirty="0">
                <a:cs typeface="+mn-cs"/>
              </a:rPr>
              <a:t>کم خونی بر اساس هموگلوبین </a:t>
            </a:r>
            <a:endParaRPr lang="fa-IR" dirty="0" smtClean="0">
              <a:cs typeface="+mn-cs"/>
            </a:endParaRP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904104765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طرح ریزی و </a:t>
            </a:r>
            <a:r>
              <a:rPr lang="fa-IR" dirty="0" smtClean="0">
                <a:cs typeface="+mn-cs"/>
              </a:rPr>
              <a:t>تصویب برنامه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a-IR" dirty="0">
                <a:cs typeface="+mn-cs"/>
              </a:rPr>
              <a:t>هدف: </a:t>
            </a:r>
            <a:r>
              <a:rPr lang="fa-IR" dirty="0" smtClean="0">
                <a:cs typeface="+mn-cs"/>
              </a:rPr>
              <a:t>تامین </a:t>
            </a:r>
            <a:r>
              <a:rPr lang="fa-IR" dirty="0">
                <a:cs typeface="+mn-cs"/>
              </a:rPr>
              <a:t>امنیت تغذیه ای برای </a:t>
            </a:r>
            <a:r>
              <a:rPr lang="fa-IR" dirty="0" smtClean="0">
                <a:cs typeface="+mn-cs"/>
              </a:rPr>
              <a:t>کل </a:t>
            </a:r>
            <a:r>
              <a:rPr lang="fa-IR" dirty="0">
                <a:cs typeface="+mn-cs"/>
              </a:rPr>
              <a:t>جامعه </a:t>
            </a:r>
            <a:endParaRPr lang="fa-IR" dirty="0" smtClean="0">
              <a:cs typeface="+mn-cs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fa-IR" dirty="0" smtClean="0">
                <a:cs typeface="+mn-cs"/>
              </a:rPr>
              <a:t>تصویب برنامه توسط شورای </a:t>
            </a:r>
            <a:r>
              <a:rPr lang="fa-IR" dirty="0">
                <a:cs typeface="+mn-cs"/>
              </a:rPr>
              <a:t>عالی سلامت </a:t>
            </a:r>
            <a:endParaRPr lang="fa-IR" dirty="0" smtClean="0">
              <a:cs typeface="+mn-cs"/>
            </a:endParaRPr>
          </a:p>
          <a:p>
            <a:pPr marL="0" indent="0">
              <a:buNone/>
            </a:pPr>
            <a:r>
              <a:rPr lang="fa-IR" dirty="0" smtClean="0">
                <a:cs typeface="+mn-cs"/>
              </a:rPr>
              <a:t>ارائه گزارش به </a:t>
            </a:r>
            <a:r>
              <a:rPr lang="fa-IR" dirty="0">
                <a:cs typeface="+mn-cs"/>
              </a:rPr>
              <a:t>دبیرخانه شورای عالی </a:t>
            </a:r>
            <a:r>
              <a:rPr lang="fa-IR" dirty="0" smtClean="0">
                <a:cs typeface="+mn-cs"/>
              </a:rPr>
              <a:t>سلامت</a:t>
            </a: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6608009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>
                <a:cs typeface="+mn-cs"/>
              </a:rPr>
              <a:t>ضوابط و مقررات</a:t>
            </a:r>
            <a:r>
              <a:rPr lang="fa-IR" dirty="0" smtClean="0">
                <a:cs typeface="+mn-cs"/>
              </a:rPr>
              <a:t> برنامه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a-IR" sz="2400" dirty="0" smtClean="0"/>
              <a:t>ضوابط و مقررات مربوط به </a:t>
            </a:r>
            <a:r>
              <a:rPr lang="ar-SA" sz="2400" dirty="0" smtClean="0"/>
              <a:t>اجرا </a:t>
            </a:r>
            <a:r>
              <a:rPr lang="ar-SA" sz="2400" dirty="0"/>
              <a:t>و پایش برنامه </a:t>
            </a:r>
            <a:r>
              <a:rPr lang="fa-IR" sz="2400" dirty="0" smtClean="0"/>
              <a:t>(</a:t>
            </a:r>
            <a:r>
              <a:rPr lang="en-US" sz="2400" dirty="0" smtClean="0"/>
              <a:t>www.fda.gov.ir</a:t>
            </a:r>
            <a:r>
              <a:rPr lang="fa-IR" sz="24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ar-SA" sz="2400" dirty="0"/>
              <a:t>تجهیز تمام کارخانه های تولید آرد به دستگاه میکروفیدر </a:t>
            </a:r>
            <a:endParaRPr lang="fa-IR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fa-IR" sz="2400" dirty="0"/>
              <a:t>برگزاری </a:t>
            </a:r>
            <a:r>
              <a:rPr lang="ar-SA" sz="2400" dirty="0"/>
              <a:t>کارگاه</a:t>
            </a:r>
            <a:r>
              <a:rPr lang="fa-IR" sz="2400" dirty="0"/>
              <a:t> های</a:t>
            </a:r>
            <a:r>
              <a:rPr lang="ar-SA" sz="2400" dirty="0"/>
              <a:t> کشوری </a:t>
            </a:r>
            <a:endParaRPr lang="fa-I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اجرا</a:t>
            </a:r>
            <a:r>
              <a:rPr lang="fa-IR" sz="2400" dirty="0" smtClean="0"/>
              <a:t>ی</a:t>
            </a:r>
            <a:r>
              <a:rPr lang="ar-SA" sz="2400" dirty="0" smtClean="0"/>
              <a:t> برنامه </a:t>
            </a:r>
            <a:endParaRPr lang="fa-IR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ar-SA" sz="2400" dirty="0" smtClean="0"/>
              <a:t>کلیه </a:t>
            </a:r>
            <a:r>
              <a:rPr lang="ar-SA" sz="2400" dirty="0"/>
              <a:t>آرد های نان های سنتی چهارگانه تافتون، بربری، لواش و سنگگ </a:t>
            </a:r>
            <a:r>
              <a:rPr lang="en-US" sz="2400" dirty="0" smtClean="0"/>
              <a:t>)</a:t>
            </a:r>
            <a:r>
              <a:rPr lang="ar-SA" sz="2400" dirty="0" smtClean="0"/>
              <a:t>درصد </a:t>
            </a:r>
            <a:r>
              <a:rPr lang="ar-SA" sz="2400" dirty="0"/>
              <a:t>سبوس گیری </a:t>
            </a:r>
            <a:r>
              <a:rPr lang="ar-SA" sz="2400" dirty="0" smtClean="0"/>
              <a:t>بالای </a:t>
            </a:r>
            <a:r>
              <a:rPr lang="ar-SA" sz="2400" dirty="0"/>
              <a:t>7% </a:t>
            </a:r>
            <a:r>
              <a:rPr lang="en-US" sz="2400" dirty="0" smtClean="0"/>
              <a:t>(</a:t>
            </a:r>
          </a:p>
        </p:txBody>
      </p:sp>
    </p:spTree>
    <p:extLst>
      <p:ext uri="{BB962C8B-B14F-4D97-AF65-F5344CB8AC3E}">
        <p14:creationId xmlns:p14="http://schemas.microsoft.com/office/powerpoint/2010/main" val="307889007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+mn-cs"/>
              </a:rPr>
              <a:t>مواد ، اجرا و پایش</a:t>
            </a:r>
            <a:endParaRPr lang="en-US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ar-SA" sz="2400" dirty="0" smtClean="0"/>
              <a:t>پرمیکس</a:t>
            </a:r>
            <a:r>
              <a:rPr lang="en-US" sz="2400" dirty="0" smtClean="0"/>
              <a:t>:</a:t>
            </a:r>
            <a:r>
              <a:rPr lang="ar-SA" sz="2400" dirty="0" smtClean="0"/>
              <a:t>42</a:t>
            </a:r>
            <a:r>
              <a:rPr lang="ar-SA" sz="2400" dirty="0"/>
              <a:t>% آهن (فروس </a:t>
            </a:r>
            <a:r>
              <a:rPr lang="ar-SA" sz="2400" dirty="0" smtClean="0"/>
              <a:t>سولفات</a:t>
            </a:r>
            <a:r>
              <a:rPr lang="ar-SA" sz="2400" dirty="0"/>
              <a:t> </a:t>
            </a:r>
            <a:r>
              <a:rPr lang="fa-IR" sz="2400" dirty="0" smtClean="0"/>
              <a:t>خشک</a:t>
            </a:r>
            <a:r>
              <a:rPr lang="ar-SA" sz="2400" dirty="0" smtClean="0"/>
              <a:t> </a:t>
            </a:r>
            <a:r>
              <a:rPr lang="ar-SA" sz="2400" dirty="0"/>
              <a:t>با خلوص </a:t>
            </a:r>
            <a:r>
              <a:rPr lang="fa-IR" sz="2400" dirty="0" smtClean="0"/>
              <a:t>حداقل 86%</a:t>
            </a:r>
            <a:r>
              <a:rPr lang="ar-SA" sz="2400" dirty="0" smtClean="0"/>
              <a:t>)،</a:t>
            </a:r>
            <a:r>
              <a:rPr lang="ar-SA" sz="2400" dirty="0"/>
              <a:t> </a:t>
            </a:r>
            <a:r>
              <a:rPr lang="fa-IR" sz="2400" dirty="0"/>
              <a:t>0/75%</a:t>
            </a:r>
            <a:r>
              <a:rPr lang="fa-IR" sz="2400" dirty="0" smtClean="0"/>
              <a:t> </a:t>
            </a:r>
            <a:r>
              <a:rPr lang="ar-SA" sz="2400" dirty="0" smtClean="0"/>
              <a:t>اسیدفولیک</a:t>
            </a:r>
            <a:r>
              <a:rPr lang="fa-IR" sz="2400" dirty="0" smtClean="0"/>
              <a:t>( با خلوص حداقل 95%)</a:t>
            </a:r>
            <a:r>
              <a:rPr lang="ar-SA" sz="2400" dirty="0" smtClean="0"/>
              <a:t> و </a:t>
            </a:r>
            <a:r>
              <a:rPr lang="fa-IR" sz="2400" dirty="0" smtClean="0"/>
              <a:t>57/25% </a:t>
            </a:r>
            <a:r>
              <a:rPr lang="ar-SA" sz="2400" dirty="0" smtClean="0"/>
              <a:t>نشاسته </a:t>
            </a:r>
            <a:r>
              <a:rPr lang="ar-SA" sz="2400" dirty="0"/>
              <a:t>ذرت </a:t>
            </a:r>
            <a:endParaRPr lang="fa-I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/>
              <a:t>افزودن 200</a:t>
            </a:r>
            <a:r>
              <a:rPr lang="fa-IR" sz="2400" dirty="0" smtClean="0"/>
              <a:t> گرم  </a:t>
            </a:r>
            <a:r>
              <a:rPr lang="ar-SA" sz="2400" dirty="0" smtClean="0"/>
              <a:t>پرمیکس </a:t>
            </a:r>
            <a:r>
              <a:rPr lang="fa-IR" sz="2400" dirty="0"/>
              <a:t>به </a:t>
            </a:r>
            <a:r>
              <a:rPr lang="fa-IR" sz="2400" dirty="0" smtClean="0"/>
              <a:t>يك </a:t>
            </a:r>
            <a:r>
              <a:rPr lang="fa-IR" sz="2400" dirty="0"/>
              <a:t>تن آرد </a:t>
            </a:r>
            <a:endParaRPr lang="fa-IR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fa-IR" sz="2400" dirty="0" smtClean="0"/>
              <a:t>اضافه شدن 30 میلی‌گرم </a:t>
            </a:r>
            <a:r>
              <a:rPr lang="fa-IR" sz="2400" dirty="0"/>
              <a:t>آهن و </a:t>
            </a:r>
            <a:r>
              <a:rPr lang="fa-IR" sz="2400" dirty="0" smtClean="0"/>
              <a:t>1/5 </a:t>
            </a:r>
            <a:r>
              <a:rPr lang="fa-IR" sz="2400" dirty="0"/>
              <a:t>میلی‌گرم اسیدفولیک به یک کیلوگرم آرد </a:t>
            </a:r>
            <a:endParaRPr lang="fa-IR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fa-IR" sz="2400" dirty="0" smtClean="0"/>
              <a:t>شاخص </a:t>
            </a:r>
            <a:r>
              <a:rPr lang="fa-IR" sz="2400" dirty="0"/>
              <a:t>آزمايشگاهي </a:t>
            </a:r>
            <a:r>
              <a:rPr lang="fa-IR" sz="2400" dirty="0" smtClean="0"/>
              <a:t>(اسپكتروفوتومتري</a:t>
            </a:r>
            <a:r>
              <a:rPr lang="fa-IR" sz="2400" dirty="0"/>
              <a:t>) 40- 85 </a:t>
            </a:r>
            <a:r>
              <a:rPr lang="en-US" sz="2400" dirty="0" smtClean="0"/>
              <a:t>PPM</a:t>
            </a:r>
            <a:r>
              <a:rPr lang="fa-IR" sz="2400" dirty="0" smtClean="0"/>
              <a:t> آهن</a:t>
            </a:r>
            <a:endParaRPr lang="fa-I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a-IR" sz="2400" dirty="0" smtClean="0"/>
              <a:t>پایداری آهن طی فرآیند پخت نان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a-IR" sz="2400" dirty="0" smtClean="0"/>
              <a:t> پایداری بخش </a:t>
            </a:r>
            <a:r>
              <a:rPr lang="fa-IR" sz="2400" dirty="0"/>
              <a:t>اعظم اسیدفولیک طی فرآیند پخت نان </a:t>
            </a:r>
            <a:r>
              <a:rPr lang="fa-IR" sz="2400" dirty="0" smtClean="0"/>
              <a:t>(تخریب حدود 25</a:t>
            </a:r>
            <a:r>
              <a:rPr lang="fa-IR" sz="2400" dirty="0"/>
              <a:t>% </a:t>
            </a:r>
            <a:r>
              <a:rPr lang="fa-IR" sz="2400" dirty="0" smtClean="0"/>
              <a:t>)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1793655560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 Jaberidoost" id="{4C85EFF4-07D7-4733-9C7D-1489A49F8D36}" vid="{BAF0A669-E63C-4967-A98E-164577C220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1441</TotalTime>
  <Words>889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B Mitra</vt:lpstr>
      <vt:lpstr>Calibri</vt:lpstr>
      <vt:lpstr>Courier New</vt:lpstr>
      <vt:lpstr>Times New Roman</vt:lpstr>
      <vt:lpstr>Wingdings</vt:lpstr>
      <vt:lpstr>Theme1</vt:lpstr>
      <vt:lpstr>Chart</vt:lpstr>
      <vt:lpstr>غنی سازی آرد و نان در ایران</vt:lpstr>
      <vt:lpstr>بیان مساله</vt:lpstr>
      <vt:lpstr>عوارض کمبود آهن و اسید فولیک</vt:lpstr>
      <vt:lpstr>راهکار مقابله با كمبود ريزمغذي‌ها </vt:lpstr>
      <vt:lpstr>انتخاب نان برای غنی سازی</vt:lpstr>
      <vt:lpstr>برنامه غنی سازی آرد گندم با آهن و اسید فولیک</vt:lpstr>
      <vt:lpstr>طرح ریزی و تصویب برنامه</vt:lpstr>
      <vt:lpstr>ضوابط و مقررات برنامه</vt:lpstr>
      <vt:lpstr>مواد ، اجرا و پایش</vt:lpstr>
      <vt:lpstr>پایش برنامه در سال 1400</vt:lpstr>
      <vt:lpstr>اثر بخشی در جامعه</vt:lpstr>
      <vt:lpstr>نتایج مطالعات بالینی و ارزیابی اثربخشی</vt:lpstr>
      <vt:lpstr>اثر بخشی</vt:lpstr>
      <vt:lpstr>شیوع کمبود فولات سرم و هموسیستئین بالا درزنان، قبل وبعد از غنی سازی آرد با اسید فولیک</vt:lpstr>
      <vt:lpstr>روند شيوع کمبود ذخیره آهن براساس فریتین سرم طي سالهاي 1391-1380</vt:lpstr>
      <vt:lpstr>شيوع كم خوني براساس هموگلوبين طي سال هاي1391-1380</vt:lpstr>
      <vt:lpstr>موفقیت</vt:lpstr>
      <vt:lpstr>رفع موانع</vt:lpstr>
      <vt:lpstr>تقدیر و تشکر</vt:lpstr>
      <vt:lpstr>تشکر از توجه شما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alizadeh</dc:creator>
  <cp:lastModifiedBy>Zohreh Pourahmadi</cp:lastModifiedBy>
  <cp:revision>170</cp:revision>
  <dcterms:created xsi:type="dcterms:W3CDTF">2015-06-05T09:11:28Z</dcterms:created>
  <dcterms:modified xsi:type="dcterms:W3CDTF">2022-05-08T11:06:19Z</dcterms:modified>
</cp:coreProperties>
</file>