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0" r:id="rId1"/>
  </p:sldMasterIdLst>
  <p:sldIdLst>
    <p:sldId id="261" r:id="rId2"/>
    <p:sldId id="339" r:id="rId3"/>
    <p:sldId id="262" r:id="rId4"/>
    <p:sldId id="257" r:id="rId5"/>
    <p:sldId id="267" r:id="rId6"/>
    <p:sldId id="272" r:id="rId7"/>
    <p:sldId id="274" r:id="rId8"/>
    <p:sldId id="276" r:id="rId9"/>
    <p:sldId id="277" r:id="rId10"/>
    <p:sldId id="279" r:id="rId11"/>
    <p:sldId id="281" r:id="rId12"/>
    <p:sldId id="284" r:id="rId13"/>
    <p:sldId id="285" r:id="rId14"/>
    <p:sldId id="286" r:id="rId15"/>
    <p:sldId id="292" r:id="rId16"/>
    <p:sldId id="293" r:id="rId17"/>
    <p:sldId id="299" r:id="rId18"/>
    <p:sldId id="311" r:id="rId19"/>
    <p:sldId id="312" r:id="rId20"/>
    <p:sldId id="317" r:id="rId21"/>
    <p:sldId id="340" r:id="rId22"/>
    <p:sldId id="342" r:id="rId23"/>
    <p:sldId id="34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B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B47E8-6E21-4A11-8148-5343E28225F9}" v="49" dt="2022-05-09T13:51:38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92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34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3846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624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03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20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5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8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5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5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4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6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4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8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83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0000">
              <a:srgbClr val="ECBF50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65799" y="1053971"/>
            <a:ext cx="3075159" cy="27548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15735" y="1384910"/>
            <a:ext cx="2663502" cy="17610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854A1A-BBBF-4C19-8E10-05267693A485}"/>
              </a:ext>
            </a:extLst>
          </p:cNvPr>
          <p:cNvSpPr txBox="1"/>
          <p:nvPr/>
        </p:nvSpPr>
        <p:spPr>
          <a:xfrm>
            <a:off x="1603513" y="4108174"/>
            <a:ext cx="8902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Iran </a:t>
            </a:r>
            <a:r>
              <a:rPr lang="en-US" sz="3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grain-May , </a:t>
            </a:r>
            <a:r>
              <a:rPr lang="en-US" sz="3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2022. Tehran                         Presented by Dr. </a:t>
            </a:r>
            <a:r>
              <a:rPr lang="en-US" sz="3600" b="1" dirty="0" err="1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Esmaeil</a:t>
            </a:r>
            <a:r>
              <a:rPr lang="en-US" sz="3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Ahmadi</a:t>
            </a:r>
          </a:p>
          <a:p>
            <a:pPr algn="ctr"/>
            <a:r>
              <a:rPr lang="en-US" sz="36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Subject:</a:t>
            </a:r>
            <a:endParaRPr lang="en-US" sz="3600" b="1" dirty="0">
              <a:solidFill>
                <a:schemeClr val="bg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BAF193-0CB3-4D52-916B-90A8EFB06D6D}"/>
              </a:ext>
            </a:extLst>
          </p:cNvPr>
          <p:cNvSpPr txBox="1"/>
          <p:nvPr/>
        </p:nvSpPr>
        <p:spPr>
          <a:xfrm>
            <a:off x="209661" y="5907249"/>
            <a:ext cx="11772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Effect of GAFTA Rules No.123 &amp; 124 on grain and feed trade with Iran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xmlns="" id="{F46ED554-433F-83DD-8FFE-8A81CCE41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6" y="1228103"/>
            <a:ext cx="3810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38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9751B-166F-4025-A910-4F567E13FC85}"/>
              </a:ext>
            </a:extLst>
          </p:cNvPr>
          <p:cNvSpPr txBox="1"/>
          <p:nvPr/>
        </p:nvSpPr>
        <p:spPr>
          <a:xfrm>
            <a:off x="534185" y="770838"/>
            <a:ext cx="774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6.	WEIGHBRIDGE - ROAD VEHICLES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2132630"/>
            <a:ext cx="111236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weighing equipment should be balanced and/or zeroed when empty, and checked during the operation of weighing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GAFTA approved superintendent is needed.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Road vehicles over a weighbridge should be weighed gross and tare.</a:t>
            </a:r>
          </a:p>
        </p:txBody>
      </p:sp>
      <p:pic>
        <p:nvPicPr>
          <p:cNvPr id="3" name="Picture 2" descr="A picture containing outdoor, sky, ground, grass&#10;&#10;Description automatically generated">
            <a:extLst>
              <a:ext uri="{FF2B5EF4-FFF2-40B4-BE49-F238E27FC236}">
                <a16:creationId xmlns:a16="http://schemas.microsoft.com/office/drawing/2014/main" xmlns="" id="{984C957B-2A8F-3EE5-AF77-7CC3F6DCF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041" y="473573"/>
            <a:ext cx="4200939" cy="189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42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9751B-166F-4025-A910-4F567E13FC85}"/>
              </a:ext>
            </a:extLst>
          </p:cNvPr>
          <p:cNvSpPr txBox="1"/>
          <p:nvPr/>
        </p:nvSpPr>
        <p:spPr>
          <a:xfrm>
            <a:off x="534185" y="735742"/>
            <a:ext cx="7740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7.	WEIGHBRIDGE - RAIL WAGONS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1874728"/>
            <a:ext cx="11123629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The weighing equipment should be balanced and/or zeroed when empty, and checked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GAFTA approved superintendent is needed.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Any rail wagons having undergone only one weighing operation at the close of the working period, these wagons must be re-weighed at the commencement of the next working period.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4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9751B-166F-4025-A910-4F567E13FC85}"/>
              </a:ext>
            </a:extLst>
          </p:cNvPr>
          <p:cNvSpPr txBox="1"/>
          <p:nvPr/>
        </p:nvSpPr>
        <p:spPr>
          <a:xfrm>
            <a:off x="534185" y="1007500"/>
            <a:ext cx="2499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8.	LIQUIDS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2661998"/>
            <a:ext cx="11123629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Liquids to be weighed in accordance with the above Rules, otherwise in accordance with the custom of the trade/port.</a:t>
            </a:r>
          </a:p>
        </p:txBody>
      </p:sp>
    </p:spTree>
    <p:extLst>
      <p:ext uri="{BB962C8B-B14F-4D97-AF65-F5344CB8AC3E}">
        <p14:creationId xmlns:p14="http://schemas.microsoft.com/office/powerpoint/2010/main" val="407406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9751B-166F-4025-A910-4F567E13FC85}"/>
              </a:ext>
            </a:extLst>
          </p:cNvPr>
          <p:cNvSpPr txBox="1"/>
          <p:nvPr/>
        </p:nvSpPr>
        <p:spPr>
          <a:xfrm>
            <a:off x="534185" y="912540"/>
            <a:ext cx="2499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9.	BAGS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2736502"/>
            <a:ext cx="11123629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Bags to be weighed in accordance with the above Rules, otherwise in accordance with the custom of the port on weighbridges and/or platform scales.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AC722DA6-BF60-AE5B-2AA6-D8AA4DD87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025" y="3362719"/>
            <a:ext cx="1547018" cy="32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33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1753485"/>
            <a:ext cx="111236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GAFTA</a:t>
            </a:r>
            <a:r>
              <a:rPr lang="en-US" sz="24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Sampling Rules </a:t>
            </a:r>
            <a:endParaRPr lang="en-US" sz="2400" b="0" i="0" u="none" strike="noStrike" baseline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b="1" i="1" u="none" strike="noStrike" baseline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No.124 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-The Approved Register Gafta Superintendents should do sampling as set out in the Code of Practice for Superintendents.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metal, cage, mammal&#10;&#10;Description automatically generated">
            <a:extLst>
              <a:ext uri="{FF2B5EF4-FFF2-40B4-BE49-F238E27FC236}">
                <a16:creationId xmlns:a16="http://schemas.microsoft.com/office/drawing/2014/main" xmlns="" id="{AEA2F1E7-D90A-5F70-A68A-21B6A70E3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4205" y="3827393"/>
            <a:ext cx="3187148" cy="2390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F20028-8645-94C7-36F1-EE8B22626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886" y="3541642"/>
            <a:ext cx="2898760" cy="296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6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684212" y="685800"/>
            <a:ext cx="7350079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1" i="0" u="none" strike="noStrike" baseline="0">
                <a:solidFill>
                  <a:schemeClr val="bg2">
                    <a:lumMod val="50000"/>
                  </a:schemeClr>
                </a:solidFill>
              </a:rPr>
              <a:t>Increment Samples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0" i="0" u="none" strike="noStrike" baseline="0">
                <a:solidFill>
                  <a:schemeClr val="bg2">
                    <a:lumMod val="50000"/>
                  </a:schemeClr>
                </a:solidFill>
              </a:rPr>
              <a:t>-Samples taken by hand scoop (or whatever instrument appropriate) </a:t>
            </a:r>
            <a:endParaRPr lang="en-US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0" i="0" u="none" strike="noStrike" baseline="0">
                <a:solidFill>
                  <a:schemeClr val="bg2">
                    <a:lumMod val="50000"/>
                  </a:schemeClr>
                </a:solidFill>
              </a:rPr>
              <a:t>-Not less than 1 kilogram in weight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b="0" i="0" u="none" strike="noStrike" baseline="0">
              <a:solidFill>
                <a:schemeClr val="bg2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1" i="0" u="none" strike="noStrike" baseline="0">
                <a:solidFill>
                  <a:schemeClr val="bg2">
                    <a:lumMod val="50000"/>
                  </a:schemeClr>
                </a:solidFill>
              </a:rPr>
              <a:t>Bulk (Aggregate) Sample </a:t>
            </a: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b="0" i="0" u="none" strike="noStrike" baseline="0">
                <a:solidFill>
                  <a:schemeClr val="bg2">
                    <a:lumMod val="50000"/>
                  </a:schemeClr>
                </a:solidFill>
              </a:rPr>
              <a:t>The accumulated, combined and well mixed total of all the increment samples of the contractual quantity. </a:t>
            </a:r>
            <a:endParaRPr lang="en-US" i="0" u="none" strike="noStrike" baseline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5493" r="2" b="18143"/>
          <a:stretch/>
        </p:blipFill>
        <p:spPr>
          <a:xfrm>
            <a:off x="8314287" y="570647"/>
            <a:ext cx="3239538" cy="2226520"/>
          </a:xfrm>
          <a:custGeom>
            <a:avLst/>
            <a:gdLst/>
            <a:ahLst/>
            <a:cxnLst/>
            <a:rect l="l" t="t" r="r" b="b"/>
            <a:pathLst>
              <a:path w="3239538" h="2226520">
                <a:moveTo>
                  <a:pt x="322464" y="0"/>
                </a:moveTo>
                <a:lnTo>
                  <a:pt x="3239538" y="0"/>
                </a:lnTo>
                <a:lnTo>
                  <a:pt x="3239538" y="2226520"/>
                </a:lnTo>
                <a:lnTo>
                  <a:pt x="0" y="2226520"/>
                </a:lnTo>
                <a:lnTo>
                  <a:pt x="0" y="32246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023503-8E22-9753-E69F-C9938AB98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82" b="7131"/>
          <a:stretch/>
        </p:blipFill>
        <p:spPr>
          <a:xfrm>
            <a:off x="8314287" y="2955704"/>
            <a:ext cx="3239538" cy="2111747"/>
          </a:xfrm>
          <a:custGeom>
            <a:avLst/>
            <a:gdLst/>
            <a:ahLst/>
            <a:cxnLst/>
            <a:rect l="l" t="t" r="r" b="b"/>
            <a:pathLst>
              <a:path w="3239538" h="2111747">
                <a:moveTo>
                  <a:pt x="0" y="0"/>
                </a:moveTo>
                <a:lnTo>
                  <a:pt x="3239538" y="0"/>
                </a:lnTo>
                <a:lnTo>
                  <a:pt x="3239538" y="1789284"/>
                </a:lnTo>
                <a:lnTo>
                  <a:pt x="2917075" y="2111747"/>
                </a:lnTo>
                <a:lnTo>
                  <a:pt x="0" y="2111747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3B9C2F6-606C-414B-A39D-EAFDB6A0E8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59517"/>
            <a:ext cx="2981858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76EF6541-288B-4FE0-9659-7BFC3EEAD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A7A40E90-E849-4ED6-9063-FAA405F48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7EB9971-CD78-4650-9238-0120B63ED8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F8AD3784-C45F-4FE2-B8CE-8D835F9EF5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104920F9-1667-44B5-9F2B-DBD042C6ED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xmlns="" id="{372FF132-5B75-300C-05E5-DA10AD284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642" y="4314184"/>
            <a:ext cx="3159121" cy="22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28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307942" y="238332"/>
            <a:ext cx="11123629" cy="612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Contractual Samples </a:t>
            </a:r>
            <a:endParaRPr lang="en-US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-Samples reduced from the bulk sample by division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ealed into not less than 3 kilogram containers </a:t>
            </a:r>
          </a:p>
          <a:p>
            <a:pPr algn="ctr">
              <a:lnSpc>
                <a:spcPct val="150000"/>
              </a:lnSpc>
            </a:pPr>
            <a:endParaRPr lang="en-US" sz="2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Samples </a:t>
            </a:r>
            <a:endParaRPr lang="en-US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-Sample(s) reduced from the contractual samples by the laboratories listed on the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Gafta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Approved Register of Analysts</a:t>
            </a:r>
          </a:p>
          <a:p>
            <a:pPr algn="ctr">
              <a:lnSpc>
                <a:spcPct val="150000"/>
              </a:lnSpc>
            </a:pPr>
            <a:endParaRPr lang="en-US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Containers </a:t>
            </a:r>
            <a:endParaRPr lang="en-US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-Samples shall be packed in sample containers to the type of test/analysis</a:t>
            </a:r>
          </a:p>
          <a:p>
            <a:pPr algn="ctr">
              <a:lnSpc>
                <a:spcPct val="150000"/>
              </a:lnSpc>
            </a:pPr>
            <a:endParaRPr lang="en-US" sz="240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606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1422923A-4A7C-AC5E-C8DF-0B764EF81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9" y="1074977"/>
            <a:ext cx="11085761" cy="433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55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473573"/>
            <a:ext cx="11123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Arbitration Samples </a:t>
            </a:r>
            <a:endParaRPr lang="en-US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Buyers and Sellers are entitled to attend at the point of loading or discharge and jointly seal a set of samples consisting of 3 kilograms per 5,000 tons for </a:t>
            </a:r>
            <a:r>
              <a:rPr lang="en-US" sz="2400" b="0" i="0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arbitration purpose</a:t>
            </a:r>
            <a:r>
              <a:rPr lang="en-US" sz="2400" b="0" i="0" u="none" strike="noStrik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i="0" u="none" strike="noStrike" baseline="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FCB65D-21AA-98FE-8B3A-46D70BDF9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311" y="2170640"/>
            <a:ext cx="2508445" cy="4459458"/>
          </a:xfrm>
          <a:prstGeom prst="rect">
            <a:avLst/>
          </a:prstGeom>
        </p:spPr>
      </p:pic>
      <p:pic>
        <p:nvPicPr>
          <p:cNvPr id="6" name="Picture 5" descr="A picture containing indoor, blanket, pillow, clothes&#10;&#10;Description automatically generated">
            <a:extLst>
              <a:ext uri="{FF2B5EF4-FFF2-40B4-BE49-F238E27FC236}">
                <a16:creationId xmlns:a16="http://schemas.microsoft.com/office/drawing/2014/main" xmlns="" id="{9F823994-6D18-B44C-DAEB-BC8A03EA2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476" y="2170639"/>
            <a:ext cx="2508445" cy="44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1351227"/>
            <a:ext cx="111236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Sets of Samples </a:t>
            </a:r>
            <a:endParaRPr lang="en-US" sz="24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-Contractual sets of samples as the contract requires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Any purpose shall be not less than 3 kilograms per 5,000 tons 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Contract samples shall be dispatched to one of the analysts listed on the </a:t>
            </a:r>
            <a:r>
              <a:rPr lang="en-US" sz="2400" b="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Gafta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Approved Register of Analysts within 14 consecutive days of sealing. </a:t>
            </a:r>
            <a:endParaRPr lang="en-US" sz="2400" i="0" u="none" strike="noStrike" baseline="0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3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571" y="564777"/>
            <a:ext cx="4100857" cy="477371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761" y="1461655"/>
            <a:ext cx="8534400" cy="3615267"/>
          </a:xfrm>
        </p:spPr>
        <p:txBody>
          <a:bodyPr>
            <a:normAutofit/>
          </a:bodyPr>
          <a:lstStyle/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BSJ introduction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GAFTA Rule 123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GAFTA Rule 124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Importer’s Challenges regarding weight and sampling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Approach </a:t>
            </a:r>
          </a:p>
        </p:txBody>
      </p:sp>
      <p:pic>
        <p:nvPicPr>
          <p:cNvPr id="5" name="Picture 4" descr="A picture containing boat, water, sky, outdoor&#10;&#10;Description automatically generated">
            <a:extLst>
              <a:ext uri="{FF2B5EF4-FFF2-40B4-BE49-F238E27FC236}">
                <a16:creationId xmlns:a16="http://schemas.microsoft.com/office/drawing/2014/main" xmlns="" id="{0A728044-27F3-FC9F-E7B7-E6741FB6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775" y="1393767"/>
            <a:ext cx="2822690" cy="440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41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1351227"/>
            <a:ext cx="11123629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Retention/ Number</a:t>
            </a:r>
            <a:r>
              <a:rPr lang="en-US" sz="2400" b="1" i="0" u="none" strike="noStrik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samples </a:t>
            </a:r>
            <a:endParaRPr lang="en-US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samples for Buyers. 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samples for Sellers. 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Sample for analysis 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1Sample for arbitration , if required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sample retaining time is 3 months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96957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082" y="490818"/>
            <a:ext cx="7456867" cy="619407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Importer’s  challenges :</a:t>
            </a:r>
            <a:br>
              <a:rPr lang="en-US" sz="2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400" b="1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: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-Method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weighing for origin &amp; destination ports </a:t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-short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landing from BL figure mostly northern port</a:t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-cargo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moisture vaporization</a:t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Broken kernel increase</a:t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</a:t>
            </a:r>
            <a:r>
              <a:rPr lang="en-US" sz="2400" b="1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-Aflatoxin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at </a:t>
            </a: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southern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northern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ports within recent </a:t>
            </a: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Cargo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discoloration at </a:t>
            </a: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southern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ports</a:t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-Different </a:t>
            </a:r>
            <a: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of sampling in discharge port (static instead of dynamic sampling procedure)</a:t>
            </a:r>
            <a:br>
              <a:rPr lang="en-US" sz="2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9" y="909083"/>
            <a:ext cx="3530106" cy="38730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1524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7" y="409945"/>
            <a:ext cx="9849875" cy="603810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300" b="1" u="sng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 :</a:t>
            </a:r>
            <a:r>
              <a:rPr lang="en-US" sz="23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3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PSI inspection with considering PI spec. for any purchasing orders by one of GAFTA approved superintendent</a:t>
            </a:r>
            <a:b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Explicitly mentioning weighing system  in their 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	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Sampling should 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comply 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INSO standards and CBI 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	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Adequate sampling by GAFTA approved superintendent at the origin</a:t>
            </a: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	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 analysis or continuous quick 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test 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loading operation</a:t>
            </a:r>
            <a:b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charter the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box shape 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hold of 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carrier vessel/decrease tween decker hold </a:t>
            </a: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chartering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To use evacuator instead of grab for discharging </a:t>
            </a:r>
            <a:b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To stow the cargo in warehouse instead of open stock area </a:t>
            </a:r>
            <a:b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Calling P&amp;I club to have LOI in case of dispute in quantity/quality at the origin/</a:t>
            </a:r>
            <a:r>
              <a:rPr lang="en-US" sz="2000" cap="none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distination</a:t>
            </a:r>
            <a: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cap="none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-Avoid to charter old vessels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89" y="1404808"/>
            <a:ext cx="3248246" cy="18296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9999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E6AA719F-D62D-411D-A9B3-3C0012C2B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96A3B9-8254-24CC-D06C-DDF720606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2710" y="628617"/>
            <a:ext cx="3971902" cy="3028983"/>
          </a:xfrm>
        </p:spPr>
        <p:txBody>
          <a:bodyPr>
            <a:normAutofit/>
          </a:bodyPr>
          <a:lstStyle/>
          <a:p>
            <a:r>
              <a:rPr lang="en-US" b="1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23D1DF2-8033-CFA8-02A1-79C28AA53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709" y="3843868"/>
            <a:ext cx="2827315" cy="1564744"/>
          </a:xfrm>
        </p:spPr>
        <p:txBody>
          <a:bodyPr>
            <a:normAutofit/>
          </a:bodyPr>
          <a:lstStyle/>
          <a:p>
            <a:r>
              <a:rPr lang="en-US" b="1" dirty="0"/>
              <a:t>May 2022 - Tehran</a:t>
            </a:r>
          </a:p>
        </p:txBody>
      </p:sp>
      <p:sp>
        <p:nvSpPr>
          <p:cNvPr id="34" name="Snip Diagonal Corner Rectangle 6">
            <a:extLst>
              <a:ext uri="{FF2B5EF4-FFF2-40B4-BE49-F238E27FC236}">
                <a16:creationId xmlns:a16="http://schemas.microsoft.com/office/drawing/2014/main" xmlns="" id="{A9CD43C4-40C4-4C99-B071-8160FB4FD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 25">
            <a:extLst>
              <a:ext uri="{FF2B5EF4-FFF2-40B4-BE49-F238E27FC236}">
                <a16:creationId xmlns:a16="http://schemas.microsoft.com/office/drawing/2014/main" xmlns="" id="{854322BB-2339-48C3-8382-D56563C0A3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073" y="794540"/>
            <a:ext cx="3311118" cy="1693722"/>
          </a:xfrm>
          <a:custGeom>
            <a:avLst/>
            <a:gdLst>
              <a:gd name="connsiteX0" fmla="*/ 534609 w 3311118"/>
              <a:gd name="connsiteY0" fmla="*/ 0 h 1693722"/>
              <a:gd name="connsiteX1" fmla="*/ 3311118 w 3311118"/>
              <a:gd name="connsiteY1" fmla="*/ 0 h 1693722"/>
              <a:gd name="connsiteX2" fmla="*/ 3311118 w 3311118"/>
              <a:gd name="connsiteY2" fmla="*/ 1693722 h 1693722"/>
              <a:gd name="connsiteX3" fmla="*/ 0 w 3311118"/>
              <a:gd name="connsiteY3" fmla="*/ 1693722 h 1693722"/>
              <a:gd name="connsiteX4" fmla="*/ 0 w 3311118"/>
              <a:gd name="connsiteY4" fmla="*/ 534609 h 169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118" h="1693722">
                <a:moveTo>
                  <a:pt x="534609" y="0"/>
                </a:moveTo>
                <a:lnTo>
                  <a:pt x="3311118" y="0"/>
                </a:lnTo>
                <a:lnTo>
                  <a:pt x="3311118" y="1693722"/>
                </a:lnTo>
                <a:lnTo>
                  <a:pt x="0" y="1693722"/>
                </a:lnTo>
                <a:lnTo>
                  <a:pt x="0" y="5346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xmlns="" id="{8EABAB0D-7133-6181-5D67-DBE93123A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73" y="3517160"/>
            <a:ext cx="3314980" cy="1325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C5CBD4-7722-33E4-9A58-24BCDF782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53579" y="1492243"/>
            <a:ext cx="2790846" cy="1841959"/>
          </a:xfrm>
          <a:prstGeom prst="rect">
            <a:avLst/>
          </a:prstGeom>
        </p:spPr>
      </p:pic>
      <p:sp useBgFill="1">
        <p:nvSpPr>
          <p:cNvPr id="38" name="Freeform 28">
            <a:extLst>
              <a:ext uri="{FF2B5EF4-FFF2-40B4-BE49-F238E27FC236}">
                <a16:creationId xmlns:a16="http://schemas.microsoft.com/office/drawing/2014/main" xmlns="" id="{96EE075C-F508-4B14-85EB-5FF594319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53579" y="4164226"/>
            <a:ext cx="2790845" cy="1577939"/>
          </a:xfrm>
          <a:custGeom>
            <a:avLst/>
            <a:gdLst>
              <a:gd name="connsiteX0" fmla="*/ 0 w 2790845"/>
              <a:gd name="connsiteY0" fmla="*/ 0 h 1577939"/>
              <a:gd name="connsiteX1" fmla="*/ 2790845 w 2790845"/>
              <a:gd name="connsiteY1" fmla="*/ 0 h 1577939"/>
              <a:gd name="connsiteX2" fmla="*/ 2790845 w 2790845"/>
              <a:gd name="connsiteY2" fmla="*/ 1043331 h 1577939"/>
              <a:gd name="connsiteX3" fmla="*/ 2256237 w 2790845"/>
              <a:gd name="connsiteY3" fmla="*/ 1577939 h 1577939"/>
              <a:gd name="connsiteX4" fmla="*/ 0 w 2790845"/>
              <a:gd name="connsiteY4" fmla="*/ 1577939 h 157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0845" h="1577939">
                <a:moveTo>
                  <a:pt x="0" y="0"/>
                </a:moveTo>
                <a:lnTo>
                  <a:pt x="2790845" y="0"/>
                </a:lnTo>
                <a:lnTo>
                  <a:pt x="2790845" y="1043331"/>
                </a:lnTo>
                <a:lnTo>
                  <a:pt x="2256237" y="1577939"/>
                </a:lnTo>
                <a:lnTo>
                  <a:pt x="0" y="157793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5D091FC-DA03-4C4E-AA1D-2A1BF4C00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0ACAE5DC-FB0A-472F-ADB9-F90D182DB7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xmlns="" id="{59BC3792-6F1F-477B-BBFD-1FD253A9CD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A4CBA159-8126-4AFB-9A2D-0C5BC9CF7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DC56293A-1267-4476-A1BC-43A519744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54BD7108-DCE4-482F-8F1D-5A96C1E228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37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1000">
              <a:schemeClr val="bg2">
                <a:tint val="97000"/>
                <a:hueMod val="162000"/>
                <a:satMod val="200000"/>
                <a:lumMod val="124000"/>
              </a:schemeClr>
            </a:gs>
            <a:gs pos="96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91349" y="651856"/>
            <a:ext cx="5501854" cy="29492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50000"/>
              </a:lnSpc>
            </a:pP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2AE6CC-8CAC-4830-AE4D-C3C361D14417}"/>
              </a:ext>
            </a:extLst>
          </p:cNvPr>
          <p:cNvSpPr/>
          <p:nvPr/>
        </p:nvSpPr>
        <p:spPr>
          <a:xfrm>
            <a:off x="223381" y="209069"/>
            <a:ext cx="11745238" cy="3177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BSJ PROFILE IN GRAINS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BSJ has been established in Iran in 2004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Inspecting, sampling and testing Services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branches and agents are holding GAFTA &amp; FOSFA membership globally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Iranian approvals </a:t>
            </a:r>
            <a:r>
              <a:rPr lang="en-US" sz="24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(INSO</a:t>
            </a: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NACI, CBI, PMO, Iranian Custom office)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 active agents around the world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active branches in the Southern &amp; Northern ports of Iran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18997" y="1"/>
            <a:ext cx="2574206" cy="17020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person, ground, person, outdoor&#10;&#10;Description automatically generated">
            <a:extLst>
              <a:ext uri="{FF2B5EF4-FFF2-40B4-BE49-F238E27FC236}">
                <a16:creationId xmlns:a16="http://schemas.microsoft.com/office/drawing/2014/main" xmlns="" id="{849DC341-E4EA-5122-7C5A-48BC580CD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983" y="3596123"/>
            <a:ext cx="4706042" cy="2953063"/>
          </a:xfrm>
          <a:prstGeom prst="rect">
            <a:avLst/>
          </a:prstGeom>
        </p:spPr>
      </p:pic>
      <p:pic>
        <p:nvPicPr>
          <p:cNvPr id="9" name="Picture 8" descr="A hand holding a pile of dirt&#10;&#10;Description automatically generated with low confidence">
            <a:extLst>
              <a:ext uri="{FF2B5EF4-FFF2-40B4-BE49-F238E27FC236}">
                <a16:creationId xmlns:a16="http://schemas.microsoft.com/office/drawing/2014/main" xmlns="" id="{7485DD1F-489E-5796-FB84-CAB423D8D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49" y="3596123"/>
            <a:ext cx="4960460" cy="293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53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34">
            <a:extLst>
              <a:ext uri="{FF2B5EF4-FFF2-40B4-BE49-F238E27FC236}">
                <a16:creationId xmlns:a16="http://schemas.microsoft.com/office/drawing/2014/main" xmlns="" id="{C9E04345-1043-4D96-ABE6-00F6ACF696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6">
            <a:extLst>
              <a:ext uri="{FF2B5EF4-FFF2-40B4-BE49-F238E27FC236}">
                <a16:creationId xmlns:a16="http://schemas.microsoft.com/office/drawing/2014/main" xmlns="" id="{D7EE1466-9BC6-4EB8-9018-C6B91A8C8B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38">
            <a:extLst>
              <a:ext uri="{FF2B5EF4-FFF2-40B4-BE49-F238E27FC236}">
                <a16:creationId xmlns:a16="http://schemas.microsoft.com/office/drawing/2014/main" xmlns="" id="{C1E67979-53DE-4CF0-9CA5-9AF63F673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40">
            <a:extLst>
              <a:ext uri="{FF2B5EF4-FFF2-40B4-BE49-F238E27FC236}">
                <a16:creationId xmlns:a16="http://schemas.microsoft.com/office/drawing/2014/main" xmlns="" id="{9F843DF4-BA4F-4BAE-B081-09118B7CE9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42">
            <a:extLst>
              <a:ext uri="{FF2B5EF4-FFF2-40B4-BE49-F238E27FC236}">
                <a16:creationId xmlns:a16="http://schemas.microsoft.com/office/drawing/2014/main" xmlns="" id="{127259AD-7457-460C-8758-B05705CFD0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44">
            <a:extLst>
              <a:ext uri="{FF2B5EF4-FFF2-40B4-BE49-F238E27FC236}">
                <a16:creationId xmlns:a16="http://schemas.microsoft.com/office/drawing/2014/main" xmlns="" id="{7A675F33-98AF-4B83-A3BB-0780A23145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on a boat&#10;&#10;Description automatically generated with low confidence">
            <a:extLst>
              <a:ext uri="{FF2B5EF4-FFF2-40B4-BE49-F238E27FC236}">
                <a16:creationId xmlns:a16="http://schemas.microsoft.com/office/drawing/2014/main" xmlns="" id="{1A91C0DE-6483-D57C-B99F-FF9C81F4D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822" b="13178"/>
          <a:stretch/>
        </p:blipFill>
        <p:spPr>
          <a:xfrm>
            <a:off x="-3175" y="17173"/>
            <a:ext cx="12192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685799"/>
            <a:ext cx="8001000" cy="2971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C000"/>
                </a:solidFill>
              </a:rPr>
              <a:t>  OUR </a:t>
            </a:r>
            <a:r>
              <a:rPr lang="en-US" sz="2800" b="1" dirty="0">
                <a:solidFill>
                  <a:srgbClr val="FFC000"/>
                </a:solidFill>
              </a:rPr>
              <a:t>EXPERIENCE IN THE INSPECTION OF GRAINS:</a:t>
            </a:r>
            <a:br>
              <a:rPr lang="en-US" sz="2800" b="1" dirty="0">
                <a:solidFill>
                  <a:srgbClr val="FFC000"/>
                </a:solidFill>
              </a:rPr>
            </a:br>
            <a:r>
              <a:rPr lang="en-US" sz="2300" b="1" dirty="0">
                <a:solidFill>
                  <a:srgbClr val="FFC000"/>
                </a:solidFill>
              </a:rPr>
              <a:t>- More than 5.7 million grains during last 3 years</a:t>
            </a:r>
            <a:br>
              <a:rPr lang="en-US" sz="2300" b="1" dirty="0">
                <a:solidFill>
                  <a:srgbClr val="FFC000"/>
                </a:solidFill>
              </a:rPr>
            </a:br>
            <a:r>
              <a:rPr lang="en-US" sz="2300" b="1" dirty="0">
                <a:solidFill>
                  <a:srgbClr val="FFC000"/>
                </a:solidFill>
              </a:rPr>
              <a:t>- Different countries (some main countries such as Brazil,, Argentina, Russia , Ukraine, Kazakhstan, Germany, Romania, Bulgaria, India , Etc.)</a:t>
            </a:r>
            <a:br>
              <a:rPr lang="en-US" sz="2300" b="1" dirty="0">
                <a:solidFill>
                  <a:srgbClr val="FFC000"/>
                </a:solidFill>
              </a:rPr>
            </a:br>
            <a:r>
              <a:rPr lang="en-US" sz="2300" b="1" dirty="0">
                <a:solidFill>
                  <a:srgbClr val="FFC000"/>
                </a:solidFill>
              </a:rPr>
              <a:t>-  Getting appointed on the behalf of sellers, buyers, private &amp; state sectors</a:t>
            </a:r>
          </a:p>
        </p:txBody>
      </p:sp>
    </p:spTree>
    <p:extLst>
      <p:ext uri="{BB962C8B-B14F-4D97-AF65-F5344CB8AC3E}">
        <p14:creationId xmlns:p14="http://schemas.microsoft.com/office/powerpoint/2010/main" val="304315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527C7FDB-6AFE-4734-A670-48851E9B01EE}"/>
              </a:ext>
            </a:extLst>
          </p:cNvPr>
          <p:cNvSpPr txBox="1">
            <a:spLocks/>
          </p:cNvSpPr>
          <p:nvPr/>
        </p:nvSpPr>
        <p:spPr>
          <a:xfrm>
            <a:off x="1687724" y="158765"/>
            <a:ext cx="9125842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328420" marR="1338580" algn="ctr">
              <a:spcBef>
                <a:spcPts val="0"/>
              </a:spcBef>
            </a:pPr>
            <a:r>
              <a:rPr lang="en-GB" sz="2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Gafta</a:t>
            </a:r>
            <a:r>
              <a:rPr lang="en-GB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-Weighing</a:t>
            </a:r>
            <a:r>
              <a:rPr lang="en-GB" sz="2800" b="1" i="1" spc="-1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Rules No. 123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D02BAB-ECF4-46CE-AAFD-27EFB42BB885}"/>
              </a:ext>
            </a:extLst>
          </p:cNvPr>
          <p:cNvSpPr txBox="1"/>
          <p:nvPr/>
        </p:nvSpPr>
        <p:spPr>
          <a:xfrm>
            <a:off x="655119" y="1124183"/>
            <a:ext cx="1119105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contracts terms and conditions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GAFTA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be mutually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agreed among both parties: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-The dock authorities or public sworn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weighers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-Recognized by the local public or dock authorities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-The custom of the port or location designated in the contract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-Approved by the  GAFTA superintendents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-Checking certificate &amp; log on the weighing equipment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-National Authority acceptable tolerance level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 dispute shall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referred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GAFTA arbitration  Rules No.125.</a:t>
            </a:r>
          </a:p>
        </p:txBody>
      </p:sp>
    </p:spTree>
    <p:extLst>
      <p:ext uri="{BB962C8B-B14F-4D97-AF65-F5344CB8AC3E}">
        <p14:creationId xmlns:p14="http://schemas.microsoft.com/office/powerpoint/2010/main" val="413227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9751B-166F-4025-A910-4F567E13FC85}"/>
              </a:ext>
            </a:extLst>
          </p:cNvPr>
          <p:cNvSpPr txBox="1"/>
          <p:nvPr/>
        </p:nvSpPr>
        <p:spPr>
          <a:xfrm>
            <a:off x="267091" y="409818"/>
            <a:ext cx="116578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 kind of weighing method :  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DISCONTINUOUS AUTOMATIC TOTALISING WEIGHERS (MECHANICAL  OR AUTOMATIC HOPPER SCALES)</a:t>
            </a:r>
          </a:p>
          <a:p>
            <a:pPr marL="514350" indent="-514350">
              <a:buAutoNum type="arabicPeriod"/>
            </a:pP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7457" y="2148032"/>
            <a:ext cx="67655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Weighing scales must be certified to accuracy class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0.2%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-Weighing scales that are certified to the lower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0.5%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accuracy classification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parties to the contract explicitly accept this method of establishing the loaded and/or discharged weight in writing </a:t>
            </a:r>
            <a:endParaRPr lang="en-US" sz="2400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87719B27-E75C-56C1-94F5-6DF351F5B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99" y="2412565"/>
            <a:ext cx="4173524" cy="308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4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9751B-166F-4025-A910-4F567E13FC85}"/>
              </a:ext>
            </a:extLst>
          </p:cNvPr>
          <p:cNvSpPr txBox="1"/>
          <p:nvPr/>
        </p:nvSpPr>
        <p:spPr>
          <a:xfrm>
            <a:off x="534179" y="1009904"/>
            <a:ext cx="10950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2.CONTINUOUS AUTOMATIC TOTALISING WEIGHING INSTRUMENTS (BELT WEIGHERS)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0" y="2469566"/>
            <a:ext cx="8460192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-Belt weighing is not considered a wholly accurate method of weighing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-Both parties to the contract explicitly accept this method of establishing the loaded and/or discharged weight in writing.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-The method of weighing shall be stated on the weighing certificate.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9E5062-E9FF-FCA9-94DD-C316B4BDB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131" y="2255520"/>
            <a:ext cx="2549057" cy="339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5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9751B-166F-4025-A910-4F567E13FC85}"/>
              </a:ext>
            </a:extLst>
          </p:cNvPr>
          <p:cNvSpPr txBox="1"/>
          <p:nvPr/>
        </p:nvSpPr>
        <p:spPr>
          <a:xfrm>
            <a:off x="628453" y="940265"/>
            <a:ext cx="3894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3.	CRANE SCALES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628453" y="2130853"/>
            <a:ext cx="11123629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-Cranes with an integrated scale that are classified/ certified to accuracy class 0.2%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-Crane scales certified to accuracy class 0.5%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-Both parties to the contract explicitly accept this method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-The method of establishing the weight shall be stated on the weighing certificate.</a:t>
            </a:r>
          </a:p>
        </p:txBody>
      </p:sp>
    </p:spTree>
    <p:extLst>
      <p:ext uri="{BB962C8B-B14F-4D97-AF65-F5344CB8AC3E}">
        <p14:creationId xmlns:p14="http://schemas.microsoft.com/office/powerpoint/2010/main" val="41456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300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EE0BEF-B445-43FF-BF56-8E9F0CEC87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942869" y="473573"/>
            <a:ext cx="6306262" cy="566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49751B-166F-4025-A910-4F567E13FC85}"/>
              </a:ext>
            </a:extLst>
          </p:cNvPr>
          <p:cNvSpPr txBox="1"/>
          <p:nvPr/>
        </p:nvSpPr>
        <p:spPr>
          <a:xfrm>
            <a:off x="534185" y="1000776"/>
            <a:ext cx="4281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4. DRAFT SURVEYS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AC9151-544C-4949-9EAE-7359DD903F95}"/>
              </a:ext>
            </a:extLst>
          </p:cNvPr>
          <p:cNvSpPr txBox="1"/>
          <p:nvPr/>
        </p:nvSpPr>
        <p:spPr>
          <a:xfrm>
            <a:off x="534185" y="2305615"/>
            <a:ext cx="11123629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-Draft surveys are not wholly accurate methods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-Acceptable for contractual purposes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-Both parties to the contract explicitly accept this method in writing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method of establishing the weight shall be stated on the weighing certificate.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9233D04-81EC-DEAE-B9DA-872B3D8AE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473" y="848554"/>
            <a:ext cx="4008180" cy="26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746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601</TotalTime>
  <Words>810</Words>
  <Application>Microsoft Office PowerPoint</Application>
  <PresentationFormat>Widescreen</PresentationFormat>
  <Paragraphs>96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B Nazanin</vt:lpstr>
      <vt:lpstr>Calibri</vt:lpstr>
      <vt:lpstr>Cambria</vt:lpstr>
      <vt:lpstr>Century Gothic</vt:lpstr>
      <vt:lpstr>Times New Roman</vt:lpstr>
      <vt:lpstr>Wingdings 3</vt:lpstr>
      <vt:lpstr>Slice</vt:lpstr>
      <vt:lpstr>PowerPoint Presentation</vt:lpstr>
      <vt:lpstr>Presentation title</vt:lpstr>
      <vt:lpstr>PowerPoint Presentation</vt:lpstr>
      <vt:lpstr>  OUR EXPERIENCE IN THE INSPECTION OF GRAINS: - More than 5.7 million grains during last 3 years - Different countries (some main countries such as Brazil,, Argentina, Russia , Ukraine, Kazakhstan, Germany, Romania, Bulgaria, India , Etc.) -  Getting appointed on the behalf of sellers, buyers, private &amp; state sectors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Importer’s  challenges :                 Quantity : -Method of weighing for origin &amp; destination ports  -short landing from BL figure mostly northern port -cargo moisture vaporization - Broken kernel increase                  Quality : -Aflatoxin detection at the southern and the northern ports within recent years - Cargo discoloration at the southern ports -Different method of sampling in discharge port (static instead of dynamic sampling procedure) </vt:lpstr>
      <vt:lpstr>approach : -     PSI inspection with considering PI spec. for any purchasing orders by one of GAFTA approved superintendent -     Explicitly mentioning weighing system  in their contracts -  Sampling should comply with INSO standards and CBI rules - Adequate sampling by GAFTA approved superintendent at the origin - Precise analysis or continuous quick quality test during loading operation -    To charter the box shape hold of bulk carrier vessel/decrease tween decker hold chartering -    To use evacuator instead of grab for discharging  -   To stow the cargo in warehouse instead of open stock area  - Calling P&amp;I club to have LOI in case of dispute in quantity/quality at the origin/distination -Avoid to charter old vessels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Nafiseh Mohammadi</dc:creator>
  <cp:lastModifiedBy>p</cp:lastModifiedBy>
  <cp:revision>71</cp:revision>
  <cp:lastPrinted>2019-11-28T09:21:18Z</cp:lastPrinted>
  <dcterms:created xsi:type="dcterms:W3CDTF">2019-11-27T13:02:38Z</dcterms:created>
  <dcterms:modified xsi:type="dcterms:W3CDTF">2022-05-11T05:24:05Z</dcterms:modified>
</cp:coreProperties>
</file>