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6" r:id="rId3"/>
    <p:sldId id="287" r:id="rId4"/>
    <p:sldId id="285" r:id="rId5"/>
    <p:sldId id="261" r:id="rId6"/>
    <p:sldId id="263" r:id="rId7"/>
    <p:sldId id="267" r:id="rId8"/>
    <p:sldId id="268" r:id="rId9"/>
    <p:sldId id="276" r:id="rId10"/>
    <p:sldId id="278" r:id="rId11"/>
    <p:sldId id="280" r:id="rId12"/>
    <p:sldId id="270" r:id="rId13"/>
    <p:sldId id="271" r:id="rId14"/>
    <p:sldId id="274" r:id="rId15"/>
    <p:sldId id="277" r:id="rId16"/>
    <p:sldId id="283" r:id="rId17"/>
    <p:sldId id="288" r:id="rId18"/>
  </p:sldIdLst>
  <p:sldSz cx="9144000" cy="6858000" type="screen4x3"/>
  <p:notesSz cx="10234613" cy="7102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3600"/>
    <a:srgbClr val="FF9E1D"/>
    <a:srgbClr val="D68B1C"/>
    <a:srgbClr val="552579"/>
    <a:srgbClr val="2597FF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374" autoAdjust="0"/>
  </p:normalViewPr>
  <p:slideViewPr>
    <p:cSldViewPr>
      <p:cViewPr varScale="1">
        <p:scale>
          <a:sx n="87" d="100"/>
          <a:sy n="87" d="100"/>
        </p:scale>
        <p:origin x="37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76"/>
    </p:cViewPr>
  </p:sorterViewPr>
  <p:notesViewPr>
    <p:cSldViewPr>
      <p:cViewPr varScale="1">
        <p:scale>
          <a:sx n="56" d="100"/>
          <a:sy n="56" d="100"/>
        </p:scale>
        <p:origin x="2838" y="-636"/>
      </p:cViewPr>
      <p:guideLst/>
    </p:cSldViewPr>
  </p:notes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million </a:t>
            </a:r>
            <a:r>
              <a:rPr lang="en-US" sz="12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tonnes</a:t>
            </a:r>
            <a:endParaRPr 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latin typeface="Goudy Old Style" panose="02020502050305020303" pitchFamily="18" charset="77"/>
              </a:rPr>
              <a:t>million </a:t>
            </a:r>
            <a:r>
              <a:rPr lang="en-US" sz="1400" b="1" i="0" u="none" strike="noStrike" kern="1200" spc="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Goudy Old Style" panose="02020502050305020303" pitchFamily="18" charset="77"/>
                <a:ea typeface="+mn-ea"/>
                <a:cs typeface="+mn-cs"/>
              </a:rPr>
              <a:t>tonnes</a:t>
            </a:r>
            <a:endParaRPr lang="en-US" b="1" dirty="0">
              <a:latin typeface="Goudy Old Style" panose="02020502050305020303" pitchFamily="18" charset="77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2020-2021</c:v>
                </c:pt>
              </c:strCache>
            </c:strRef>
          </c:cat>
          <c:val>
            <c:numRef>
              <c:f>Sheet1!$B$2</c:f>
              <c:numCache>
                <c:formatCode>_-* #,##0_-;_-* #,##0\-;_-* "-"??_-;_-@_-</c:formatCode>
                <c:ptCount val="1"/>
                <c:pt idx="0">
                  <c:v>133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F74-4E82-BC4E-AA7DF5CB05A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2020-2021</c:v>
                </c:pt>
              </c:strCache>
            </c:strRef>
          </c:cat>
          <c:val>
            <c:numRef>
              <c:f>Sheet1!$C$2</c:f>
              <c:numCache>
                <c:formatCode>_-* #,##0_-;_-* #,##0\-;_-* "-"??_-;_-@_-</c:formatCode>
                <c:ptCount val="1"/>
                <c:pt idx="0">
                  <c:v>8.8350299999999997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F74-4E82-BC4E-AA7DF5CB05A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Import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2020-2021</c:v>
                </c:pt>
              </c:strCache>
            </c:strRef>
          </c:cat>
          <c:val>
            <c:numRef>
              <c:f>Sheet1!$D$2</c:f>
              <c:numCache>
                <c:formatCode>_-* #,##0_-;_-* #,##0\-;_-* "-"??_-;_-@_-</c:formatCode>
                <c:ptCount val="1"/>
                <c:pt idx="0">
                  <c:v>23.697620000000001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F74-4E82-BC4E-AA7DF5CB05A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Balance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2020-2021</c:v>
                </c:pt>
              </c:strCache>
            </c:strRef>
          </c:cat>
          <c:val>
            <c:numRef>
              <c:f>Sheet1!$E$2</c:f>
              <c:numCache>
                <c:formatCode>_-* #,##0_-;_-* #,##0\-;_-* "-"??_-;_-@_-</c:formatCode>
                <c:ptCount val="1"/>
                <c:pt idx="0">
                  <c:v>-14.862590000000001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F74-4E82-BC4E-AA7DF5CB05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8047904"/>
        <c:axId val="88048464"/>
      </c:barChart>
      <c:catAx>
        <c:axId val="880479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8048464"/>
        <c:crosses val="autoZero"/>
        <c:auto val="1"/>
        <c:lblAlgn val="ctr"/>
        <c:lblOffset val="100"/>
        <c:noMultiLvlLbl val="0"/>
      </c:catAx>
      <c:valAx>
        <c:axId val="88048464"/>
        <c:scaling>
          <c:orientation val="minMax"/>
        </c:scaling>
        <c:delete val="0"/>
        <c:axPos val="l"/>
        <c:numFmt formatCode="_-* #,##0_-;_-* #,##0\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047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kern="1200" spc="0" baseline="0" dirty="0" smtClean="0">
                <a:solidFill>
                  <a:srgbClr val="595959"/>
                </a:solidFill>
                <a:effectLst/>
                <a:latin typeface="Goudy Old Style" panose="02020502050305020303" pitchFamily="18" charset="77"/>
              </a:rPr>
              <a:t>Billion USD</a:t>
            </a:r>
            <a:endParaRPr lang="en-US" b="1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1399</c:v>
                </c:pt>
              </c:numCache>
            </c:numRef>
          </c:cat>
          <c:val>
            <c:numRef>
              <c:f>Sheet1!$B$2</c:f>
              <c:numCache>
                <c:formatCode>_-* #,##0.0_-;_-* #,##0.0\-;_-* "-"??_-;_-@_-</c:formatCode>
                <c:ptCount val="1"/>
                <c:pt idx="0">
                  <c:v>6.2102399999999998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00B-49D3-8A18-3B39F0BA950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Import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1399</c:v>
                </c:pt>
              </c:numCache>
            </c:numRef>
          </c:cat>
          <c:val>
            <c:numRef>
              <c:f>Sheet1!$C$2</c:f>
              <c:numCache>
                <c:formatCode>_-* #,##0.0_-;_-* #,##0.0\-;_-* "-"??_-;_-@_-</c:formatCode>
                <c:ptCount val="1"/>
                <c:pt idx="0">
                  <c:v>10.90743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00B-49D3-8A18-3B39F0BA950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Balance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1399</c:v>
                </c:pt>
              </c:numCache>
            </c:numRef>
          </c:cat>
          <c:val>
            <c:numRef>
              <c:f>Sheet1!$D$2</c:f>
              <c:numCache>
                <c:formatCode>_-* #,##0.0_-;_-* #,##0.0\-;_-* "-"??_-;_-@_-</c:formatCode>
                <c:ptCount val="1"/>
                <c:pt idx="0">
                  <c:v>-4.69719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00B-49D3-8A18-3B39F0BA95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88051824"/>
        <c:axId val="88052384"/>
      </c:barChart>
      <c:catAx>
        <c:axId val="880518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8052384"/>
        <c:crosses val="autoZero"/>
        <c:auto val="1"/>
        <c:lblAlgn val="ctr"/>
        <c:lblOffset val="100"/>
        <c:noMultiLvlLbl val="0"/>
      </c:catAx>
      <c:valAx>
        <c:axId val="88052384"/>
        <c:scaling>
          <c:orientation val="minMax"/>
        </c:scaling>
        <c:delete val="0"/>
        <c:axPos val="l"/>
        <c:numFmt formatCode="_-* #,##0.0_-;_-* #,##0.0\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051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million </a:t>
            </a:r>
            <a:r>
              <a:rPr lang="en-US" sz="12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tonnes</a:t>
            </a:r>
            <a:endParaRPr 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9F0-4E41-95E6-E474FA51955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9F0-4E41-95E6-E474FA51955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9F0-4E41-95E6-E474FA51955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9F0-4E41-95E6-E474FA51955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9F0-4E41-95E6-E474FA51955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Corn</c:v>
                </c:pt>
                <c:pt idx="1">
                  <c:v>Wheat</c:v>
                </c:pt>
                <c:pt idx="2">
                  <c:v>Soybeans</c:v>
                </c:pt>
                <c:pt idx="3">
                  <c:v>Barley</c:v>
                </c:pt>
                <c:pt idx="4">
                  <c:v>Soybean meal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9.8651</c:v>
                </c:pt>
                <c:pt idx="1">
                  <c:v>3.2847</c:v>
                </c:pt>
                <c:pt idx="2">
                  <c:v>2.1229</c:v>
                </c:pt>
                <c:pt idx="3">
                  <c:v>1.8667</c:v>
                </c:pt>
                <c:pt idx="4">
                  <c:v>1.8196000000000001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9F0-4E41-95E6-E474FA5195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baseline="0" dirty="0" smtClean="0">
                <a:effectLst/>
                <a:latin typeface="Goudy Old Style" panose="02020502050305020303" pitchFamily="18" charset="77"/>
              </a:rPr>
              <a:t>billion </a:t>
            </a:r>
            <a:r>
              <a:rPr lang="en-US" sz="1400" b="0" i="0" u="none" strike="noStrike" baseline="0" dirty="0">
                <a:effectLst/>
                <a:latin typeface="Goudy Old Style" panose="02020502050305020303" pitchFamily="18" charset="77"/>
              </a:rPr>
              <a:t>USD </a:t>
            </a:r>
            <a:endParaRPr lang="en-US" dirty="0">
              <a:latin typeface="Goudy Old Style" panose="02020502050305020303" pitchFamily="18" charset="77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AD8-4597-B571-0F9EC24C93C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AD8-4597-B571-0F9EC24C93C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AD8-4597-B571-0F9EC24C93C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AD8-4597-B571-0F9EC24C93C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AD8-4597-B571-0F9EC24C93C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Corn</c:v>
                </c:pt>
                <c:pt idx="1">
                  <c:v>Soybeans</c:v>
                </c:pt>
                <c:pt idx="2">
                  <c:v>Rice</c:v>
                </c:pt>
                <c:pt idx="3">
                  <c:v>Oil</c:v>
                </c:pt>
                <c:pt idx="4">
                  <c:v>Soybean meal</c:v>
                </c:pt>
              </c:strCache>
            </c:strRef>
          </c:cat>
          <c:val>
            <c:numRef>
              <c:f>Sheet1!$B$2:$B$6</c:f>
              <c:numCache>
                <c:formatCode>0.00</c:formatCode>
                <c:ptCount val="5"/>
                <c:pt idx="0">
                  <c:v>2.5059999999999998</c:v>
                </c:pt>
                <c:pt idx="1">
                  <c:v>1.0484</c:v>
                </c:pt>
                <c:pt idx="2">
                  <c:v>0.93259999999999998</c:v>
                </c:pt>
                <c:pt idx="3">
                  <c:v>0.84870000000000001</c:v>
                </c:pt>
                <c:pt idx="4">
                  <c:v>0.79390000000000005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FAD8-4597-B571-0F9EC24C93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35266C-F58D-42E6-ACB4-DE1EAD9EB432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FF354C9-1B80-4D4E-900C-DC6CA73A0B0D}">
      <dgm:prSet phldrT="[Text]" custT="1"/>
      <dgm:spPr/>
      <dgm:t>
        <a:bodyPr/>
        <a:lstStyle/>
        <a:p>
          <a:pPr algn="r" rtl="1"/>
          <a:r>
            <a:rPr lang="fa-IR" sz="1600" dirty="0" smtClean="0">
              <a:cs typeface="B Nazanin" panose="00000400000000000000" pitchFamily="2" charset="-78"/>
            </a:rPr>
            <a:t>حصول اطمینان از منابع کافی غذای مغذی برای همه افراد</a:t>
          </a:r>
          <a:endParaRPr lang="en-US" sz="1600" dirty="0">
            <a:cs typeface="B Nazanin" panose="00000400000000000000" pitchFamily="2" charset="-78"/>
          </a:endParaRPr>
        </a:p>
      </dgm:t>
    </dgm:pt>
    <dgm:pt modelId="{A7591856-18E7-4980-AA57-2126517356F7}" type="parTrans" cxnId="{A552223C-CE61-404E-B982-12FB1DFBE7A6}">
      <dgm:prSet/>
      <dgm:spPr/>
      <dgm:t>
        <a:bodyPr/>
        <a:lstStyle/>
        <a:p>
          <a:endParaRPr lang="en-US"/>
        </a:p>
      </dgm:t>
    </dgm:pt>
    <dgm:pt modelId="{2C0A47D6-5D02-4ED7-B672-513029920A4B}" type="sibTrans" cxnId="{A552223C-CE61-404E-B982-12FB1DFBE7A6}">
      <dgm:prSet/>
      <dgm:spPr/>
      <dgm:t>
        <a:bodyPr/>
        <a:lstStyle/>
        <a:p>
          <a:endParaRPr lang="en-US"/>
        </a:p>
      </dgm:t>
    </dgm:pt>
    <dgm:pt modelId="{78E170E3-FCDE-4A10-BB5B-98E4C7BB3086}">
      <dgm:prSet phldrT="[Text]" custT="1"/>
      <dgm:spPr/>
      <dgm:t>
        <a:bodyPr/>
        <a:lstStyle/>
        <a:p>
          <a:pPr algn="r" rtl="1"/>
          <a:r>
            <a:rPr lang="ar-SA" sz="1600" dirty="0" smtClean="0">
              <a:cs typeface="B Nazanin" panose="00000400000000000000" pitchFamily="2" charset="-78"/>
            </a:rPr>
            <a:t>حصول اطمینان از در دسترس بودن منابع غذایی و کودها در تنظیمات وابسته به واردات</a:t>
          </a:r>
          <a:endParaRPr lang="en-US" sz="1600" dirty="0">
            <a:cs typeface="B Nazanin" panose="00000400000000000000" pitchFamily="2" charset="-78"/>
          </a:endParaRPr>
        </a:p>
      </dgm:t>
    </dgm:pt>
    <dgm:pt modelId="{DAFA7D7B-F31B-4C3F-B0E1-323365DF46AF}" type="parTrans" cxnId="{1FB01ACD-09E6-4C13-974D-982C06149BF2}">
      <dgm:prSet/>
      <dgm:spPr/>
      <dgm:t>
        <a:bodyPr/>
        <a:lstStyle/>
        <a:p>
          <a:endParaRPr lang="en-US"/>
        </a:p>
      </dgm:t>
    </dgm:pt>
    <dgm:pt modelId="{E77857AE-3D21-4C86-8767-A608D974CB94}" type="sibTrans" cxnId="{1FB01ACD-09E6-4C13-974D-982C06149BF2}">
      <dgm:prSet/>
      <dgm:spPr/>
      <dgm:t>
        <a:bodyPr/>
        <a:lstStyle/>
        <a:p>
          <a:endParaRPr lang="en-US"/>
        </a:p>
      </dgm:t>
    </dgm:pt>
    <dgm:pt modelId="{78A95B41-6F49-4ED2-B10C-02A9D5C14BBE}">
      <dgm:prSet phldrT="[Text]" custT="1"/>
      <dgm:spPr/>
      <dgm:t>
        <a:bodyPr/>
        <a:lstStyle/>
        <a:p>
          <a:pPr algn="r" rtl="1"/>
          <a:r>
            <a:rPr lang="fa-IR" sz="1600" dirty="0" smtClean="0">
              <a:cs typeface="B Nazanin" panose="00000400000000000000" pitchFamily="2" charset="-78"/>
            </a:rPr>
            <a:t>فراهم کردن دسترسی به مواد غذایی برای افراد آسیب پذیر  </a:t>
          </a:r>
          <a:endParaRPr lang="en-US" sz="1600" dirty="0">
            <a:cs typeface="B Nazanin" panose="00000400000000000000" pitchFamily="2" charset="-78"/>
          </a:endParaRPr>
        </a:p>
      </dgm:t>
    </dgm:pt>
    <dgm:pt modelId="{A1DA550D-5074-4B49-BB79-1F24F2D62B56}" type="parTrans" cxnId="{28854795-11AD-410F-8CB1-CD4F9F4940A7}">
      <dgm:prSet/>
      <dgm:spPr/>
      <dgm:t>
        <a:bodyPr/>
        <a:lstStyle/>
        <a:p>
          <a:endParaRPr lang="en-US"/>
        </a:p>
      </dgm:t>
    </dgm:pt>
    <dgm:pt modelId="{1A2338D0-0177-4E7E-BCC5-6D6DE4ABD176}" type="sibTrans" cxnId="{28854795-11AD-410F-8CB1-CD4F9F4940A7}">
      <dgm:prSet/>
      <dgm:spPr/>
      <dgm:t>
        <a:bodyPr/>
        <a:lstStyle/>
        <a:p>
          <a:endParaRPr lang="en-US"/>
        </a:p>
      </dgm:t>
    </dgm:pt>
    <dgm:pt modelId="{54952533-6895-4CDB-BC98-4E6040561C6B}">
      <dgm:prSet phldrT="[Text]" custT="1"/>
      <dgm:spPr/>
      <dgm:t>
        <a:bodyPr/>
        <a:lstStyle/>
        <a:p>
          <a:pPr algn="r" rtl="1"/>
          <a:r>
            <a:rPr lang="ar-SA" sz="1600" dirty="0" smtClean="0">
              <a:cs typeface="B Nazanin" panose="00000400000000000000" pitchFamily="2" charset="-78"/>
            </a:rPr>
            <a:t>حفاظت از امنیت غذایی و تغذیه فقیرترین و آسیب پذیرترین </a:t>
          </a:r>
          <a:r>
            <a:rPr lang="fa-IR" sz="1600" dirty="0" smtClean="0">
              <a:cs typeface="B Nazanin" panose="00000400000000000000" pitchFamily="2" charset="-78"/>
            </a:rPr>
            <a:t>اقشار </a:t>
          </a:r>
          <a:r>
            <a:rPr lang="ar-SA" sz="1600" dirty="0" smtClean="0">
              <a:cs typeface="B Nazanin" panose="00000400000000000000" pitchFamily="2" charset="-78"/>
            </a:rPr>
            <a:t>مردم</a:t>
          </a:r>
          <a:endParaRPr lang="en-US" sz="1600" dirty="0">
            <a:cs typeface="B Nazanin" panose="00000400000000000000" pitchFamily="2" charset="-78"/>
          </a:endParaRPr>
        </a:p>
      </dgm:t>
    </dgm:pt>
    <dgm:pt modelId="{619D343B-D702-4E6C-9E1D-D1880371C499}" type="parTrans" cxnId="{7B0DBBBC-B6E7-44C8-832B-DB891149F366}">
      <dgm:prSet/>
      <dgm:spPr/>
      <dgm:t>
        <a:bodyPr/>
        <a:lstStyle/>
        <a:p>
          <a:endParaRPr lang="en-US"/>
        </a:p>
      </dgm:t>
    </dgm:pt>
    <dgm:pt modelId="{9E7608E5-BC75-4885-8730-E6FB61027150}" type="sibTrans" cxnId="{7B0DBBBC-B6E7-44C8-832B-DB891149F366}">
      <dgm:prSet/>
      <dgm:spPr/>
      <dgm:t>
        <a:bodyPr/>
        <a:lstStyle/>
        <a:p>
          <a:endParaRPr lang="en-US"/>
        </a:p>
      </dgm:t>
    </dgm:pt>
    <dgm:pt modelId="{49251F65-ED54-4B2E-A451-BEA2B29EED0B}">
      <dgm:prSet phldrT="[Text]" custT="1"/>
      <dgm:spPr/>
      <dgm:t>
        <a:bodyPr/>
        <a:lstStyle/>
        <a:p>
          <a:pPr algn="r" rtl="1"/>
          <a:r>
            <a:rPr lang="ar-SA" sz="1600" dirty="0" smtClean="0">
              <a:cs typeface="B Nazanin" panose="00000400000000000000" pitchFamily="2" charset="-78"/>
            </a:rPr>
            <a:t>اتخاذ پاسخ های صحیح در سیاست بر اساس نیازهای محلی، اولویت های ملی و شرایط در حال تحول بازار</a:t>
          </a:r>
          <a:endParaRPr lang="en-US" sz="1600" dirty="0">
            <a:cs typeface="B Nazanin" panose="00000400000000000000" pitchFamily="2" charset="-78"/>
          </a:endParaRPr>
        </a:p>
      </dgm:t>
    </dgm:pt>
    <dgm:pt modelId="{517ECE23-47E8-48B8-9CC8-60885AA8799B}" type="parTrans" cxnId="{4497DF72-C10B-47B0-A30A-9B139E6973F2}">
      <dgm:prSet/>
      <dgm:spPr/>
      <dgm:t>
        <a:bodyPr/>
        <a:lstStyle/>
        <a:p>
          <a:endParaRPr lang="en-US"/>
        </a:p>
      </dgm:t>
    </dgm:pt>
    <dgm:pt modelId="{6E837454-C2C6-463C-A93C-7C310AD2DB10}" type="sibTrans" cxnId="{4497DF72-C10B-47B0-A30A-9B139E6973F2}">
      <dgm:prSet/>
      <dgm:spPr/>
      <dgm:t>
        <a:bodyPr/>
        <a:lstStyle/>
        <a:p>
          <a:endParaRPr lang="en-US"/>
        </a:p>
      </dgm:t>
    </dgm:pt>
    <dgm:pt modelId="{83DAC9DF-F17C-417D-9065-81BEE6A57461}">
      <dgm:prSet phldrT="[Text]" custT="1"/>
      <dgm:spPr/>
      <dgm:t>
        <a:bodyPr/>
        <a:lstStyle/>
        <a:p>
          <a:pPr algn="r" rtl="1"/>
          <a:r>
            <a:rPr lang="ar-SA" sz="1600" dirty="0" smtClean="0">
              <a:cs typeface="B Nazanin" panose="00000400000000000000" pitchFamily="2" charset="-78"/>
            </a:rPr>
            <a:t>تمرکز بر نهاده‌های تولیدکنندگان خرده‌مالک (</a:t>
          </a:r>
          <a:r>
            <a:rPr lang="en-US" sz="1600" dirty="0" smtClean="0">
              <a:cs typeface="B Nazanin" panose="00000400000000000000" pitchFamily="2" charset="-78"/>
            </a:rPr>
            <a:t>smallholders</a:t>
          </a:r>
          <a:r>
            <a:rPr lang="ar-SA" sz="1600" dirty="0" smtClean="0">
              <a:cs typeface="B Nazanin" panose="00000400000000000000" pitchFamily="2" charset="-78"/>
            </a:rPr>
            <a:t>) مواد غذایی</a:t>
          </a:r>
          <a:endParaRPr lang="en-US" sz="1600" dirty="0">
            <a:cs typeface="B Nazanin" panose="00000400000000000000" pitchFamily="2" charset="-78"/>
          </a:endParaRPr>
        </a:p>
      </dgm:t>
    </dgm:pt>
    <dgm:pt modelId="{4C80776C-86F3-4CA4-BF71-ADD613BFCBE5}" type="parTrans" cxnId="{878A391D-BA3B-443B-983E-C1362FDD7742}">
      <dgm:prSet/>
      <dgm:spPr/>
      <dgm:t>
        <a:bodyPr/>
        <a:lstStyle/>
        <a:p>
          <a:endParaRPr lang="en-US"/>
        </a:p>
      </dgm:t>
    </dgm:pt>
    <dgm:pt modelId="{B3D3D980-D202-457B-883C-37F2F4D886B7}" type="sibTrans" cxnId="{878A391D-BA3B-443B-983E-C1362FDD7742}">
      <dgm:prSet/>
      <dgm:spPr/>
      <dgm:t>
        <a:bodyPr/>
        <a:lstStyle/>
        <a:p>
          <a:endParaRPr lang="en-US"/>
        </a:p>
      </dgm:t>
    </dgm:pt>
    <dgm:pt modelId="{E5E1BCB3-7C71-4C14-9A27-BD292ECD6F11}">
      <dgm:prSet phldrT="[Text]" custT="1"/>
      <dgm:spPr/>
      <dgm:t>
        <a:bodyPr/>
        <a:lstStyle/>
        <a:p>
          <a:pPr algn="r" rtl="1"/>
          <a:r>
            <a:rPr lang="ar-SA" sz="1600" dirty="0" smtClean="0">
              <a:cs typeface="B Nazanin" panose="00000400000000000000" pitchFamily="2" charset="-78"/>
            </a:rPr>
            <a:t>ثابت و قابل پیش بینی نگه داشتن قیمت حمل و نقل</a:t>
          </a:r>
          <a:endParaRPr lang="en-US" sz="1600" dirty="0">
            <a:cs typeface="B Nazanin" panose="00000400000000000000" pitchFamily="2" charset="-78"/>
          </a:endParaRPr>
        </a:p>
      </dgm:t>
    </dgm:pt>
    <dgm:pt modelId="{17D1BD42-7B9D-461B-9C9D-4F8AA4A3F2F6}" type="parTrans" cxnId="{DA304222-75B7-4B93-855F-27EF85845208}">
      <dgm:prSet/>
      <dgm:spPr/>
      <dgm:t>
        <a:bodyPr/>
        <a:lstStyle/>
        <a:p>
          <a:endParaRPr lang="en-US"/>
        </a:p>
      </dgm:t>
    </dgm:pt>
    <dgm:pt modelId="{7204C3F0-BC8A-45AA-B4CD-35CE53AAE2CF}" type="sibTrans" cxnId="{DA304222-75B7-4B93-855F-27EF85845208}">
      <dgm:prSet/>
      <dgm:spPr/>
      <dgm:t>
        <a:bodyPr/>
        <a:lstStyle/>
        <a:p>
          <a:endParaRPr lang="en-US"/>
        </a:p>
      </dgm:t>
    </dgm:pt>
    <dgm:pt modelId="{A6A817B2-7C1D-4F80-9051-4B6E8E099E21}">
      <dgm:prSet custT="1"/>
      <dgm:spPr/>
      <dgm:t>
        <a:bodyPr/>
        <a:lstStyle/>
        <a:p>
          <a:pPr algn="r" rtl="1"/>
          <a:r>
            <a:rPr lang="ar-SA" sz="1600" dirty="0" smtClean="0">
              <a:cs typeface="B Nazanin" panose="00000400000000000000" pitchFamily="2" charset="-78"/>
            </a:rPr>
            <a:t>تشویق به عملکرد مناسب بازارهای بین المللی کالا</a:t>
          </a:r>
          <a:endParaRPr lang="en-US" sz="1600" dirty="0">
            <a:cs typeface="B Nazanin" panose="00000400000000000000" pitchFamily="2" charset="-78"/>
          </a:endParaRPr>
        </a:p>
      </dgm:t>
    </dgm:pt>
    <dgm:pt modelId="{6D216DF7-2908-443A-9803-3DF7A4128220}" type="parTrans" cxnId="{A27F7F3E-12AF-4C4F-BBB5-E7C1FB68D9E4}">
      <dgm:prSet/>
      <dgm:spPr/>
      <dgm:t>
        <a:bodyPr/>
        <a:lstStyle/>
        <a:p>
          <a:endParaRPr lang="en-US"/>
        </a:p>
      </dgm:t>
    </dgm:pt>
    <dgm:pt modelId="{A1EE0568-18EB-4700-80C0-9C90419CDEC6}" type="sibTrans" cxnId="{A27F7F3E-12AF-4C4F-BBB5-E7C1FB68D9E4}">
      <dgm:prSet/>
      <dgm:spPr/>
      <dgm:t>
        <a:bodyPr/>
        <a:lstStyle/>
        <a:p>
          <a:endParaRPr lang="en-US"/>
        </a:p>
      </dgm:t>
    </dgm:pt>
    <dgm:pt modelId="{3880C65C-B0A1-4029-818A-9679E5F3C8F6}">
      <dgm:prSet custT="1"/>
      <dgm:spPr/>
      <dgm:t>
        <a:bodyPr/>
        <a:lstStyle/>
        <a:p>
          <a:pPr algn="r" rtl="1"/>
          <a:r>
            <a:rPr lang="ar-SA" sz="1600" dirty="0" smtClean="0">
              <a:cs typeface="B Nazanin" panose="00000400000000000000" pitchFamily="2" charset="-78"/>
            </a:rPr>
            <a:t>اجتناب از پاسخ‌های سیاستی موقت (</a:t>
          </a:r>
          <a:r>
            <a:rPr lang="en-US" sz="1600" dirty="0" smtClean="0">
              <a:cs typeface="B Nazanin" panose="00000400000000000000" pitchFamily="2" charset="-78"/>
            </a:rPr>
            <a:t>ad-hoc</a:t>
          </a:r>
          <a:r>
            <a:rPr lang="ar-SA" sz="1600" dirty="0" smtClean="0">
              <a:cs typeface="B Nazanin" panose="00000400000000000000" pitchFamily="2" charset="-78"/>
            </a:rPr>
            <a:t>)</a:t>
          </a:r>
          <a:endParaRPr lang="en-US" sz="1600" dirty="0">
            <a:cs typeface="B Nazanin" panose="00000400000000000000" pitchFamily="2" charset="-78"/>
          </a:endParaRPr>
        </a:p>
      </dgm:t>
    </dgm:pt>
    <dgm:pt modelId="{E3087F7A-40D8-487A-8D77-EB99B8E7639E}" type="parTrans" cxnId="{3F9A0194-D1E3-4ADA-BA42-C43BBE19F5EC}">
      <dgm:prSet/>
      <dgm:spPr/>
      <dgm:t>
        <a:bodyPr/>
        <a:lstStyle/>
        <a:p>
          <a:endParaRPr lang="en-US"/>
        </a:p>
      </dgm:t>
    </dgm:pt>
    <dgm:pt modelId="{8732ADED-CCB0-4A90-9390-38809E8111CF}" type="sibTrans" cxnId="{3F9A0194-D1E3-4ADA-BA42-C43BBE19F5EC}">
      <dgm:prSet/>
      <dgm:spPr/>
      <dgm:t>
        <a:bodyPr/>
        <a:lstStyle/>
        <a:p>
          <a:endParaRPr lang="en-US"/>
        </a:p>
      </dgm:t>
    </dgm:pt>
    <dgm:pt modelId="{DC8B6BA9-3504-4B15-A111-5845D3ADF7DC}">
      <dgm:prSet custT="1"/>
      <dgm:spPr/>
      <dgm:t>
        <a:bodyPr/>
        <a:lstStyle/>
        <a:p>
          <a:pPr algn="r" rtl="1"/>
          <a:r>
            <a:rPr lang="fa-IR" sz="1600" dirty="0" smtClean="0">
              <a:cs typeface="B Nazanin" panose="00000400000000000000" pitchFamily="2" charset="-78"/>
            </a:rPr>
            <a:t>دسترسی به فاینانس</a:t>
          </a:r>
          <a:endParaRPr lang="en-US" sz="1600" dirty="0">
            <a:cs typeface="B Nazanin" panose="00000400000000000000" pitchFamily="2" charset="-78"/>
          </a:endParaRPr>
        </a:p>
      </dgm:t>
    </dgm:pt>
    <dgm:pt modelId="{784C2644-A0D4-43CD-8186-627D0DD55461}" type="parTrans" cxnId="{F0872DEA-2BA6-4672-BB85-B85C103264C0}">
      <dgm:prSet/>
      <dgm:spPr/>
      <dgm:t>
        <a:bodyPr/>
        <a:lstStyle/>
        <a:p>
          <a:endParaRPr lang="en-US"/>
        </a:p>
      </dgm:t>
    </dgm:pt>
    <dgm:pt modelId="{8C14B6DE-211D-4798-B2B2-4D466E899AE2}" type="sibTrans" cxnId="{F0872DEA-2BA6-4672-BB85-B85C103264C0}">
      <dgm:prSet/>
      <dgm:spPr/>
      <dgm:t>
        <a:bodyPr/>
        <a:lstStyle/>
        <a:p>
          <a:endParaRPr lang="en-US"/>
        </a:p>
      </dgm:t>
    </dgm:pt>
    <dgm:pt modelId="{BB42ED15-4270-468B-B147-868116D90B69}">
      <dgm:prSet custT="1"/>
      <dgm:spPr/>
      <dgm:t>
        <a:bodyPr/>
        <a:lstStyle/>
        <a:p>
          <a:pPr algn="r" rtl="1"/>
          <a:r>
            <a:rPr lang="ar-SA" sz="1600" dirty="0" smtClean="0">
              <a:cs typeface="B Nazanin" panose="00000400000000000000" pitchFamily="2" charset="-78"/>
            </a:rPr>
            <a:t>توانمندسازی دولت‌هایی که به حمایت فوری نیاز دارند برای دسترسی به وجوه اضطراری </a:t>
          </a:r>
          <a:endParaRPr lang="en-US" sz="1600" dirty="0">
            <a:cs typeface="B Nazanin" panose="00000400000000000000" pitchFamily="2" charset="-78"/>
          </a:endParaRPr>
        </a:p>
      </dgm:t>
    </dgm:pt>
    <dgm:pt modelId="{8F7CBFD1-D79B-4CD2-BE35-07E38FCC4FF7}" type="parTrans" cxnId="{12D40C68-BB9A-43C7-B5DC-1761BCA12391}">
      <dgm:prSet/>
      <dgm:spPr/>
      <dgm:t>
        <a:bodyPr/>
        <a:lstStyle/>
        <a:p>
          <a:endParaRPr lang="en-US"/>
        </a:p>
      </dgm:t>
    </dgm:pt>
    <dgm:pt modelId="{C72EC2B0-2BB6-4A84-BF61-F8B37EA8DE90}" type="sibTrans" cxnId="{12D40C68-BB9A-43C7-B5DC-1761BCA12391}">
      <dgm:prSet/>
      <dgm:spPr/>
      <dgm:t>
        <a:bodyPr/>
        <a:lstStyle/>
        <a:p>
          <a:endParaRPr lang="en-US"/>
        </a:p>
      </dgm:t>
    </dgm:pt>
    <dgm:pt modelId="{B92F26E7-309B-4165-9E55-EB530D52EC5E}">
      <dgm:prSet phldrT="[Text]" custT="1"/>
      <dgm:spPr/>
      <dgm:t>
        <a:bodyPr/>
        <a:lstStyle/>
        <a:p>
          <a:pPr algn="r" rtl="1"/>
          <a:r>
            <a:rPr lang="ar-SA" sz="1600" dirty="0" smtClean="0">
              <a:cs typeface="B Nazanin" panose="00000400000000000000" pitchFamily="2" charset="-78"/>
            </a:rPr>
            <a:t>در صورت لزوم، امکان دسترسی افراد نیازمند به غذای مغذی از طریق کمک های بشردوستانه</a:t>
          </a:r>
          <a:endParaRPr lang="en-US" sz="1600" dirty="0">
            <a:cs typeface="B Nazanin" panose="00000400000000000000" pitchFamily="2" charset="-78"/>
          </a:endParaRPr>
        </a:p>
      </dgm:t>
    </dgm:pt>
    <dgm:pt modelId="{689F6FC7-F128-446A-BD34-22C6A7422F22}" type="parTrans" cxnId="{34D9228E-0A88-4032-824F-94A695B6E296}">
      <dgm:prSet/>
      <dgm:spPr/>
    </dgm:pt>
    <dgm:pt modelId="{1AFB3D66-A0A8-4E12-AE96-3D05E0AF6D7D}" type="sibTrans" cxnId="{34D9228E-0A88-4032-824F-94A695B6E296}">
      <dgm:prSet/>
      <dgm:spPr/>
    </dgm:pt>
    <dgm:pt modelId="{E583FFFA-B93E-403B-88F2-AE4850730E27}">
      <dgm:prSet custT="1"/>
      <dgm:spPr/>
      <dgm:t>
        <a:bodyPr/>
        <a:lstStyle/>
        <a:p>
          <a:pPr rtl="1"/>
          <a:r>
            <a:rPr lang="ar-SA" sz="1600" dirty="0" smtClean="0">
              <a:cs typeface="B Nazanin" panose="00000400000000000000" pitchFamily="2" charset="-78"/>
            </a:rPr>
            <a:t>معافیت خرید غذا توسط برنامه جهانی غذا برای کمک های بشردوستانه از محدودیت های صادرات مواد غذای</a:t>
          </a:r>
          <a:r>
            <a:rPr lang="fa-IR" sz="1600" dirty="0" smtClean="0">
              <a:cs typeface="B Nazanin" panose="00000400000000000000" pitchFamily="2" charset="-78"/>
            </a:rPr>
            <a:t>ی</a:t>
          </a:r>
          <a:endParaRPr lang="en-US" sz="1600" dirty="0">
            <a:cs typeface="B Nazanin" panose="00000400000000000000" pitchFamily="2" charset="-78"/>
          </a:endParaRPr>
        </a:p>
      </dgm:t>
    </dgm:pt>
    <dgm:pt modelId="{B40D5E9D-EC22-49F6-8FC2-980ED6B30AB8}" type="parTrans" cxnId="{70F95986-592C-4179-8844-8FB1684C1782}">
      <dgm:prSet/>
      <dgm:spPr/>
      <dgm:t>
        <a:bodyPr/>
        <a:lstStyle/>
        <a:p>
          <a:endParaRPr lang="en-US"/>
        </a:p>
      </dgm:t>
    </dgm:pt>
    <dgm:pt modelId="{A1CF8389-D833-4CA2-B19D-C4B5655660B6}" type="sibTrans" cxnId="{70F95986-592C-4179-8844-8FB1684C1782}">
      <dgm:prSet/>
      <dgm:spPr/>
      <dgm:t>
        <a:bodyPr/>
        <a:lstStyle/>
        <a:p>
          <a:endParaRPr lang="en-US"/>
        </a:p>
      </dgm:t>
    </dgm:pt>
    <dgm:pt modelId="{2CAC32D4-DE6A-4646-AE07-7B2D8E1F1FBA}" type="pres">
      <dgm:prSet presAssocID="{D335266C-F58D-42E6-ACB4-DE1EAD9EB4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5D3BBD-B23D-4FA2-B780-3ECBCBD96192}" type="pres">
      <dgm:prSet presAssocID="{FFF354C9-1B80-4D4E-900C-DC6CA73A0B0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5226EE-718A-4AC4-BC03-57BE62645AD1}" type="pres">
      <dgm:prSet presAssocID="{FFF354C9-1B80-4D4E-900C-DC6CA73A0B0D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19160F-1C4B-4FD9-BA5F-8EBF32BDEBD0}" type="pres">
      <dgm:prSet presAssocID="{78A95B41-6F49-4ED2-B10C-02A9D5C14BB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88078C-6788-4286-AC48-D5BA80D399AB}" type="pres">
      <dgm:prSet presAssocID="{78A95B41-6F49-4ED2-B10C-02A9D5C14BBE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B935AA-4B37-4AE0-A526-777067AA1CB2}" type="pres">
      <dgm:prSet presAssocID="{49251F65-ED54-4B2E-A451-BEA2B29EED0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0B2544-B1CD-4E72-BE1A-A1B08F0735FB}" type="pres">
      <dgm:prSet presAssocID="{49251F65-ED54-4B2E-A451-BEA2B29EED0B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CF762C-235C-4D3A-82EA-9A25A09343B3}" type="pres">
      <dgm:prSet presAssocID="{DC8B6BA9-3504-4B15-A111-5845D3ADF7D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26A916-AFA2-4696-AB7F-54E1767C8DE2}" type="pres">
      <dgm:prSet presAssocID="{DC8B6BA9-3504-4B15-A111-5845D3ADF7DC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9A0194-D1E3-4ADA-BA42-C43BBE19F5EC}" srcId="{49251F65-ED54-4B2E-A451-BEA2B29EED0B}" destId="{3880C65C-B0A1-4029-818A-9679E5F3C8F6}" srcOrd="1" destOrd="0" parTransId="{E3087F7A-40D8-487A-8D77-EB99B8E7639E}" sibTransId="{8732ADED-CCB0-4A90-9390-38809E8111CF}"/>
    <dgm:cxn modelId="{7B0DBBBC-B6E7-44C8-832B-DB891149F366}" srcId="{78A95B41-6F49-4ED2-B10C-02A9D5C14BBE}" destId="{54952533-6895-4CDB-BC98-4E6040561C6B}" srcOrd="0" destOrd="0" parTransId="{619D343B-D702-4E6C-9E1D-D1880371C499}" sibTransId="{9E7608E5-BC75-4885-8730-E6FB61027150}"/>
    <dgm:cxn modelId="{28854795-11AD-410F-8CB1-CD4F9F4940A7}" srcId="{D335266C-F58D-42E6-ACB4-DE1EAD9EB432}" destId="{78A95B41-6F49-4ED2-B10C-02A9D5C14BBE}" srcOrd="1" destOrd="0" parTransId="{A1DA550D-5074-4B49-BB79-1F24F2D62B56}" sibTransId="{1A2338D0-0177-4E7E-BCC5-6D6DE4ABD176}"/>
    <dgm:cxn modelId="{6CBB1146-E956-400E-8484-93772640508F}" type="presOf" srcId="{DC8B6BA9-3504-4B15-A111-5845D3ADF7DC}" destId="{7DCF762C-235C-4D3A-82EA-9A25A09343B3}" srcOrd="0" destOrd="0" presId="urn:microsoft.com/office/officeart/2005/8/layout/vList2"/>
    <dgm:cxn modelId="{1FB01ACD-09E6-4C13-974D-982C06149BF2}" srcId="{FFF354C9-1B80-4D4E-900C-DC6CA73A0B0D}" destId="{78E170E3-FCDE-4A10-BB5B-98E4C7BB3086}" srcOrd="0" destOrd="0" parTransId="{DAFA7D7B-F31B-4C3F-B0E1-323365DF46AF}" sibTransId="{E77857AE-3D21-4C86-8767-A608D974CB94}"/>
    <dgm:cxn modelId="{A27F7F3E-12AF-4C4F-BBB5-E7C1FB68D9E4}" srcId="{49251F65-ED54-4B2E-A451-BEA2B29EED0B}" destId="{A6A817B2-7C1D-4F80-9051-4B6E8E099E21}" srcOrd="0" destOrd="0" parTransId="{6D216DF7-2908-443A-9803-3DF7A4128220}" sibTransId="{A1EE0568-18EB-4700-80C0-9C90419CDEC6}"/>
    <dgm:cxn modelId="{12D40C68-BB9A-43C7-B5DC-1761BCA12391}" srcId="{DC8B6BA9-3504-4B15-A111-5845D3ADF7DC}" destId="{BB42ED15-4270-468B-B147-868116D90B69}" srcOrd="0" destOrd="0" parTransId="{8F7CBFD1-D79B-4CD2-BE35-07E38FCC4FF7}" sibTransId="{C72EC2B0-2BB6-4A84-BF61-F8B37EA8DE90}"/>
    <dgm:cxn modelId="{34D9228E-0A88-4032-824F-94A695B6E296}" srcId="{78A95B41-6F49-4ED2-B10C-02A9D5C14BBE}" destId="{B92F26E7-309B-4165-9E55-EB530D52EC5E}" srcOrd="1" destOrd="0" parTransId="{689F6FC7-F128-446A-BD34-22C6A7422F22}" sibTransId="{1AFB3D66-A0A8-4E12-AE96-3D05E0AF6D7D}"/>
    <dgm:cxn modelId="{19877AD8-92BC-4077-B39C-4B0C38C87ECA}" type="presOf" srcId="{3880C65C-B0A1-4029-818A-9679E5F3C8F6}" destId="{E60B2544-B1CD-4E72-BE1A-A1B08F0735FB}" srcOrd="0" destOrd="1" presId="urn:microsoft.com/office/officeart/2005/8/layout/vList2"/>
    <dgm:cxn modelId="{F0872DEA-2BA6-4672-BB85-B85C103264C0}" srcId="{D335266C-F58D-42E6-ACB4-DE1EAD9EB432}" destId="{DC8B6BA9-3504-4B15-A111-5845D3ADF7DC}" srcOrd="3" destOrd="0" parTransId="{784C2644-A0D4-43CD-8186-627D0DD55461}" sibTransId="{8C14B6DE-211D-4798-B2B2-4D466E899AE2}"/>
    <dgm:cxn modelId="{70F95986-592C-4179-8844-8FB1684C1782}" srcId="{78A95B41-6F49-4ED2-B10C-02A9D5C14BBE}" destId="{E583FFFA-B93E-403B-88F2-AE4850730E27}" srcOrd="2" destOrd="0" parTransId="{B40D5E9D-EC22-49F6-8FC2-980ED6B30AB8}" sibTransId="{A1CF8389-D833-4CA2-B19D-C4B5655660B6}"/>
    <dgm:cxn modelId="{2125206B-3914-45C5-9B4D-DAA3BBAB701D}" type="presOf" srcId="{83DAC9DF-F17C-417D-9065-81BEE6A57461}" destId="{8B5226EE-718A-4AC4-BC03-57BE62645AD1}" srcOrd="0" destOrd="1" presId="urn:microsoft.com/office/officeart/2005/8/layout/vList2"/>
    <dgm:cxn modelId="{F83F240B-687F-4CC5-9590-F0D107C326A1}" type="presOf" srcId="{E5E1BCB3-7C71-4C14-9A27-BD292ECD6F11}" destId="{8B5226EE-718A-4AC4-BC03-57BE62645AD1}" srcOrd="0" destOrd="2" presId="urn:microsoft.com/office/officeart/2005/8/layout/vList2"/>
    <dgm:cxn modelId="{A644924A-9BEE-4571-B93B-9EACC6EFC6C8}" type="presOf" srcId="{49251F65-ED54-4B2E-A451-BEA2B29EED0B}" destId="{13B935AA-4B37-4AE0-A526-777067AA1CB2}" srcOrd="0" destOrd="0" presId="urn:microsoft.com/office/officeart/2005/8/layout/vList2"/>
    <dgm:cxn modelId="{53211143-D690-418F-99D3-4C8E0C141EBA}" type="presOf" srcId="{B92F26E7-309B-4165-9E55-EB530D52EC5E}" destId="{A888078C-6788-4286-AC48-D5BA80D399AB}" srcOrd="0" destOrd="1" presId="urn:microsoft.com/office/officeart/2005/8/layout/vList2"/>
    <dgm:cxn modelId="{76F17C25-02A6-4B8F-ACD9-6DFD93E246EB}" type="presOf" srcId="{78A95B41-6F49-4ED2-B10C-02A9D5C14BBE}" destId="{4A19160F-1C4B-4FD9-BA5F-8EBF32BDEBD0}" srcOrd="0" destOrd="0" presId="urn:microsoft.com/office/officeart/2005/8/layout/vList2"/>
    <dgm:cxn modelId="{0D334A1F-1226-42CE-99B7-EFFE6890B220}" type="presOf" srcId="{D335266C-F58D-42E6-ACB4-DE1EAD9EB432}" destId="{2CAC32D4-DE6A-4646-AE07-7B2D8E1F1FBA}" srcOrd="0" destOrd="0" presId="urn:microsoft.com/office/officeart/2005/8/layout/vList2"/>
    <dgm:cxn modelId="{DA304222-75B7-4B93-855F-27EF85845208}" srcId="{FFF354C9-1B80-4D4E-900C-DC6CA73A0B0D}" destId="{E5E1BCB3-7C71-4C14-9A27-BD292ECD6F11}" srcOrd="2" destOrd="0" parTransId="{17D1BD42-7B9D-461B-9C9D-4F8AA4A3F2F6}" sibTransId="{7204C3F0-BC8A-45AA-B4CD-35CE53AAE2CF}"/>
    <dgm:cxn modelId="{B85CEFBE-1FCD-43AD-885C-9502EAB2E112}" type="presOf" srcId="{A6A817B2-7C1D-4F80-9051-4B6E8E099E21}" destId="{E60B2544-B1CD-4E72-BE1A-A1B08F0735FB}" srcOrd="0" destOrd="0" presId="urn:microsoft.com/office/officeart/2005/8/layout/vList2"/>
    <dgm:cxn modelId="{4497DF72-C10B-47B0-A30A-9B139E6973F2}" srcId="{D335266C-F58D-42E6-ACB4-DE1EAD9EB432}" destId="{49251F65-ED54-4B2E-A451-BEA2B29EED0B}" srcOrd="2" destOrd="0" parTransId="{517ECE23-47E8-48B8-9CC8-60885AA8799B}" sibTransId="{6E837454-C2C6-463C-A93C-7C310AD2DB10}"/>
    <dgm:cxn modelId="{878A391D-BA3B-443B-983E-C1362FDD7742}" srcId="{FFF354C9-1B80-4D4E-900C-DC6CA73A0B0D}" destId="{83DAC9DF-F17C-417D-9065-81BEE6A57461}" srcOrd="1" destOrd="0" parTransId="{4C80776C-86F3-4CA4-BF71-ADD613BFCBE5}" sibTransId="{B3D3D980-D202-457B-883C-37F2F4D886B7}"/>
    <dgm:cxn modelId="{A552223C-CE61-404E-B982-12FB1DFBE7A6}" srcId="{D335266C-F58D-42E6-ACB4-DE1EAD9EB432}" destId="{FFF354C9-1B80-4D4E-900C-DC6CA73A0B0D}" srcOrd="0" destOrd="0" parTransId="{A7591856-18E7-4980-AA57-2126517356F7}" sibTransId="{2C0A47D6-5D02-4ED7-B672-513029920A4B}"/>
    <dgm:cxn modelId="{6D8AF215-744B-4D8D-A6FC-CB56399C2E18}" type="presOf" srcId="{E583FFFA-B93E-403B-88F2-AE4850730E27}" destId="{A888078C-6788-4286-AC48-D5BA80D399AB}" srcOrd="0" destOrd="2" presId="urn:microsoft.com/office/officeart/2005/8/layout/vList2"/>
    <dgm:cxn modelId="{9B82BD0E-5374-4D8E-AD5E-3B20C262AA11}" type="presOf" srcId="{54952533-6895-4CDB-BC98-4E6040561C6B}" destId="{A888078C-6788-4286-AC48-D5BA80D399AB}" srcOrd="0" destOrd="0" presId="urn:microsoft.com/office/officeart/2005/8/layout/vList2"/>
    <dgm:cxn modelId="{86E1233F-EA4F-45FF-AE6A-3619C098F63F}" type="presOf" srcId="{FFF354C9-1B80-4D4E-900C-DC6CA73A0B0D}" destId="{3D5D3BBD-B23D-4FA2-B780-3ECBCBD96192}" srcOrd="0" destOrd="0" presId="urn:microsoft.com/office/officeart/2005/8/layout/vList2"/>
    <dgm:cxn modelId="{723C79B5-56F6-420F-A671-BD0AD0257D3A}" type="presOf" srcId="{78E170E3-FCDE-4A10-BB5B-98E4C7BB3086}" destId="{8B5226EE-718A-4AC4-BC03-57BE62645AD1}" srcOrd="0" destOrd="0" presId="urn:microsoft.com/office/officeart/2005/8/layout/vList2"/>
    <dgm:cxn modelId="{9887FEED-734D-41A9-A8EB-8670DA05C8D4}" type="presOf" srcId="{BB42ED15-4270-468B-B147-868116D90B69}" destId="{5126A916-AFA2-4696-AB7F-54E1767C8DE2}" srcOrd="0" destOrd="0" presId="urn:microsoft.com/office/officeart/2005/8/layout/vList2"/>
    <dgm:cxn modelId="{BB678AC8-0A10-4EBB-BDBE-E5438E84190B}" type="presParOf" srcId="{2CAC32D4-DE6A-4646-AE07-7B2D8E1F1FBA}" destId="{3D5D3BBD-B23D-4FA2-B780-3ECBCBD96192}" srcOrd="0" destOrd="0" presId="urn:microsoft.com/office/officeart/2005/8/layout/vList2"/>
    <dgm:cxn modelId="{6064A002-A3B2-4771-AB76-9E708705AE6F}" type="presParOf" srcId="{2CAC32D4-DE6A-4646-AE07-7B2D8E1F1FBA}" destId="{8B5226EE-718A-4AC4-BC03-57BE62645AD1}" srcOrd="1" destOrd="0" presId="urn:microsoft.com/office/officeart/2005/8/layout/vList2"/>
    <dgm:cxn modelId="{90737BCD-AD11-465F-B9ED-5909ED80B47F}" type="presParOf" srcId="{2CAC32D4-DE6A-4646-AE07-7B2D8E1F1FBA}" destId="{4A19160F-1C4B-4FD9-BA5F-8EBF32BDEBD0}" srcOrd="2" destOrd="0" presId="urn:microsoft.com/office/officeart/2005/8/layout/vList2"/>
    <dgm:cxn modelId="{261FE8E7-89C7-46D0-932E-E39A19FBAF9C}" type="presParOf" srcId="{2CAC32D4-DE6A-4646-AE07-7B2D8E1F1FBA}" destId="{A888078C-6788-4286-AC48-D5BA80D399AB}" srcOrd="3" destOrd="0" presId="urn:microsoft.com/office/officeart/2005/8/layout/vList2"/>
    <dgm:cxn modelId="{F8AE3B07-A3AE-485B-A8EA-61442B2EC1F9}" type="presParOf" srcId="{2CAC32D4-DE6A-4646-AE07-7B2D8E1F1FBA}" destId="{13B935AA-4B37-4AE0-A526-777067AA1CB2}" srcOrd="4" destOrd="0" presId="urn:microsoft.com/office/officeart/2005/8/layout/vList2"/>
    <dgm:cxn modelId="{62D4F33E-99AC-4329-9FE9-ABB572449014}" type="presParOf" srcId="{2CAC32D4-DE6A-4646-AE07-7B2D8E1F1FBA}" destId="{E60B2544-B1CD-4E72-BE1A-A1B08F0735FB}" srcOrd="5" destOrd="0" presId="urn:microsoft.com/office/officeart/2005/8/layout/vList2"/>
    <dgm:cxn modelId="{24FC6CA7-398C-4607-9CE6-BBD6E4E6168A}" type="presParOf" srcId="{2CAC32D4-DE6A-4646-AE07-7B2D8E1F1FBA}" destId="{7DCF762C-235C-4D3A-82EA-9A25A09343B3}" srcOrd="6" destOrd="0" presId="urn:microsoft.com/office/officeart/2005/8/layout/vList2"/>
    <dgm:cxn modelId="{D84E9E39-F2A6-4406-98D5-797016C38219}" type="presParOf" srcId="{2CAC32D4-DE6A-4646-AE07-7B2D8E1F1FBA}" destId="{5126A916-AFA2-4696-AB7F-54E1767C8DE2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2EEB6C-2A85-4EB9-8D02-4804CA637943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9A69B47-12A6-4435-A410-69267BB8ACC2}">
      <dgm:prSet phldrT="[Text]"/>
      <dgm:spPr/>
      <dgm:t>
        <a:bodyPr/>
        <a:lstStyle/>
        <a:p>
          <a:pPr rtl="1"/>
          <a:r>
            <a:rPr lang="ar-SA" dirty="0" smtClean="0">
              <a:cs typeface="B Nazanin" panose="00000400000000000000" pitchFamily="2" charset="-78"/>
            </a:rPr>
            <a:t>معاف</a:t>
          </a:r>
          <a:r>
            <a:rPr lang="fa-IR" dirty="0" smtClean="0">
              <a:cs typeface="B Nazanin" panose="00000400000000000000" pitchFamily="2" charset="-78"/>
            </a:rPr>
            <a:t>یت </a:t>
          </a:r>
          <a:r>
            <a:rPr lang="ar-SA" dirty="0" smtClean="0">
              <a:cs typeface="B Nazanin" panose="00000400000000000000" pitchFamily="2" charset="-78"/>
            </a:rPr>
            <a:t>مواد غذایی و کودهای شیمیایی از تحریم‌</a:t>
          </a:r>
          <a:endParaRPr lang="en-US" dirty="0">
            <a:cs typeface="B Nazanin" panose="00000400000000000000" pitchFamily="2" charset="-78"/>
          </a:endParaRPr>
        </a:p>
      </dgm:t>
    </dgm:pt>
    <dgm:pt modelId="{0B45D2F2-0B01-4B67-BFF9-2A80B71AB858}" type="parTrans" cxnId="{B7A70175-EFFC-46E8-BFEA-AA09995E4188}">
      <dgm:prSet/>
      <dgm:spPr/>
      <dgm:t>
        <a:bodyPr/>
        <a:lstStyle/>
        <a:p>
          <a:endParaRPr lang="en-US"/>
        </a:p>
      </dgm:t>
    </dgm:pt>
    <dgm:pt modelId="{84E0258B-E3A9-439C-B604-23E5FED29E2A}" type="sibTrans" cxnId="{B7A70175-EFFC-46E8-BFEA-AA09995E4188}">
      <dgm:prSet/>
      <dgm:spPr/>
      <dgm:t>
        <a:bodyPr/>
        <a:lstStyle/>
        <a:p>
          <a:endParaRPr lang="en-US"/>
        </a:p>
      </dgm:t>
    </dgm:pt>
    <dgm:pt modelId="{15C98239-A38C-40FE-83F2-A161447DC0F6}">
      <dgm:prSet/>
      <dgm:spPr/>
      <dgm:t>
        <a:bodyPr/>
        <a:lstStyle/>
        <a:p>
          <a:pPr rtl="1"/>
          <a:r>
            <a:rPr lang="ar-SA" dirty="0" smtClean="0">
              <a:cs typeface="B Nazanin" panose="00000400000000000000" pitchFamily="2" charset="-78"/>
            </a:rPr>
            <a:t>خودداری</a:t>
          </a:r>
          <a:r>
            <a:rPr lang="fa-IR" dirty="0" smtClean="0">
              <a:cs typeface="B Nazanin" panose="00000400000000000000" pitchFamily="2" charset="-78"/>
            </a:rPr>
            <a:t> </a:t>
          </a:r>
          <a:r>
            <a:rPr lang="ar-SA" dirty="0" smtClean="0">
              <a:cs typeface="B Nazanin" panose="00000400000000000000" pitchFamily="2" charset="-78"/>
            </a:rPr>
            <a:t>از اعمال ممنوعیت‌های صادراتی</a:t>
          </a:r>
          <a:endParaRPr lang="en-US" dirty="0">
            <a:cs typeface="B Nazanin" panose="00000400000000000000" pitchFamily="2" charset="-78"/>
          </a:endParaRPr>
        </a:p>
      </dgm:t>
    </dgm:pt>
    <dgm:pt modelId="{D1B26D59-8E05-4E69-AC89-5C8C3CA0C39D}" type="parTrans" cxnId="{2392E08E-AAAE-4704-B4DE-D4A006BF11D6}">
      <dgm:prSet/>
      <dgm:spPr/>
      <dgm:t>
        <a:bodyPr/>
        <a:lstStyle/>
        <a:p>
          <a:endParaRPr lang="en-US"/>
        </a:p>
      </dgm:t>
    </dgm:pt>
    <dgm:pt modelId="{487E5125-8D97-4A72-81C0-6D9EEB8AAD3B}" type="sibTrans" cxnId="{2392E08E-AAAE-4704-B4DE-D4A006BF11D6}">
      <dgm:prSet/>
      <dgm:spPr/>
      <dgm:t>
        <a:bodyPr/>
        <a:lstStyle/>
        <a:p>
          <a:endParaRPr lang="en-US"/>
        </a:p>
      </dgm:t>
    </dgm:pt>
    <dgm:pt modelId="{4ABA8D59-1BB3-402D-8F51-1F914E3A58D2}">
      <dgm:prSet/>
      <dgm:spPr/>
      <dgm:t>
        <a:bodyPr/>
        <a:lstStyle/>
        <a:p>
          <a:pPr rtl="1"/>
          <a:r>
            <a:rPr lang="ar-SA" dirty="0" smtClean="0">
              <a:cs typeface="B Nazanin" panose="00000400000000000000" pitchFamily="2" charset="-78"/>
            </a:rPr>
            <a:t>خودداری</a:t>
          </a:r>
          <a:r>
            <a:rPr lang="fa-IR" dirty="0" smtClean="0">
              <a:cs typeface="B Nazanin" panose="00000400000000000000" pitchFamily="2" charset="-78"/>
            </a:rPr>
            <a:t> </a:t>
          </a:r>
          <a:r>
            <a:rPr lang="ar-SA" dirty="0" smtClean="0">
              <a:cs typeface="B Nazanin" panose="00000400000000000000" pitchFamily="2" charset="-78"/>
            </a:rPr>
            <a:t>از احتکار و خرید وحشت‌زده</a:t>
          </a:r>
          <a:endParaRPr lang="en-US" dirty="0">
            <a:cs typeface="B Nazanin" panose="00000400000000000000" pitchFamily="2" charset="-78"/>
          </a:endParaRPr>
        </a:p>
      </dgm:t>
    </dgm:pt>
    <dgm:pt modelId="{4408D710-5E07-408F-A3A7-41618908F6FC}" type="parTrans" cxnId="{ED68FF63-CB9B-4F30-92A9-F9D0594CB034}">
      <dgm:prSet/>
      <dgm:spPr/>
      <dgm:t>
        <a:bodyPr/>
        <a:lstStyle/>
        <a:p>
          <a:endParaRPr lang="en-US"/>
        </a:p>
      </dgm:t>
    </dgm:pt>
    <dgm:pt modelId="{058BECD8-475F-44C7-885A-F72760BCDB6B}" type="sibTrans" cxnId="{ED68FF63-CB9B-4F30-92A9-F9D0594CB034}">
      <dgm:prSet/>
      <dgm:spPr/>
      <dgm:t>
        <a:bodyPr/>
        <a:lstStyle/>
        <a:p>
          <a:endParaRPr lang="en-US"/>
        </a:p>
      </dgm:t>
    </dgm:pt>
    <dgm:pt modelId="{9C659129-8856-4AD2-839C-66A3D07E4EAB}">
      <dgm:prSet/>
      <dgm:spPr/>
      <dgm:t>
        <a:bodyPr/>
        <a:lstStyle/>
        <a:p>
          <a:pPr rtl="1"/>
          <a:r>
            <a:rPr lang="ar-SA" dirty="0" smtClean="0">
              <a:cs typeface="B Nazanin" panose="00000400000000000000" pitchFamily="2" charset="-78"/>
            </a:rPr>
            <a:t>اختصاص یارانه های غذایی به آسیب پذیرترین قشرها </a:t>
          </a:r>
          <a:r>
            <a:rPr lang="fa-IR" dirty="0" smtClean="0">
              <a:cs typeface="B Nazanin" panose="00000400000000000000" pitchFamily="2" charset="-78"/>
            </a:rPr>
            <a:t>و ارائه </a:t>
          </a:r>
          <a:r>
            <a:rPr lang="ar-SA" dirty="0" smtClean="0">
              <a:cs typeface="B Nazanin" panose="00000400000000000000" pitchFamily="2" charset="-78"/>
            </a:rPr>
            <a:t>کمک های بشردوستانه</a:t>
          </a:r>
          <a:endParaRPr lang="en-US" dirty="0">
            <a:cs typeface="B Nazanin" panose="00000400000000000000" pitchFamily="2" charset="-78"/>
          </a:endParaRPr>
        </a:p>
      </dgm:t>
    </dgm:pt>
    <dgm:pt modelId="{D42B21ED-8E18-4040-B752-4D36535A7EF1}" type="parTrans" cxnId="{3E119563-8517-42C3-80B0-063EC81F3033}">
      <dgm:prSet/>
      <dgm:spPr/>
      <dgm:t>
        <a:bodyPr/>
        <a:lstStyle/>
        <a:p>
          <a:endParaRPr lang="en-US"/>
        </a:p>
      </dgm:t>
    </dgm:pt>
    <dgm:pt modelId="{7584AA3F-743E-41EB-AFF5-476C413551F1}" type="sibTrans" cxnId="{3E119563-8517-42C3-80B0-063EC81F3033}">
      <dgm:prSet/>
      <dgm:spPr/>
      <dgm:t>
        <a:bodyPr/>
        <a:lstStyle/>
        <a:p>
          <a:endParaRPr lang="en-US"/>
        </a:p>
      </dgm:t>
    </dgm:pt>
    <dgm:pt modelId="{1D37C784-6D98-491C-83D1-E3E5591EE400}">
      <dgm:prSet/>
      <dgm:spPr/>
      <dgm:t>
        <a:bodyPr/>
        <a:lstStyle/>
        <a:p>
          <a:pPr rtl="1"/>
          <a:r>
            <a:rPr lang="fa-IR" dirty="0" smtClean="0">
              <a:cs typeface="B Nazanin" panose="00000400000000000000" pitchFamily="2" charset="-78"/>
            </a:rPr>
            <a:t>اجتناب </a:t>
          </a:r>
          <a:r>
            <a:rPr lang="ar-SA" dirty="0" smtClean="0">
              <a:cs typeface="B Nazanin" panose="00000400000000000000" pitchFamily="2" charset="-78"/>
            </a:rPr>
            <a:t>از تحمیل یارانه‌های مخرب بازار (</a:t>
          </a:r>
          <a:r>
            <a:rPr lang="en-US" dirty="0" smtClean="0">
              <a:cs typeface="B Nazanin" panose="00000400000000000000" pitchFamily="2" charset="-78"/>
            </a:rPr>
            <a:t>market-distorting subsidies</a:t>
          </a:r>
          <a:r>
            <a:rPr lang="ar-SA" dirty="0" smtClean="0">
              <a:cs typeface="B Nazanin" panose="00000400000000000000" pitchFamily="2" charset="-78"/>
            </a:rPr>
            <a:t>)</a:t>
          </a:r>
          <a:endParaRPr lang="fa-IR" dirty="0" smtClean="0">
            <a:cs typeface="B Nazanin" panose="00000400000000000000" pitchFamily="2" charset="-78"/>
          </a:endParaRPr>
        </a:p>
      </dgm:t>
    </dgm:pt>
    <dgm:pt modelId="{1494C4F0-7400-4D6C-89AA-E376197D3540}" type="parTrans" cxnId="{7483E793-DEE0-4599-A631-C8416903209C}">
      <dgm:prSet/>
      <dgm:spPr/>
      <dgm:t>
        <a:bodyPr/>
        <a:lstStyle/>
        <a:p>
          <a:endParaRPr lang="en-US"/>
        </a:p>
      </dgm:t>
    </dgm:pt>
    <dgm:pt modelId="{91B18488-F1F0-4754-A787-DD6C1F5E0FC9}" type="sibTrans" cxnId="{7483E793-DEE0-4599-A631-C8416903209C}">
      <dgm:prSet/>
      <dgm:spPr/>
      <dgm:t>
        <a:bodyPr/>
        <a:lstStyle/>
        <a:p>
          <a:endParaRPr lang="en-US"/>
        </a:p>
      </dgm:t>
    </dgm:pt>
    <dgm:pt modelId="{37F4B6ED-AF4A-4E79-BDDC-278C2FF365F0}">
      <dgm:prSet/>
      <dgm:spPr/>
      <dgm:t>
        <a:bodyPr/>
        <a:lstStyle/>
        <a:p>
          <a:pPr rtl="1"/>
          <a:r>
            <a:rPr lang="fa-IR" dirty="0" smtClean="0">
              <a:cs typeface="B Nazanin" panose="00000400000000000000" pitchFamily="2" charset="-78"/>
            </a:rPr>
            <a:t>در نظر گرفتن </a:t>
          </a:r>
          <a:r>
            <a:rPr lang="ar-SA" dirty="0" smtClean="0">
              <a:cs typeface="B Nazanin" panose="00000400000000000000" pitchFamily="2" charset="-78"/>
            </a:rPr>
            <a:t>تصمیمات مربوط به برنامه‌های حفاظت از زمین</a:t>
          </a:r>
          <a:endParaRPr lang="fa-IR" dirty="0" smtClean="0">
            <a:cs typeface="B Nazanin" panose="00000400000000000000" pitchFamily="2" charset="-78"/>
          </a:endParaRPr>
        </a:p>
      </dgm:t>
    </dgm:pt>
    <dgm:pt modelId="{3E4C09F3-1AE6-4A7A-B426-6C9D44A30054}" type="parTrans" cxnId="{C65AE23B-93E8-40EB-98DD-E5D053A395E6}">
      <dgm:prSet/>
      <dgm:spPr/>
      <dgm:t>
        <a:bodyPr/>
        <a:lstStyle/>
        <a:p>
          <a:endParaRPr lang="en-US"/>
        </a:p>
      </dgm:t>
    </dgm:pt>
    <dgm:pt modelId="{6D82F505-94C7-4D8B-8CEC-D287E658D095}" type="sibTrans" cxnId="{C65AE23B-93E8-40EB-98DD-E5D053A395E6}">
      <dgm:prSet/>
      <dgm:spPr/>
      <dgm:t>
        <a:bodyPr/>
        <a:lstStyle/>
        <a:p>
          <a:endParaRPr lang="en-US"/>
        </a:p>
      </dgm:t>
    </dgm:pt>
    <dgm:pt modelId="{58B3B0D6-F24F-4BD7-846A-B1CCD9E5DEEC}">
      <dgm:prSet/>
      <dgm:spPr/>
      <dgm:t>
        <a:bodyPr/>
        <a:lstStyle/>
        <a:p>
          <a:pPr rtl="1"/>
          <a:r>
            <a:rPr lang="fa-IR" dirty="0" smtClean="0">
              <a:cs typeface="B Nazanin" panose="00000400000000000000" pitchFamily="2" charset="-78"/>
            </a:rPr>
            <a:t>اجتناب از  درخواستهای </a:t>
          </a:r>
          <a:r>
            <a:rPr lang="ar-SA" dirty="0" smtClean="0">
              <a:cs typeface="B Nazanin" panose="00000400000000000000" pitchFamily="2" charset="-78"/>
            </a:rPr>
            <a:t>فریبنده برای خودکفایی غذایی</a:t>
          </a:r>
          <a:endParaRPr lang="fa-IR" dirty="0" smtClean="0">
            <a:cs typeface="B Nazanin" panose="00000400000000000000" pitchFamily="2" charset="-78"/>
          </a:endParaRPr>
        </a:p>
      </dgm:t>
    </dgm:pt>
    <dgm:pt modelId="{0A54D88C-E9FE-4BCA-B4DB-D5DF5E64AA4D}" type="parTrans" cxnId="{EAA57A01-FF88-455D-A8B3-1EF8899E0A13}">
      <dgm:prSet/>
      <dgm:spPr/>
      <dgm:t>
        <a:bodyPr/>
        <a:lstStyle/>
        <a:p>
          <a:endParaRPr lang="en-US"/>
        </a:p>
      </dgm:t>
    </dgm:pt>
    <dgm:pt modelId="{9D7DA99C-9A0C-4078-8BB7-E95B68989D3C}" type="sibTrans" cxnId="{EAA57A01-FF88-455D-A8B3-1EF8899E0A13}">
      <dgm:prSet/>
      <dgm:spPr/>
      <dgm:t>
        <a:bodyPr/>
        <a:lstStyle/>
        <a:p>
          <a:endParaRPr lang="en-US"/>
        </a:p>
      </dgm:t>
    </dgm:pt>
    <dgm:pt modelId="{B5DB5B3C-269F-494E-892B-3106408762C6}" type="pres">
      <dgm:prSet presAssocID="{4B2EEB6C-2A85-4EB9-8D02-4804CA63794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338ACC-C40C-4D9D-8819-50EEA14C7D25}" type="pres">
      <dgm:prSet presAssocID="{89A69B47-12A6-4435-A410-69267BB8ACC2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9AEC7F-507E-435B-BE5E-5EF7781577BC}" type="pres">
      <dgm:prSet presAssocID="{84E0258B-E3A9-439C-B604-23E5FED29E2A}" presName="spacer" presStyleCnt="0"/>
      <dgm:spPr/>
    </dgm:pt>
    <dgm:pt modelId="{A7F06041-E54E-4AA2-9E39-B5FA2D3CE273}" type="pres">
      <dgm:prSet presAssocID="{15C98239-A38C-40FE-83F2-A161447DC0F6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775189-A60C-4128-83AD-A9E73ED2172A}" type="pres">
      <dgm:prSet presAssocID="{487E5125-8D97-4A72-81C0-6D9EEB8AAD3B}" presName="spacer" presStyleCnt="0"/>
      <dgm:spPr/>
    </dgm:pt>
    <dgm:pt modelId="{3E9E36A5-811F-4060-9F4C-7D3112F973ED}" type="pres">
      <dgm:prSet presAssocID="{4ABA8D59-1BB3-402D-8F51-1F914E3A58D2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393D70-EBB1-4E78-8531-40FED72B99C9}" type="pres">
      <dgm:prSet presAssocID="{058BECD8-475F-44C7-885A-F72760BCDB6B}" presName="spacer" presStyleCnt="0"/>
      <dgm:spPr/>
    </dgm:pt>
    <dgm:pt modelId="{964A45C5-E880-4454-8B44-D7F49FD4A12F}" type="pres">
      <dgm:prSet presAssocID="{9C659129-8856-4AD2-839C-66A3D07E4EAB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143789-08A5-439A-B918-11ABA6887941}" type="pres">
      <dgm:prSet presAssocID="{7584AA3F-743E-41EB-AFF5-476C413551F1}" presName="spacer" presStyleCnt="0"/>
      <dgm:spPr/>
    </dgm:pt>
    <dgm:pt modelId="{4BF6953C-08CE-480F-B8DE-31D1EC02FCDE}" type="pres">
      <dgm:prSet presAssocID="{1D37C784-6D98-491C-83D1-E3E5591EE400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ACEC05-43AE-42D3-B3F6-47A847C24962}" type="pres">
      <dgm:prSet presAssocID="{91B18488-F1F0-4754-A787-DD6C1F5E0FC9}" presName="spacer" presStyleCnt="0"/>
      <dgm:spPr/>
    </dgm:pt>
    <dgm:pt modelId="{09BDFC64-12D7-4D22-A0EF-40C6272FCD30}" type="pres">
      <dgm:prSet presAssocID="{37F4B6ED-AF4A-4E79-BDDC-278C2FF365F0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9FA9B-1723-495F-AF6C-EF921A8BB31B}" type="pres">
      <dgm:prSet presAssocID="{6D82F505-94C7-4D8B-8CEC-D287E658D095}" presName="spacer" presStyleCnt="0"/>
      <dgm:spPr/>
    </dgm:pt>
    <dgm:pt modelId="{901E8ECF-1B93-4E8B-86B4-BE3E8D4154CD}" type="pres">
      <dgm:prSet presAssocID="{58B3B0D6-F24F-4BD7-846A-B1CCD9E5DEEC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68FF63-CB9B-4F30-92A9-F9D0594CB034}" srcId="{4B2EEB6C-2A85-4EB9-8D02-4804CA637943}" destId="{4ABA8D59-1BB3-402D-8F51-1F914E3A58D2}" srcOrd="2" destOrd="0" parTransId="{4408D710-5E07-408F-A3A7-41618908F6FC}" sibTransId="{058BECD8-475F-44C7-885A-F72760BCDB6B}"/>
    <dgm:cxn modelId="{B7A70175-EFFC-46E8-BFEA-AA09995E4188}" srcId="{4B2EEB6C-2A85-4EB9-8D02-4804CA637943}" destId="{89A69B47-12A6-4435-A410-69267BB8ACC2}" srcOrd="0" destOrd="0" parTransId="{0B45D2F2-0B01-4B67-BFF9-2A80B71AB858}" sibTransId="{84E0258B-E3A9-439C-B604-23E5FED29E2A}"/>
    <dgm:cxn modelId="{EAA57A01-FF88-455D-A8B3-1EF8899E0A13}" srcId="{4B2EEB6C-2A85-4EB9-8D02-4804CA637943}" destId="{58B3B0D6-F24F-4BD7-846A-B1CCD9E5DEEC}" srcOrd="6" destOrd="0" parTransId="{0A54D88C-E9FE-4BCA-B4DB-D5DF5E64AA4D}" sibTransId="{9D7DA99C-9A0C-4078-8BB7-E95B68989D3C}"/>
    <dgm:cxn modelId="{7483E793-DEE0-4599-A631-C8416903209C}" srcId="{4B2EEB6C-2A85-4EB9-8D02-4804CA637943}" destId="{1D37C784-6D98-491C-83D1-E3E5591EE400}" srcOrd="4" destOrd="0" parTransId="{1494C4F0-7400-4D6C-89AA-E376197D3540}" sibTransId="{91B18488-F1F0-4754-A787-DD6C1F5E0FC9}"/>
    <dgm:cxn modelId="{1B6A5EA6-AA6A-4F82-84BB-ACB13BD995E4}" type="presOf" srcId="{4B2EEB6C-2A85-4EB9-8D02-4804CA637943}" destId="{B5DB5B3C-269F-494E-892B-3106408762C6}" srcOrd="0" destOrd="0" presId="urn:microsoft.com/office/officeart/2005/8/layout/vList2"/>
    <dgm:cxn modelId="{EBF7D581-079C-4D88-B6BF-3934E5C3ED7F}" type="presOf" srcId="{58B3B0D6-F24F-4BD7-846A-B1CCD9E5DEEC}" destId="{901E8ECF-1B93-4E8B-86B4-BE3E8D4154CD}" srcOrd="0" destOrd="0" presId="urn:microsoft.com/office/officeart/2005/8/layout/vList2"/>
    <dgm:cxn modelId="{3630AAFB-E84F-42B1-B072-8C9E4E6936C2}" type="presOf" srcId="{89A69B47-12A6-4435-A410-69267BB8ACC2}" destId="{7C338ACC-C40C-4D9D-8819-50EEA14C7D25}" srcOrd="0" destOrd="0" presId="urn:microsoft.com/office/officeart/2005/8/layout/vList2"/>
    <dgm:cxn modelId="{C65AE23B-93E8-40EB-98DD-E5D053A395E6}" srcId="{4B2EEB6C-2A85-4EB9-8D02-4804CA637943}" destId="{37F4B6ED-AF4A-4E79-BDDC-278C2FF365F0}" srcOrd="5" destOrd="0" parTransId="{3E4C09F3-1AE6-4A7A-B426-6C9D44A30054}" sibTransId="{6D82F505-94C7-4D8B-8CEC-D287E658D095}"/>
    <dgm:cxn modelId="{3E119563-8517-42C3-80B0-063EC81F3033}" srcId="{4B2EEB6C-2A85-4EB9-8D02-4804CA637943}" destId="{9C659129-8856-4AD2-839C-66A3D07E4EAB}" srcOrd="3" destOrd="0" parTransId="{D42B21ED-8E18-4040-B752-4D36535A7EF1}" sibTransId="{7584AA3F-743E-41EB-AFF5-476C413551F1}"/>
    <dgm:cxn modelId="{9929F770-5E10-4276-A43E-EB3EEFF83AED}" type="presOf" srcId="{15C98239-A38C-40FE-83F2-A161447DC0F6}" destId="{A7F06041-E54E-4AA2-9E39-B5FA2D3CE273}" srcOrd="0" destOrd="0" presId="urn:microsoft.com/office/officeart/2005/8/layout/vList2"/>
    <dgm:cxn modelId="{E8A8BC4C-C9CF-4AD2-BCF5-2F9DB225E4B3}" type="presOf" srcId="{1D37C784-6D98-491C-83D1-E3E5591EE400}" destId="{4BF6953C-08CE-480F-B8DE-31D1EC02FCDE}" srcOrd="0" destOrd="0" presId="urn:microsoft.com/office/officeart/2005/8/layout/vList2"/>
    <dgm:cxn modelId="{D1FBD14F-E4A1-4141-A28D-685F9E729878}" type="presOf" srcId="{4ABA8D59-1BB3-402D-8F51-1F914E3A58D2}" destId="{3E9E36A5-811F-4060-9F4C-7D3112F973ED}" srcOrd="0" destOrd="0" presId="urn:microsoft.com/office/officeart/2005/8/layout/vList2"/>
    <dgm:cxn modelId="{594543FC-9287-41E7-BE98-813492DA8A37}" type="presOf" srcId="{9C659129-8856-4AD2-839C-66A3D07E4EAB}" destId="{964A45C5-E880-4454-8B44-D7F49FD4A12F}" srcOrd="0" destOrd="0" presId="urn:microsoft.com/office/officeart/2005/8/layout/vList2"/>
    <dgm:cxn modelId="{486C018F-1445-47C7-B619-E37BE97C68D2}" type="presOf" srcId="{37F4B6ED-AF4A-4E79-BDDC-278C2FF365F0}" destId="{09BDFC64-12D7-4D22-A0EF-40C6272FCD30}" srcOrd="0" destOrd="0" presId="urn:microsoft.com/office/officeart/2005/8/layout/vList2"/>
    <dgm:cxn modelId="{2392E08E-AAAE-4704-B4DE-D4A006BF11D6}" srcId="{4B2EEB6C-2A85-4EB9-8D02-4804CA637943}" destId="{15C98239-A38C-40FE-83F2-A161447DC0F6}" srcOrd="1" destOrd="0" parTransId="{D1B26D59-8E05-4E69-AC89-5C8C3CA0C39D}" sibTransId="{487E5125-8D97-4A72-81C0-6D9EEB8AAD3B}"/>
    <dgm:cxn modelId="{8E9CDCF0-6C0F-45FD-8F1D-E5C2A761A4EC}" type="presParOf" srcId="{B5DB5B3C-269F-494E-892B-3106408762C6}" destId="{7C338ACC-C40C-4D9D-8819-50EEA14C7D25}" srcOrd="0" destOrd="0" presId="urn:microsoft.com/office/officeart/2005/8/layout/vList2"/>
    <dgm:cxn modelId="{FD40E1E1-D607-4B01-B642-B29C56B97956}" type="presParOf" srcId="{B5DB5B3C-269F-494E-892B-3106408762C6}" destId="{899AEC7F-507E-435B-BE5E-5EF7781577BC}" srcOrd="1" destOrd="0" presId="urn:microsoft.com/office/officeart/2005/8/layout/vList2"/>
    <dgm:cxn modelId="{3E43961A-2B08-4744-AF98-A62AD71A43BF}" type="presParOf" srcId="{B5DB5B3C-269F-494E-892B-3106408762C6}" destId="{A7F06041-E54E-4AA2-9E39-B5FA2D3CE273}" srcOrd="2" destOrd="0" presId="urn:microsoft.com/office/officeart/2005/8/layout/vList2"/>
    <dgm:cxn modelId="{A079A0CB-447D-437F-87A6-24E41E447A7C}" type="presParOf" srcId="{B5DB5B3C-269F-494E-892B-3106408762C6}" destId="{72775189-A60C-4128-83AD-A9E73ED2172A}" srcOrd="3" destOrd="0" presId="urn:microsoft.com/office/officeart/2005/8/layout/vList2"/>
    <dgm:cxn modelId="{FE807100-97F8-4BF9-9FDC-B97E690D37B4}" type="presParOf" srcId="{B5DB5B3C-269F-494E-892B-3106408762C6}" destId="{3E9E36A5-811F-4060-9F4C-7D3112F973ED}" srcOrd="4" destOrd="0" presId="urn:microsoft.com/office/officeart/2005/8/layout/vList2"/>
    <dgm:cxn modelId="{6F6F8B0E-FD41-4002-9AAC-5664C6EA67FE}" type="presParOf" srcId="{B5DB5B3C-269F-494E-892B-3106408762C6}" destId="{7E393D70-EBB1-4E78-8531-40FED72B99C9}" srcOrd="5" destOrd="0" presId="urn:microsoft.com/office/officeart/2005/8/layout/vList2"/>
    <dgm:cxn modelId="{817B8974-E2D7-4DEA-B3CF-4474B6871C5B}" type="presParOf" srcId="{B5DB5B3C-269F-494E-892B-3106408762C6}" destId="{964A45C5-E880-4454-8B44-D7F49FD4A12F}" srcOrd="6" destOrd="0" presId="urn:microsoft.com/office/officeart/2005/8/layout/vList2"/>
    <dgm:cxn modelId="{2B1ABD0D-DFA9-4B26-91E8-63D80F6AE023}" type="presParOf" srcId="{B5DB5B3C-269F-494E-892B-3106408762C6}" destId="{F7143789-08A5-439A-B918-11ABA6887941}" srcOrd="7" destOrd="0" presId="urn:microsoft.com/office/officeart/2005/8/layout/vList2"/>
    <dgm:cxn modelId="{7DBDECDD-BE85-4E45-B97A-F5E6ED16AFB9}" type="presParOf" srcId="{B5DB5B3C-269F-494E-892B-3106408762C6}" destId="{4BF6953C-08CE-480F-B8DE-31D1EC02FCDE}" srcOrd="8" destOrd="0" presId="urn:microsoft.com/office/officeart/2005/8/layout/vList2"/>
    <dgm:cxn modelId="{37EF0370-79E0-483D-826F-C51D4217C35C}" type="presParOf" srcId="{B5DB5B3C-269F-494E-892B-3106408762C6}" destId="{14ACEC05-43AE-42D3-B3F6-47A847C24962}" srcOrd="9" destOrd="0" presId="urn:microsoft.com/office/officeart/2005/8/layout/vList2"/>
    <dgm:cxn modelId="{7BCB20CB-18FB-4610-82F8-B5FA06B5E9CE}" type="presParOf" srcId="{B5DB5B3C-269F-494E-892B-3106408762C6}" destId="{09BDFC64-12D7-4D22-A0EF-40C6272FCD30}" srcOrd="10" destOrd="0" presId="urn:microsoft.com/office/officeart/2005/8/layout/vList2"/>
    <dgm:cxn modelId="{84C4F299-E131-4660-AED2-67F9D8914EEA}" type="presParOf" srcId="{B5DB5B3C-269F-494E-892B-3106408762C6}" destId="{ACD9FA9B-1723-495F-AF6C-EF921A8BB31B}" srcOrd="11" destOrd="0" presId="urn:microsoft.com/office/officeart/2005/8/layout/vList2"/>
    <dgm:cxn modelId="{34C3D3F9-2B5E-43ED-B2F9-1EC47A4C5A42}" type="presParOf" srcId="{B5DB5B3C-269F-494E-892B-3106408762C6}" destId="{901E8ECF-1B93-4E8B-86B4-BE3E8D4154CD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DB457E-605D-48FE-91DC-1083CA8B7AF4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1B25B94-A821-490C-ADAE-3141FCFD2C33}">
      <dgm:prSet phldrT="[Text]" custT="1"/>
      <dgm:spPr/>
      <dgm:t>
        <a:bodyPr/>
        <a:lstStyle/>
        <a:p>
          <a:pPr rtl="1"/>
          <a:r>
            <a:rPr lang="ar-SA" sz="2000" b="0" dirty="0" smtClean="0">
              <a:cs typeface="B Nazanin" panose="00000400000000000000" pitchFamily="2" charset="-78"/>
            </a:rPr>
            <a:t>افزایش و تنوع بخشیدن به عرضه مواد غذایی</a:t>
          </a:r>
          <a:r>
            <a:rPr lang="fa-IR" sz="2000" b="0" dirty="0" smtClean="0">
              <a:cs typeface="B Nazanin" panose="00000400000000000000" pitchFamily="2" charset="-78"/>
            </a:rPr>
            <a:t> از جمله غلات</a:t>
          </a:r>
          <a:endParaRPr lang="en-US" sz="2000" b="0" dirty="0">
            <a:cs typeface="B Nazanin" panose="00000400000000000000" pitchFamily="2" charset="-78"/>
          </a:endParaRPr>
        </a:p>
      </dgm:t>
    </dgm:pt>
    <dgm:pt modelId="{9EDE5A12-E7B9-4528-9ACA-E6F4F4BCFC75}" type="parTrans" cxnId="{8DD9ACDB-4726-4254-8A14-CECD8C84B3D9}">
      <dgm:prSet/>
      <dgm:spPr/>
      <dgm:t>
        <a:bodyPr/>
        <a:lstStyle/>
        <a:p>
          <a:endParaRPr lang="en-US"/>
        </a:p>
      </dgm:t>
    </dgm:pt>
    <dgm:pt modelId="{9DE495BC-295F-46BD-BEC8-85E7C7900588}" type="sibTrans" cxnId="{8DD9ACDB-4726-4254-8A14-CECD8C84B3D9}">
      <dgm:prSet/>
      <dgm:spPr/>
      <dgm:t>
        <a:bodyPr/>
        <a:lstStyle/>
        <a:p>
          <a:endParaRPr lang="en-US"/>
        </a:p>
      </dgm:t>
    </dgm:pt>
    <dgm:pt modelId="{DEC380C4-3BBA-43CE-90A6-F2485DF7785F}">
      <dgm:prSet phldrT="[Text]" custT="1"/>
      <dgm:spPr/>
      <dgm:t>
        <a:bodyPr/>
        <a:lstStyle/>
        <a:p>
          <a:r>
            <a:rPr lang="ar-SA" sz="2000" b="0" dirty="0" smtClean="0">
              <a:cs typeface="B Nazanin" panose="00000400000000000000" pitchFamily="2" charset="-78"/>
            </a:rPr>
            <a:t>استفاده از مکانیسم های قانونی برای ایجاد محیط حمایتی</a:t>
          </a:r>
          <a:endParaRPr lang="en-US" sz="2000" b="0" dirty="0">
            <a:cs typeface="B Nazanin" panose="00000400000000000000" pitchFamily="2" charset="-78"/>
          </a:endParaRPr>
        </a:p>
      </dgm:t>
    </dgm:pt>
    <dgm:pt modelId="{A908435A-448E-4E04-B976-D7F6357C52F2}" type="parTrans" cxnId="{D727CC2A-1440-4BE1-96C5-F0A6370F88CE}">
      <dgm:prSet/>
      <dgm:spPr/>
      <dgm:t>
        <a:bodyPr/>
        <a:lstStyle/>
        <a:p>
          <a:endParaRPr lang="en-US"/>
        </a:p>
      </dgm:t>
    </dgm:pt>
    <dgm:pt modelId="{C9CF7E47-3B75-42C7-915D-8E515C0DCC2C}" type="sibTrans" cxnId="{D727CC2A-1440-4BE1-96C5-F0A6370F88CE}">
      <dgm:prSet/>
      <dgm:spPr/>
      <dgm:t>
        <a:bodyPr/>
        <a:lstStyle/>
        <a:p>
          <a:endParaRPr lang="en-US"/>
        </a:p>
      </dgm:t>
    </dgm:pt>
    <dgm:pt modelId="{EBABE876-56E6-4472-9AB8-8EC7AB59486A}">
      <dgm:prSet phldrT="[Text]" custT="1"/>
      <dgm:spPr/>
      <dgm:t>
        <a:bodyPr/>
        <a:lstStyle/>
        <a:p>
          <a:pPr rtl="1"/>
          <a:r>
            <a:rPr lang="ar-SA" sz="2000" b="0" dirty="0" smtClean="0">
              <a:cs typeface="B Nazanin" panose="00000400000000000000" pitchFamily="2" charset="-78"/>
            </a:rPr>
            <a:t>کاهش تقاضا و مصرف داخلی</a:t>
          </a:r>
          <a:endParaRPr lang="en-US" sz="2000" b="0" dirty="0">
            <a:cs typeface="B Nazanin" panose="00000400000000000000" pitchFamily="2" charset="-78"/>
          </a:endParaRPr>
        </a:p>
      </dgm:t>
    </dgm:pt>
    <dgm:pt modelId="{C5DC10CB-6932-4102-BF55-A64EFE9213EB}" type="parTrans" cxnId="{5CFDFF3B-8946-46CE-97D6-4DB635FEF4D1}">
      <dgm:prSet/>
      <dgm:spPr/>
      <dgm:t>
        <a:bodyPr/>
        <a:lstStyle/>
        <a:p>
          <a:endParaRPr lang="en-US"/>
        </a:p>
      </dgm:t>
    </dgm:pt>
    <dgm:pt modelId="{C55E27E0-5EA0-43AE-BD09-91FD9EE124E6}" type="sibTrans" cxnId="{5CFDFF3B-8946-46CE-97D6-4DB635FEF4D1}">
      <dgm:prSet/>
      <dgm:spPr/>
      <dgm:t>
        <a:bodyPr/>
        <a:lstStyle/>
        <a:p>
          <a:endParaRPr lang="en-US"/>
        </a:p>
      </dgm:t>
    </dgm:pt>
    <dgm:pt modelId="{EA12E3E9-F76D-4F47-9ECD-DCCDF838B359}" type="pres">
      <dgm:prSet presAssocID="{B8DB457E-605D-48FE-91DC-1083CA8B7AF4}" presName="diagram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63E240-E033-494E-99A7-585634710A77}" type="pres">
      <dgm:prSet presAssocID="{C1B25B94-A821-490C-ADAE-3141FCFD2C3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44C17B-71F5-4F5D-A9B1-D44D2B24BA68}" type="pres">
      <dgm:prSet presAssocID="{9DE495BC-295F-46BD-BEC8-85E7C7900588}" presName="sibTrans" presStyleCnt="0"/>
      <dgm:spPr/>
      <dgm:t>
        <a:bodyPr/>
        <a:lstStyle/>
        <a:p>
          <a:endParaRPr lang="en-US"/>
        </a:p>
      </dgm:t>
    </dgm:pt>
    <dgm:pt modelId="{C8083EDF-5573-4C47-8574-1D308CD674E8}" type="pres">
      <dgm:prSet presAssocID="{EBABE876-56E6-4472-9AB8-8EC7AB59486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F2D740-464C-4E63-B6E6-367A8FB03D0D}" type="pres">
      <dgm:prSet presAssocID="{C55E27E0-5EA0-43AE-BD09-91FD9EE124E6}" presName="sibTrans" presStyleCnt="0"/>
      <dgm:spPr/>
      <dgm:t>
        <a:bodyPr/>
        <a:lstStyle/>
        <a:p>
          <a:endParaRPr lang="en-US"/>
        </a:p>
      </dgm:t>
    </dgm:pt>
    <dgm:pt modelId="{F099DD2A-59E7-40B2-933A-8BBC2607A689}" type="pres">
      <dgm:prSet presAssocID="{DEC380C4-3BBA-43CE-90A6-F2485DF7785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27CC2A-1440-4BE1-96C5-F0A6370F88CE}" srcId="{B8DB457E-605D-48FE-91DC-1083CA8B7AF4}" destId="{DEC380C4-3BBA-43CE-90A6-F2485DF7785F}" srcOrd="2" destOrd="0" parTransId="{A908435A-448E-4E04-B976-D7F6357C52F2}" sibTransId="{C9CF7E47-3B75-42C7-915D-8E515C0DCC2C}"/>
    <dgm:cxn modelId="{EF6AB814-F119-480C-8F82-68F873EF3B19}" type="presOf" srcId="{B8DB457E-605D-48FE-91DC-1083CA8B7AF4}" destId="{EA12E3E9-F76D-4F47-9ECD-DCCDF838B359}" srcOrd="0" destOrd="0" presId="urn:microsoft.com/office/officeart/2005/8/layout/default"/>
    <dgm:cxn modelId="{8DD9ACDB-4726-4254-8A14-CECD8C84B3D9}" srcId="{B8DB457E-605D-48FE-91DC-1083CA8B7AF4}" destId="{C1B25B94-A821-490C-ADAE-3141FCFD2C33}" srcOrd="0" destOrd="0" parTransId="{9EDE5A12-E7B9-4528-9ACA-E6F4F4BCFC75}" sibTransId="{9DE495BC-295F-46BD-BEC8-85E7C7900588}"/>
    <dgm:cxn modelId="{D93961F0-392D-480D-BF92-ACF1AA853519}" type="presOf" srcId="{C1B25B94-A821-490C-ADAE-3141FCFD2C33}" destId="{0763E240-E033-494E-99A7-585634710A77}" srcOrd="0" destOrd="0" presId="urn:microsoft.com/office/officeart/2005/8/layout/default"/>
    <dgm:cxn modelId="{9AF24E3C-E0EA-46F6-BC97-8B166A3D65F7}" type="presOf" srcId="{DEC380C4-3BBA-43CE-90A6-F2485DF7785F}" destId="{F099DD2A-59E7-40B2-933A-8BBC2607A689}" srcOrd="0" destOrd="0" presId="urn:microsoft.com/office/officeart/2005/8/layout/default"/>
    <dgm:cxn modelId="{5CFDFF3B-8946-46CE-97D6-4DB635FEF4D1}" srcId="{B8DB457E-605D-48FE-91DC-1083CA8B7AF4}" destId="{EBABE876-56E6-4472-9AB8-8EC7AB59486A}" srcOrd="1" destOrd="0" parTransId="{C5DC10CB-6932-4102-BF55-A64EFE9213EB}" sibTransId="{C55E27E0-5EA0-43AE-BD09-91FD9EE124E6}"/>
    <dgm:cxn modelId="{44E9C1D7-9383-4E10-B0EB-F3B310B19368}" type="presOf" srcId="{EBABE876-56E6-4472-9AB8-8EC7AB59486A}" destId="{C8083EDF-5573-4C47-8574-1D308CD674E8}" srcOrd="0" destOrd="0" presId="urn:microsoft.com/office/officeart/2005/8/layout/default"/>
    <dgm:cxn modelId="{AFC1430D-6033-4D85-8AF0-C84146D8FC5D}" type="presParOf" srcId="{EA12E3E9-F76D-4F47-9ECD-DCCDF838B359}" destId="{0763E240-E033-494E-99A7-585634710A77}" srcOrd="0" destOrd="0" presId="urn:microsoft.com/office/officeart/2005/8/layout/default"/>
    <dgm:cxn modelId="{47F8E95B-96A4-4526-96E9-79C3710779BC}" type="presParOf" srcId="{EA12E3E9-F76D-4F47-9ECD-DCCDF838B359}" destId="{2E44C17B-71F5-4F5D-A9B1-D44D2B24BA68}" srcOrd="1" destOrd="0" presId="urn:microsoft.com/office/officeart/2005/8/layout/default"/>
    <dgm:cxn modelId="{8A8D9467-285C-4F90-BE78-D75CB2C5D703}" type="presParOf" srcId="{EA12E3E9-F76D-4F47-9ECD-DCCDF838B359}" destId="{C8083EDF-5573-4C47-8574-1D308CD674E8}" srcOrd="2" destOrd="0" presId="urn:microsoft.com/office/officeart/2005/8/layout/default"/>
    <dgm:cxn modelId="{E8FF95ED-74D5-454F-B30D-139CD5E9EEAA}" type="presParOf" srcId="{EA12E3E9-F76D-4F47-9ECD-DCCDF838B359}" destId="{3BF2D740-464C-4E63-B6E6-367A8FB03D0D}" srcOrd="3" destOrd="0" presId="urn:microsoft.com/office/officeart/2005/8/layout/default"/>
    <dgm:cxn modelId="{DB33B8E0-77AA-4FC3-BEDA-10527907CD8B}" type="presParOf" srcId="{EA12E3E9-F76D-4F47-9ECD-DCCDF838B359}" destId="{F099DD2A-59E7-40B2-933A-8BBC2607A689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914108-B71F-4435-A2C5-6B0713E76B31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D4D575F-1936-4B30-9E69-DCCB881B69AF}">
      <dgm:prSet phldrT="[Text]"/>
      <dgm:spPr/>
      <dgm:t>
        <a:bodyPr/>
        <a:lstStyle/>
        <a:p>
          <a:pPr rtl="1"/>
          <a:r>
            <a:rPr lang="ar-SA" b="1" dirty="0" smtClean="0">
              <a:cs typeface="B Nazanin" panose="00000400000000000000" pitchFamily="2" charset="-78"/>
            </a:rPr>
            <a:t>قرار دادن امنیت غذایی در هسته سیاست ملی</a:t>
          </a:r>
          <a:endParaRPr lang="en-US" b="1" dirty="0">
            <a:cs typeface="B Nazanin" panose="00000400000000000000" pitchFamily="2" charset="-78"/>
          </a:endParaRPr>
        </a:p>
      </dgm:t>
    </dgm:pt>
    <dgm:pt modelId="{819A8B48-EA0A-4869-8A53-3C6A944DDE0E}" type="parTrans" cxnId="{EA2D1178-9352-4FF2-973F-624DF7874358}">
      <dgm:prSet/>
      <dgm:spPr/>
      <dgm:t>
        <a:bodyPr/>
        <a:lstStyle/>
        <a:p>
          <a:endParaRPr lang="en-US"/>
        </a:p>
      </dgm:t>
    </dgm:pt>
    <dgm:pt modelId="{05D9B7D7-4C16-4B70-8D40-D11F88DABB8D}" type="sibTrans" cxnId="{EA2D1178-9352-4FF2-973F-624DF7874358}">
      <dgm:prSet/>
      <dgm:spPr/>
      <dgm:t>
        <a:bodyPr/>
        <a:lstStyle/>
        <a:p>
          <a:endParaRPr lang="en-US"/>
        </a:p>
      </dgm:t>
    </dgm:pt>
    <dgm:pt modelId="{024C16E9-B7AA-4385-8304-03B0067AE612}">
      <dgm:prSet/>
      <dgm:spPr/>
      <dgm:t>
        <a:bodyPr/>
        <a:lstStyle/>
        <a:p>
          <a:pPr rtl="1"/>
          <a:r>
            <a:rPr lang="ar-SA" b="1" smtClean="0">
              <a:cs typeface="B Nazanin" panose="00000400000000000000" pitchFamily="2" charset="-78"/>
            </a:rPr>
            <a:t>چارچوب‌هایی برای مطالعه و اجرا که از قلمرو وزارتخانه‌ها و خطوط عمومی/خصوصی می‌گذرد</a:t>
          </a:r>
          <a:endParaRPr lang="en-US" b="1">
            <a:cs typeface="B Nazanin" panose="00000400000000000000" pitchFamily="2" charset="-78"/>
          </a:endParaRPr>
        </a:p>
      </dgm:t>
    </dgm:pt>
    <dgm:pt modelId="{977FECFA-DB16-40FD-893E-88E41E6E7E81}" type="parTrans" cxnId="{C4833F83-4DFD-44D4-BF7F-62B579A31760}">
      <dgm:prSet/>
      <dgm:spPr/>
      <dgm:t>
        <a:bodyPr/>
        <a:lstStyle/>
        <a:p>
          <a:endParaRPr lang="en-US"/>
        </a:p>
      </dgm:t>
    </dgm:pt>
    <dgm:pt modelId="{8D403CE4-010E-4967-BD5F-587B9F7BC71E}" type="sibTrans" cxnId="{C4833F83-4DFD-44D4-BF7F-62B579A31760}">
      <dgm:prSet/>
      <dgm:spPr/>
      <dgm:t>
        <a:bodyPr/>
        <a:lstStyle/>
        <a:p>
          <a:endParaRPr lang="en-US"/>
        </a:p>
      </dgm:t>
    </dgm:pt>
    <dgm:pt modelId="{6BCAAD7F-FA64-4182-A049-171B53CD27BE}">
      <dgm:prSet/>
      <dgm:spPr/>
      <dgm:t>
        <a:bodyPr/>
        <a:lstStyle/>
        <a:p>
          <a:pPr rtl="1"/>
          <a:r>
            <a:rPr lang="ar-SA" b="1" dirty="0" smtClean="0">
              <a:cs typeface="B Nazanin" panose="00000400000000000000" pitchFamily="2" charset="-78"/>
            </a:rPr>
            <a:t>علاوه بر چارچوب‌ها و ساختارها، </a:t>
          </a:r>
          <a:r>
            <a:rPr lang="fa-IR" b="1" dirty="0" smtClean="0">
              <a:cs typeface="B Nazanin" panose="00000400000000000000" pitchFamily="2" charset="-78"/>
            </a:rPr>
            <a:t>تاکید بر </a:t>
          </a:r>
          <a:r>
            <a:rPr lang="ar-SA" b="1" dirty="0" smtClean="0">
              <a:cs typeface="B Nazanin" panose="00000400000000000000" pitchFamily="2" charset="-78"/>
            </a:rPr>
            <a:t>مکانیسم‌هایی که شامل انگیزه‌هایی برای اطمینان از مدیریت، کاربرد و اجرای صحیح سیاست‌ها می‌شود.</a:t>
          </a:r>
          <a:endParaRPr lang="en-US" b="1" dirty="0">
            <a:cs typeface="B Nazanin" panose="00000400000000000000" pitchFamily="2" charset="-78"/>
          </a:endParaRPr>
        </a:p>
      </dgm:t>
    </dgm:pt>
    <dgm:pt modelId="{011E26B1-0D60-41CD-A2ED-338EEA8F01DB}" type="parTrans" cxnId="{ADE560B3-28D5-4A8D-9E1C-3D5D3B24E342}">
      <dgm:prSet/>
      <dgm:spPr/>
      <dgm:t>
        <a:bodyPr/>
        <a:lstStyle/>
        <a:p>
          <a:endParaRPr lang="en-US"/>
        </a:p>
      </dgm:t>
    </dgm:pt>
    <dgm:pt modelId="{616CED43-F133-4D27-A363-BE1CD9DA0BE3}" type="sibTrans" cxnId="{ADE560B3-28D5-4A8D-9E1C-3D5D3B24E342}">
      <dgm:prSet/>
      <dgm:spPr/>
      <dgm:t>
        <a:bodyPr/>
        <a:lstStyle/>
        <a:p>
          <a:endParaRPr lang="en-US"/>
        </a:p>
      </dgm:t>
    </dgm:pt>
    <dgm:pt modelId="{F5597355-C19A-47ED-9418-CF7D267C2A86}" type="pres">
      <dgm:prSet presAssocID="{80914108-B71F-4435-A2C5-6B0713E76B31}" presName="diagram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5719A7-5A33-4029-B960-F978ED9DB7DC}" type="pres">
      <dgm:prSet presAssocID="{CD4D575F-1936-4B30-9E69-DCCB881B69A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36D58C-0A17-487C-84E2-DF2E96D4E7B7}" type="pres">
      <dgm:prSet presAssocID="{05D9B7D7-4C16-4B70-8D40-D11F88DABB8D}" presName="sibTrans" presStyleCnt="0"/>
      <dgm:spPr/>
    </dgm:pt>
    <dgm:pt modelId="{D9FE324B-6798-49F8-B31E-14DC5380F359}" type="pres">
      <dgm:prSet presAssocID="{024C16E9-B7AA-4385-8304-03B0067AE61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2D486A-C480-4125-A15F-0C71E2710494}" type="pres">
      <dgm:prSet presAssocID="{8D403CE4-010E-4967-BD5F-587B9F7BC71E}" presName="sibTrans" presStyleCnt="0"/>
      <dgm:spPr/>
    </dgm:pt>
    <dgm:pt modelId="{C76F2E54-DB51-4900-A121-AA09B778CA31}" type="pres">
      <dgm:prSet presAssocID="{6BCAAD7F-FA64-4182-A049-171B53CD27B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C13245-B452-437B-A0AB-61AEC423F4D1}" type="presOf" srcId="{024C16E9-B7AA-4385-8304-03B0067AE612}" destId="{D9FE324B-6798-49F8-B31E-14DC5380F359}" srcOrd="0" destOrd="0" presId="urn:microsoft.com/office/officeart/2005/8/layout/default"/>
    <dgm:cxn modelId="{ADE560B3-28D5-4A8D-9E1C-3D5D3B24E342}" srcId="{80914108-B71F-4435-A2C5-6B0713E76B31}" destId="{6BCAAD7F-FA64-4182-A049-171B53CD27BE}" srcOrd="2" destOrd="0" parTransId="{011E26B1-0D60-41CD-A2ED-338EEA8F01DB}" sibTransId="{616CED43-F133-4D27-A363-BE1CD9DA0BE3}"/>
    <dgm:cxn modelId="{EA2D1178-9352-4FF2-973F-624DF7874358}" srcId="{80914108-B71F-4435-A2C5-6B0713E76B31}" destId="{CD4D575F-1936-4B30-9E69-DCCB881B69AF}" srcOrd="0" destOrd="0" parTransId="{819A8B48-EA0A-4869-8A53-3C6A944DDE0E}" sibTransId="{05D9B7D7-4C16-4B70-8D40-D11F88DABB8D}"/>
    <dgm:cxn modelId="{FF719CEA-608D-42A3-9B76-E6E1CDF3AFDC}" type="presOf" srcId="{80914108-B71F-4435-A2C5-6B0713E76B31}" destId="{F5597355-C19A-47ED-9418-CF7D267C2A86}" srcOrd="0" destOrd="0" presId="urn:microsoft.com/office/officeart/2005/8/layout/default"/>
    <dgm:cxn modelId="{B3BD59BD-EA23-4629-BC98-166B8EC0E361}" type="presOf" srcId="{6BCAAD7F-FA64-4182-A049-171B53CD27BE}" destId="{C76F2E54-DB51-4900-A121-AA09B778CA31}" srcOrd="0" destOrd="0" presId="urn:microsoft.com/office/officeart/2005/8/layout/default"/>
    <dgm:cxn modelId="{C4833F83-4DFD-44D4-BF7F-62B579A31760}" srcId="{80914108-B71F-4435-A2C5-6B0713E76B31}" destId="{024C16E9-B7AA-4385-8304-03B0067AE612}" srcOrd="1" destOrd="0" parTransId="{977FECFA-DB16-40FD-893E-88E41E6E7E81}" sibTransId="{8D403CE4-010E-4967-BD5F-587B9F7BC71E}"/>
    <dgm:cxn modelId="{CAAF9254-11A8-4777-8FA8-27DD9258E591}" type="presOf" srcId="{CD4D575F-1936-4B30-9E69-DCCB881B69AF}" destId="{025719A7-5A33-4029-B960-F978ED9DB7DC}" srcOrd="0" destOrd="0" presId="urn:microsoft.com/office/officeart/2005/8/layout/default"/>
    <dgm:cxn modelId="{41F81D1D-9788-4DFE-9852-43062740C9A1}" type="presParOf" srcId="{F5597355-C19A-47ED-9418-CF7D267C2A86}" destId="{025719A7-5A33-4029-B960-F978ED9DB7DC}" srcOrd="0" destOrd="0" presId="urn:microsoft.com/office/officeart/2005/8/layout/default"/>
    <dgm:cxn modelId="{9CA4DCFC-F9A1-4B54-B874-41391E6F744B}" type="presParOf" srcId="{F5597355-C19A-47ED-9418-CF7D267C2A86}" destId="{3C36D58C-0A17-487C-84E2-DF2E96D4E7B7}" srcOrd="1" destOrd="0" presId="urn:microsoft.com/office/officeart/2005/8/layout/default"/>
    <dgm:cxn modelId="{9E208AAD-00D5-484E-A591-F6F0F4192C18}" type="presParOf" srcId="{F5597355-C19A-47ED-9418-CF7D267C2A86}" destId="{D9FE324B-6798-49F8-B31E-14DC5380F359}" srcOrd="2" destOrd="0" presId="urn:microsoft.com/office/officeart/2005/8/layout/default"/>
    <dgm:cxn modelId="{C7279CFF-D924-43D2-8C4C-C27259A7F1A0}" type="presParOf" srcId="{F5597355-C19A-47ED-9418-CF7D267C2A86}" destId="{F42D486A-C480-4125-A15F-0C71E2710494}" srcOrd="3" destOrd="0" presId="urn:microsoft.com/office/officeart/2005/8/layout/default"/>
    <dgm:cxn modelId="{FDCD1163-5ACC-4BE8-875B-F70FC3FDB4F6}" type="presParOf" srcId="{F5597355-C19A-47ED-9418-CF7D267C2A86}" destId="{C76F2E54-DB51-4900-A121-AA09B778CA3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D3BBD-B23D-4FA2-B780-3ECBCBD96192}">
      <dsp:nvSpPr>
        <dsp:cNvPr id="0" name=""/>
        <dsp:cNvSpPr/>
      </dsp:nvSpPr>
      <dsp:spPr>
        <a:xfrm>
          <a:off x="0" y="23905"/>
          <a:ext cx="8229600" cy="580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cs typeface="B Nazanin" panose="00000400000000000000" pitchFamily="2" charset="-78"/>
            </a:rPr>
            <a:t>حصول اطمینان از منابع کافی غذای مغذی برای همه افراد</a:t>
          </a:r>
          <a:endParaRPr lang="en-US" sz="1600" kern="1200" dirty="0">
            <a:cs typeface="B Nazanin" panose="00000400000000000000" pitchFamily="2" charset="-78"/>
          </a:endParaRPr>
        </a:p>
      </dsp:txBody>
      <dsp:txXfrm>
        <a:off x="28329" y="52234"/>
        <a:ext cx="8172942" cy="523662"/>
      </dsp:txXfrm>
    </dsp:sp>
    <dsp:sp modelId="{8B5226EE-718A-4AC4-BC03-57BE62645AD1}">
      <dsp:nvSpPr>
        <dsp:cNvPr id="0" name=""/>
        <dsp:cNvSpPr/>
      </dsp:nvSpPr>
      <dsp:spPr>
        <a:xfrm>
          <a:off x="0" y="604225"/>
          <a:ext cx="8229600" cy="978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0320" rIns="113792" bIns="20320" numCol="1" spcCol="1270" anchor="t" anchorCtr="0">
          <a:noAutofit/>
        </a:bodyPr>
        <a:lstStyle/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ar-SA" sz="1600" kern="1200" dirty="0" smtClean="0">
              <a:cs typeface="B Nazanin" panose="00000400000000000000" pitchFamily="2" charset="-78"/>
            </a:rPr>
            <a:t>حصول اطمینان از در دسترس بودن منابع غذایی و کودها در تنظیمات وابسته به واردات</a:t>
          </a:r>
          <a:endParaRPr lang="en-US" sz="1600" kern="1200" dirty="0">
            <a:cs typeface="B Nazanin" panose="00000400000000000000" pitchFamily="2" charset="-78"/>
          </a:endParaRPr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ar-SA" sz="1600" kern="1200" dirty="0" smtClean="0">
              <a:cs typeface="B Nazanin" panose="00000400000000000000" pitchFamily="2" charset="-78"/>
            </a:rPr>
            <a:t>تمرکز بر نهاده‌های تولیدکنندگان خرده‌مالک (</a:t>
          </a:r>
          <a:r>
            <a:rPr lang="en-US" sz="1600" kern="1200" dirty="0" smtClean="0">
              <a:cs typeface="B Nazanin" panose="00000400000000000000" pitchFamily="2" charset="-78"/>
            </a:rPr>
            <a:t>smallholders</a:t>
          </a:r>
          <a:r>
            <a:rPr lang="ar-SA" sz="1600" kern="1200" dirty="0" smtClean="0">
              <a:cs typeface="B Nazanin" panose="00000400000000000000" pitchFamily="2" charset="-78"/>
            </a:rPr>
            <a:t>) مواد غذایی</a:t>
          </a:r>
          <a:endParaRPr lang="en-US" sz="1600" kern="1200" dirty="0">
            <a:cs typeface="B Nazanin" panose="00000400000000000000" pitchFamily="2" charset="-78"/>
          </a:endParaRPr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ar-SA" sz="1600" kern="1200" dirty="0" smtClean="0">
              <a:cs typeface="B Nazanin" panose="00000400000000000000" pitchFamily="2" charset="-78"/>
            </a:rPr>
            <a:t>ثابت و قابل پیش بینی نگه داشتن قیمت حمل و نقل</a:t>
          </a:r>
          <a:endParaRPr lang="en-US" sz="1600" kern="1200" dirty="0">
            <a:cs typeface="B Nazanin" panose="00000400000000000000" pitchFamily="2" charset="-78"/>
          </a:endParaRPr>
        </a:p>
      </dsp:txBody>
      <dsp:txXfrm>
        <a:off x="0" y="604225"/>
        <a:ext cx="8229600" cy="978592"/>
      </dsp:txXfrm>
    </dsp:sp>
    <dsp:sp modelId="{4A19160F-1C4B-4FD9-BA5F-8EBF32BDEBD0}">
      <dsp:nvSpPr>
        <dsp:cNvPr id="0" name=""/>
        <dsp:cNvSpPr/>
      </dsp:nvSpPr>
      <dsp:spPr>
        <a:xfrm>
          <a:off x="0" y="1582818"/>
          <a:ext cx="8229600" cy="580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cs typeface="B Nazanin" panose="00000400000000000000" pitchFamily="2" charset="-78"/>
            </a:rPr>
            <a:t>فراهم کردن دسترسی به مواد غذایی برای افراد آسیب پذیر  </a:t>
          </a:r>
          <a:endParaRPr lang="en-US" sz="1600" kern="1200" dirty="0">
            <a:cs typeface="B Nazanin" panose="00000400000000000000" pitchFamily="2" charset="-78"/>
          </a:endParaRPr>
        </a:p>
      </dsp:txBody>
      <dsp:txXfrm>
        <a:off x="28329" y="1611147"/>
        <a:ext cx="8172942" cy="523662"/>
      </dsp:txXfrm>
    </dsp:sp>
    <dsp:sp modelId="{A888078C-6788-4286-AC48-D5BA80D399AB}">
      <dsp:nvSpPr>
        <dsp:cNvPr id="0" name=""/>
        <dsp:cNvSpPr/>
      </dsp:nvSpPr>
      <dsp:spPr>
        <a:xfrm>
          <a:off x="0" y="2163138"/>
          <a:ext cx="8229600" cy="978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0320" rIns="113792" bIns="20320" numCol="1" spcCol="1270" anchor="t" anchorCtr="0">
          <a:noAutofit/>
        </a:bodyPr>
        <a:lstStyle/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ar-SA" sz="1600" kern="1200" dirty="0" smtClean="0">
              <a:cs typeface="B Nazanin" panose="00000400000000000000" pitchFamily="2" charset="-78"/>
            </a:rPr>
            <a:t>حفاظت از امنیت غذایی و تغذیه فقیرترین و آسیب پذیرترین </a:t>
          </a:r>
          <a:r>
            <a:rPr lang="fa-IR" sz="1600" kern="1200" dirty="0" smtClean="0">
              <a:cs typeface="B Nazanin" panose="00000400000000000000" pitchFamily="2" charset="-78"/>
            </a:rPr>
            <a:t>اقشار </a:t>
          </a:r>
          <a:r>
            <a:rPr lang="ar-SA" sz="1600" kern="1200" dirty="0" smtClean="0">
              <a:cs typeface="B Nazanin" panose="00000400000000000000" pitchFamily="2" charset="-78"/>
            </a:rPr>
            <a:t>مردم</a:t>
          </a:r>
          <a:endParaRPr lang="en-US" sz="1600" kern="1200" dirty="0">
            <a:cs typeface="B Nazanin" panose="00000400000000000000" pitchFamily="2" charset="-78"/>
          </a:endParaRPr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ar-SA" sz="1600" kern="1200" dirty="0" smtClean="0">
              <a:cs typeface="B Nazanin" panose="00000400000000000000" pitchFamily="2" charset="-78"/>
            </a:rPr>
            <a:t>در صورت لزوم، امکان دسترسی افراد نیازمند به غذای مغذی از طریق کمک های بشردوستانه</a:t>
          </a:r>
          <a:endParaRPr lang="en-US" sz="1600" kern="1200" dirty="0">
            <a:cs typeface="B Nazanin" panose="00000400000000000000" pitchFamily="2" charset="-78"/>
          </a:endParaRPr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ar-SA" sz="1600" kern="1200" dirty="0" smtClean="0">
              <a:cs typeface="B Nazanin" panose="00000400000000000000" pitchFamily="2" charset="-78"/>
            </a:rPr>
            <a:t>معافیت خرید غذا توسط برنامه جهانی غذا برای کمک های بشردوستانه از محدودیت های صادرات مواد غذای</a:t>
          </a:r>
          <a:r>
            <a:rPr lang="fa-IR" sz="1600" kern="1200" dirty="0" smtClean="0">
              <a:cs typeface="B Nazanin" panose="00000400000000000000" pitchFamily="2" charset="-78"/>
            </a:rPr>
            <a:t>ی</a:t>
          </a:r>
          <a:endParaRPr lang="en-US" sz="1600" kern="1200" dirty="0">
            <a:cs typeface="B Nazanin" panose="00000400000000000000" pitchFamily="2" charset="-78"/>
          </a:endParaRPr>
        </a:p>
      </dsp:txBody>
      <dsp:txXfrm>
        <a:off x="0" y="2163138"/>
        <a:ext cx="8229600" cy="978592"/>
      </dsp:txXfrm>
    </dsp:sp>
    <dsp:sp modelId="{13B935AA-4B37-4AE0-A526-777067AA1CB2}">
      <dsp:nvSpPr>
        <dsp:cNvPr id="0" name=""/>
        <dsp:cNvSpPr/>
      </dsp:nvSpPr>
      <dsp:spPr>
        <a:xfrm>
          <a:off x="0" y="3141730"/>
          <a:ext cx="8229600" cy="580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kern="1200" dirty="0" smtClean="0">
              <a:cs typeface="B Nazanin" panose="00000400000000000000" pitchFamily="2" charset="-78"/>
            </a:rPr>
            <a:t>اتخاذ پاسخ های صحیح در سیاست بر اساس نیازهای محلی، اولویت های ملی و شرایط در حال تحول بازار</a:t>
          </a:r>
          <a:endParaRPr lang="en-US" sz="1600" kern="1200" dirty="0">
            <a:cs typeface="B Nazanin" panose="00000400000000000000" pitchFamily="2" charset="-78"/>
          </a:endParaRPr>
        </a:p>
      </dsp:txBody>
      <dsp:txXfrm>
        <a:off x="28329" y="3170059"/>
        <a:ext cx="8172942" cy="523662"/>
      </dsp:txXfrm>
    </dsp:sp>
    <dsp:sp modelId="{E60B2544-B1CD-4E72-BE1A-A1B08F0735FB}">
      <dsp:nvSpPr>
        <dsp:cNvPr id="0" name=""/>
        <dsp:cNvSpPr/>
      </dsp:nvSpPr>
      <dsp:spPr>
        <a:xfrm>
          <a:off x="0" y="3722050"/>
          <a:ext cx="8229600" cy="657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0320" rIns="113792" bIns="20320" numCol="1" spcCol="1270" anchor="t" anchorCtr="0">
          <a:noAutofit/>
        </a:bodyPr>
        <a:lstStyle/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ar-SA" sz="1600" kern="1200" dirty="0" smtClean="0">
              <a:cs typeface="B Nazanin" panose="00000400000000000000" pitchFamily="2" charset="-78"/>
            </a:rPr>
            <a:t>تشویق به عملکرد مناسب بازارهای بین المللی کالا</a:t>
          </a:r>
          <a:endParaRPr lang="en-US" sz="1600" kern="1200" dirty="0">
            <a:cs typeface="B Nazanin" panose="00000400000000000000" pitchFamily="2" charset="-78"/>
          </a:endParaRPr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ar-SA" sz="1600" kern="1200" dirty="0" smtClean="0">
              <a:cs typeface="B Nazanin" panose="00000400000000000000" pitchFamily="2" charset="-78"/>
            </a:rPr>
            <a:t>اجتناب از پاسخ‌های سیاستی موقت (</a:t>
          </a:r>
          <a:r>
            <a:rPr lang="en-US" sz="1600" kern="1200" dirty="0" smtClean="0">
              <a:cs typeface="B Nazanin" panose="00000400000000000000" pitchFamily="2" charset="-78"/>
            </a:rPr>
            <a:t>ad-hoc</a:t>
          </a:r>
          <a:r>
            <a:rPr lang="ar-SA" sz="1600" kern="1200" dirty="0" smtClean="0">
              <a:cs typeface="B Nazanin" panose="00000400000000000000" pitchFamily="2" charset="-78"/>
            </a:rPr>
            <a:t>)</a:t>
          </a:r>
          <a:endParaRPr lang="en-US" sz="1600" kern="1200" dirty="0">
            <a:cs typeface="B Nazanin" panose="00000400000000000000" pitchFamily="2" charset="-78"/>
          </a:endParaRPr>
        </a:p>
      </dsp:txBody>
      <dsp:txXfrm>
        <a:off x="0" y="3722050"/>
        <a:ext cx="8229600" cy="657742"/>
      </dsp:txXfrm>
    </dsp:sp>
    <dsp:sp modelId="{7DCF762C-235C-4D3A-82EA-9A25A09343B3}">
      <dsp:nvSpPr>
        <dsp:cNvPr id="0" name=""/>
        <dsp:cNvSpPr/>
      </dsp:nvSpPr>
      <dsp:spPr>
        <a:xfrm>
          <a:off x="0" y="4379793"/>
          <a:ext cx="8229600" cy="580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cs typeface="B Nazanin" panose="00000400000000000000" pitchFamily="2" charset="-78"/>
            </a:rPr>
            <a:t>دسترسی به فاینانس</a:t>
          </a:r>
          <a:endParaRPr lang="en-US" sz="1600" kern="1200" dirty="0">
            <a:cs typeface="B Nazanin" panose="00000400000000000000" pitchFamily="2" charset="-78"/>
          </a:endParaRPr>
        </a:p>
      </dsp:txBody>
      <dsp:txXfrm>
        <a:off x="28329" y="4408122"/>
        <a:ext cx="8172942" cy="523662"/>
      </dsp:txXfrm>
    </dsp:sp>
    <dsp:sp modelId="{5126A916-AFA2-4696-AB7F-54E1767C8DE2}">
      <dsp:nvSpPr>
        <dsp:cNvPr id="0" name=""/>
        <dsp:cNvSpPr/>
      </dsp:nvSpPr>
      <dsp:spPr>
        <a:xfrm>
          <a:off x="0" y="4960113"/>
          <a:ext cx="8229600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0320" rIns="113792" bIns="20320" numCol="1" spcCol="1270" anchor="t" anchorCtr="0">
          <a:noAutofit/>
        </a:bodyPr>
        <a:lstStyle/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ar-SA" sz="1600" kern="1200" dirty="0" smtClean="0">
              <a:cs typeface="B Nazanin" panose="00000400000000000000" pitchFamily="2" charset="-78"/>
            </a:rPr>
            <a:t>توانمندسازی دولت‌هایی که به حمایت فوری نیاز دارند برای دسترسی به وجوه اضطراری </a:t>
          </a:r>
          <a:endParaRPr lang="en-US" sz="1600" kern="1200" dirty="0">
            <a:cs typeface="B Nazanin" panose="00000400000000000000" pitchFamily="2" charset="-78"/>
          </a:endParaRPr>
        </a:p>
      </dsp:txBody>
      <dsp:txXfrm>
        <a:off x="0" y="4960113"/>
        <a:ext cx="8229600" cy="5133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338ACC-C40C-4D9D-8819-50EEA14C7D25}">
      <dsp:nvSpPr>
        <dsp:cNvPr id="0" name=""/>
        <dsp:cNvSpPr/>
      </dsp:nvSpPr>
      <dsp:spPr>
        <a:xfrm>
          <a:off x="0" y="25009"/>
          <a:ext cx="8229600" cy="59543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100" kern="1200" dirty="0" smtClean="0">
              <a:cs typeface="B Nazanin" panose="00000400000000000000" pitchFamily="2" charset="-78"/>
            </a:rPr>
            <a:t>معاف</a:t>
          </a:r>
          <a:r>
            <a:rPr lang="fa-IR" sz="2100" kern="1200" dirty="0" smtClean="0">
              <a:cs typeface="B Nazanin" panose="00000400000000000000" pitchFamily="2" charset="-78"/>
            </a:rPr>
            <a:t>یت </a:t>
          </a:r>
          <a:r>
            <a:rPr lang="ar-SA" sz="2100" kern="1200" dirty="0" smtClean="0">
              <a:cs typeface="B Nazanin" panose="00000400000000000000" pitchFamily="2" charset="-78"/>
            </a:rPr>
            <a:t>مواد غذایی و کودهای شیمیایی از تحریم‌</a:t>
          </a:r>
          <a:endParaRPr lang="en-US" sz="2100" kern="1200" dirty="0">
            <a:cs typeface="B Nazanin" panose="00000400000000000000" pitchFamily="2" charset="-78"/>
          </a:endParaRPr>
        </a:p>
      </dsp:txBody>
      <dsp:txXfrm>
        <a:off x="29067" y="54076"/>
        <a:ext cx="8171466" cy="537304"/>
      </dsp:txXfrm>
    </dsp:sp>
    <dsp:sp modelId="{A7F06041-E54E-4AA2-9E39-B5FA2D3CE273}">
      <dsp:nvSpPr>
        <dsp:cNvPr id="0" name=""/>
        <dsp:cNvSpPr/>
      </dsp:nvSpPr>
      <dsp:spPr>
        <a:xfrm>
          <a:off x="0" y="680928"/>
          <a:ext cx="8229600" cy="59543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100" kern="1200" dirty="0" smtClean="0">
              <a:cs typeface="B Nazanin" panose="00000400000000000000" pitchFamily="2" charset="-78"/>
            </a:rPr>
            <a:t>خودداری</a:t>
          </a:r>
          <a:r>
            <a:rPr lang="fa-IR" sz="2100" kern="1200" dirty="0" smtClean="0">
              <a:cs typeface="B Nazanin" panose="00000400000000000000" pitchFamily="2" charset="-78"/>
            </a:rPr>
            <a:t> </a:t>
          </a:r>
          <a:r>
            <a:rPr lang="ar-SA" sz="2100" kern="1200" dirty="0" smtClean="0">
              <a:cs typeface="B Nazanin" panose="00000400000000000000" pitchFamily="2" charset="-78"/>
            </a:rPr>
            <a:t>از اعمال ممنوعیت‌های صادراتی</a:t>
          </a:r>
          <a:endParaRPr lang="en-US" sz="2100" kern="1200" dirty="0">
            <a:cs typeface="B Nazanin" panose="00000400000000000000" pitchFamily="2" charset="-78"/>
          </a:endParaRPr>
        </a:p>
      </dsp:txBody>
      <dsp:txXfrm>
        <a:off x="29067" y="709995"/>
        <a:ext cx="8171466" cy="537304"/>
      </dsp:txXfrm>
    </dsp:sp>
    <dsp:sp modelId="{3E9E36A5-811F-4060-9F4C-7D3112F973ED}">
      <dsp:nvSpPr>
        <dsp:cNvPr id="0" name=""/>
        <dsp:cNvSpPr/>
      </dsp:nvSpPr>
      <dsp:spPr>
        <a:xfrm>
          <a:off x="0" y="1336847"/>
          <a:ext cx="8229600" cy="59543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100" kern="1200" dirty="0" smtClean="0">
              <a:cs typeface="B Nazanin" panose="00000400000000000000" pitchFamily="2" charset="-78"/>
            </a:rPr>
            <a:t>خودداری</a:t>
          </a:r>
          <a:r>
            <a:rPr lang="fa-IR" sz="2100" kern="1200" dirty="0" smtClean="0">
              <a:cs typeface="B Nazanin" panose="00000400000000000000" pitchFamily="2" charset="-78"/>
            </a:rPr>
            <a:t> </a:t>
          </a:r>
          <a:r>
            <a:rPr lang="ar-SA" sz="2100" kern="1200" dirty="0" smtClean="0">
              <a:cs typeface="B Nazanin" panose="00000400000000000000" pitchFamily="2" charset="-78"/>
            </a:rPr>
            <a:t>از احتکار و خرید وحشت‌زده</a:t>
          </a:r>
          <a:endParaRPr lang="en-US" sz="2100" kern="1200" dirty="0">
            <a:cs typeface="B Nazanin" panose="00000400000000000000" pitchFamily="2" charset="-78"/>
          </a:endParaRPr>
        </a:p>
      </dsp:txBody>
      <dsp:txXfrm>
        <a:off x="29067" y="1365914"/>
        <a:ext cx="8171466" cy="537304"/>
      </dsp:txXfrm>
    </dsp:sp>
    <dsp:sp modelId="{964A45C5-E880-4454-8B44-D7F49FD4A12F}">
      <dsp:nvSpPr>
        <dsp:cNvPr id="0" name=""/>
        <dsp:cNvSpPr/>
      </dsp:nvSpPr>
      <dsp:spPr>
        <a:xfrm>
          <a:off x="0" y="1992765"/>
          <a:ext cx="8229600" cy="59543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100" kern="1200" dirty="0" smtClean="0">
              <a:cs typeface="B Nazanin" panose="00000400000000000000" pitchFamily="2" charset="-78"/>
            </a:rPr>
            <a:t>اختصاص یارانه های غذایی به آسیب پذیرترین قشرها </a:t>
          </a:r>
          <a:r>
            <a:rPr lang="fa-IR" sz="2100" kern="1200" dirty="0" smtClean="0">
              <a:cs typeface="B Nazanin" panose="00000400000000000000" pitchFamily="2" charset="-78"/>
            </a:rPr>
            <a:t>و ارائه </a:t>
          </a:r>
          <a:r>
            <a:rPr lang="ar-SA" sz="2100" kern="1200" dirty="0" smtClean="0">
              <a:cs typeface="B Nazanin" panose="00000400000000000000" pitchFamily="2" charset="-78"/>
            </a:rPr>
            <a:t>کمک های بشردوستانه</a:t>
          </a:r>
          <a:endParaRPr lang="en-US" sz="2100" kern="1200" dirty="0">
            <a:cs typeface="B Nazanin" panose="00000400000000000000" pitchFamily="2" charset="-78"/>
          </a:endParaRPr>
        </a:p>
      </dsp:txBody>
      <dsp:txXfrm>
        <a:off x="29067" y="2021832"/>
        <a:ext cx="8171466" cy="537304"/>
      </dsp:txXfrm>
    </dsp:sp>
    <dsp:sp modelId="{4BF6953C-08CE-480F-B8DE-31D1EC02FCDE}">
      <dsp:nvSpPr>
        <dsp:cNvPr id="0" name=""/>
        <dsp:cNvSpPr/>
      </dsp:nvSpPr>
      <dsp:spPr>
        <a:xfrm>
          <a:off x="0" y="2648684"/>
          <a:ext cx="8229600" cy="59543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100" kern="1200" dirty="0" smtClean="0">
              <a:cs typeface="B Nazanin" panose="00000400000000000000" pitchFamily="2" charset="-78"/>
            </a:rPr>
            <a:t>اجتناب </a:t>
          </a:r>
          <a:r>
            <a:rPr lang="ar-SA" sz="2100" kern="1200" dirty="0" smtClean="0">
              <a:cs typeface="B Nazanin" panose="00000400000000000000" pitchFamily="2" charset="-78"/>
            </a:rPr>
            <a:t>از تحمیل یارانه‌های مخرب بازار (</a:t>
          </a:r>
          <a:r>
            <a:rPr lang="en-US" sz="2100" kern="1200" dirty="0" smtClean="0">
              <a:cs typeface="B Nazanin" panose="00000400000000000000" pitchFamily="2" charset="-78"/>
            </a:rPr>
            <a:t>market-distorting subsidies</a:t>
          </a:r>
          <a:r>
            <a:rPr lang="ar-SA" sz="2100" kern="1200" dirty="0" smtClean="0">
              <a:cs typeface="B Nazanin" panose="00000400000000000000" pitchFamily="2" charset="-78"/>
            </a:rPr>
            <a:t>)</a:t>
          </a:r>
          <a:endParaRPr lang="fa-IR" sz="2100" kern="1200" dirty="0" smtClean="0">
            <a:cs typeface="B Nazanin" panose="00000400000000000000" pitchFamily="2" charset="-78"/>
          </a:endParaRPr>
        </a:p>
      </dsp:txBody>
      <dsp:txXfrm>
        <a:off x="29067" y="2677751"/>
        <a:ext cx="8171466" cy="537304"/>
      </dsp:txXfrm>
    </dsp:sp>
    <dsp:sp modelId="{09BDFC64-12D7-4D22-A0EF-40C6272FCD30}">
      <dsp:nvSpPr>
        <dsp:cNvPr id="0" name=""/>
        <dsp:cNvSpPr/>
      </dsp:nvSpPr>
      <dsp:spPr>
        <a:xfrm>
          <a:off x="0" y="3304602"/>
          <a:ext cx="8229600" cy="59543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100" kern="1200" dirty="0" smtClean="0">
              <a:cs typeface="B Nazanin" panose="00000400000000000000" pitchFamily="2" charset="-78"/>
            </a:rPr>
            <a:t>در نظر گرفتن </a:t>
          </a:r>
          <a:r>
            <a:rPr lang="ar-SA" sz="2100" kern="1200" dirty="0" smtClean="0">
              <a:cs typeface="B Nazanin" panose="00000400000000000000" pitchFamily="2" charset="-78"/>
            </a:rPr>
            <a:t>تصمیمات مربوط به برنامه‌های حفاظت از زمین</a:t>
          </a:r>
          <a:endParaRPr lang="fa-IR" sz="2100" kern="1200" dirty="0" smtClean="0">
            <a:cs typeface="B Nazanin" panose="00000400000000000000" pitchFamily="2" charset="-78"/>
          </a:endParaRPr>
        </a:p>
      </dsp:txBody>
      <dsp:txXfrm>
        <a:off x="29067" y="3333669"/>
        <a:ext cx="8171466" cy="537304"/>
      </dsp:txXfrm>
    </dsp:sp>
    <dsp:sp modelId="{901E8ECF-1B93-4E8B-86B4-BE3E8D4154CD}">
      <dsp:nvSpPr>
        <dsp:cNvPr id="0" name=""/>
        <dsp:cNvSpPr/>
      </dsp:nvSpPr>
      <dsp:spPr>
        <a:xfrm>
          <a:off x="0" y="3960521"/>
          <a:ext cx="8229600" cy="59543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100" kern="1200" dirty="0" smtClean="0">
              <a:cs typeface="B Nazanin" panose="00000400000000000000" pitchFamily="2" charset="-78"/>
            </a:rPr>
            <a:t>اجتناب از  درخواستهای </a:t>
          </a:r>
          <a:r>
            <a:rPr lang="ar-SA" sz="2100" kern="1200" dirty="0" smtClean="0">
              <a:cs typeface="B Nazanin" panose="00000400000000000000" pitchFamily="2" charset="-78"/>
            </a:rPr>
            <a:t>فریبنده برای خودکفایی غذایی</a:t>
          </a:r>
          <a:endParaRPr lang="fa-IR" sz="2100" kern="1200" dirty="0" smtClean="0">
            <a:cs typeface="B Nazanin" panose="00000400000000000000" pitchFamily="2" charset="-78"/>
          </a:endParaRPr>
        </a:p>
      </dsp:txBody>
      <dsp:txXfrm>
        <a:off x="29067" y="3989588"/>
        <a:ext cx="8171466" cy="5373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63E240-E033-494E-99A7-585634710A77}">
      <dsp:nvSpPr>
        <dsp:cNvPr id="0" name=""/>
        <dsp:cNvSpPr/>
      </dsp:nvSpPr>
      <dsp:spPr>
        <a:xfrm>
          <a:off x="4261470" y="2257"/>
          <a:ext cx="2933402" cy="176004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0" kern="1200" dirty="0" smtClean="0">
              <a:cs typeface="B Nazanin" panose="00000400000000000000" pitchFamily="2" charset="-78"/>
            </a:rPr>
            <a:t>افزایش و تنوع بخشیدن به عرضه مواد غذایی</a:t>
          </a:r>
          <a:r>
            <a:rPr lang="fa-IR" sz="2000" b="0" kern="1200" dirty="0" smtClean="0">
              <a:cs typeface="B Nazanin" panose="00000400000000000000" pitchFamily="2" charset="-78"/>
            </a:rPr>
            <a:t> از جمله غلات</a:t>
          </a:r>
          <a:endParaRPr lang="en-US" sz="2000" b="0" kern="1200" dirty="0">
            <a:cs typeface="B Nazanin" panose="00000400000000000000" pitchFamily="2" charset="-78"/>
          </a:endParaRPr>
        </a:p>
      </dsp:txBody>
      <dsp:txXfrm>
        <a:off x="4261470" y="2257"/>
        <a:ext cx="2933402" cy="1760041"/>
      </dsp:txXfrm>
    </dsp:sp>
    <dsp:sp modelId="{C8083EDF-5573-4C47-8574-1D308CD674E8}">
      <dsp:nvSpPr>
        <dsp:cNvPr id="0" name=""/>
        <dsp:cNvSpPr/>
      </dsp:nvSpPr>
      <dsp:spPr>
        <a:xfrm>
          <a:off x="1034727" y="2257"/>
          <a:ext cx="2933402" cy="176004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0" kern="1200" dirty="0" smtClean="0">
              <a:cs typeface="B Nazanin" panose="00000400000000000000" pitchFamily="2" charset="-78"/>
            </a:rPr>
            <a:t>کاهش تقاضا و مصرف داخلی</a:t>
          </a:r>
          <a:endParaRPr lang="en-US" sz="2000" b="0" kern="1200" dirty="0">
            <a:cs typeface="B Nazanin" panose="00000400000000000000" pitchFamily="2" charset="-78"/>
          </a:endParaRPr>
        </a:p>
      </dsp:txBody>
      <dsp:txXfrm>
        <a:off x="1034727" y="2257"/>
        <a:ext cx="2933402" cy="1760041"/>
      </dsp:txXfrm>
    </dsp:sp>
    <dsp:sp modelId="{F099DD2A-59E7-40B2-933A-8BBC2607A689}">
      <dsp:nvSpPr>
        <dsp:cNvPr id="0" name=""/>
        <dsp:cNvSpPr/>
      </dsp:nvSpPr>
      <dsp:spPr>
        <a:xfrm>
          <a:off x="2648098" y="2055639"/>
          <a:ext cx="2933402" cy="176004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0" kern="1200" dirty="0" smtClean="0">
              <a:cs typeface="B Nazanin" panose="00000400000000000000" pitchFamily="2" charset="-78"/>
            </a:rPr>
            <a:t>استفاده از مکانیسم های قانونی برای ایجاد محیط حمایتی</a:t>
          </a:r>
          <a:endParaRPr lang="en-US" sz="2000" b="0" kern="1200" dirty="0">
            <a:cs typeface="B Nazanin" panose="00000400000000000000" pitchFamily="2" charset="-78"/>
          </a:endParaRPr>
        </a:p>
      </dsp:txBody>
      <dsp:txXfrm>
        <a:off x="2648098" y="2055639"/>
        <a:ext cx="2933402" cy="17600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5719A7-5A33-4029-B960-F978ED9DB7DC}">
      <dsp:nvSpPr>
        <dsp:cNvPr id="0" name=""/>
        <dsp:cNvSpPr/>
      </dsp:nvSpPr>
      <dsp:spPr>
        <a:xfrm>
          <a:off x="4284977" y="1824"/>
          <a:ext cx="3403550" cy="20421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>
              <a:cs typeface="B Nazanin" panose="00000400000000000000" pitchFamily="2" charset="-78"/>
            </a:rPr>
            <a:t>قرار دادن امنیت غذایی در هسته سیاست ملی</a:t>
          </a:r>
          <a:endParaRPr lang="en-US" sz="2000" b="1" kern="1200" dirty="0">
            <a:cs typeface="B Nazanin" panose="00000400000000000000" pitchFamily="2" charset="-78"/>
          </a:endParaRPr>
        </a:p>
      </dsp:txBody>
      <dsp:txXfrm>
        <a:off x="4284977" y="1824"/>
        <a:ext cx="3403550" cy="2042130"/>
      </dsp:txXfrm>
    </dsp:sp>
    <dsp:sp modelId="{D9FE324B-6798-49F8-B31E-14DC5380F359}">
      <dsp:nvSpPr>
        <dsp:cNvPr id="0" name=""/>
        <dsp:cNvSpPr/>
      </dsp:nvSpPr>
      <dsp:spPr>
        <a:xfrm>
          <a:off x="541072" y="1824"/>
          <a:ext cx="3403550" cy="20421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smtClean="0">
              <a:cs typeface="B Nazanin" panose="00000400000000000000" pitchFamily="2" charset="-78"/>
            </a:rPr>
            <a:t>چارچوب‌هایی برای مطالعه و اجرا که از قلمرو وزارتخانه‌ها و خطوط عمومی/خصوصی می‌گذرد</a:t>
          </a:r>
          <a:endParaRPr lang="en-US" sz="2000" b="1" kern="1200">
            <a:cs typeface="B Nazanin" panose="00000400000000000000" pitchFamily="2" charset="-78"/>
          </a:endParaRPr>
        </a:p>
      </dsp:txBody>
      <dsp:txXfrm>
        <a:off x="541072" y="1824"/>
        <a:ext cx="3403550" cy="2042130"/>
      </dsp:txXfrm>
    </dsp:sp>
    <dsp:sp modelId="{C76F2E54-DB51-4900-A121-AA09B778CA31}">
      <dsp:nvSpPr>
        <dsp:cNvPr id="0" name=""/>
        <dsp:cNvSpPr/>
      </dsp:nvSpPr>
      <dsp:spPr>
        <a:xfrm>
          <a:off x="2413024" y="2384310"/>
          <a:ext cx="3403550" cy="20421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>
              <a:cs typeface="B Nazanin" panose="00000400000000000000" pitchFamily="2" charset="-78"/>
            </a:rPr>
            <a:t>علاوه بر چارچوب‌ها و ساختارها، </a:t>
          </a:r>
          <a:r>
            <a:rPr lang="fa-IR" sz="2000" b="1" kern="1200" dirty="0" smtClean="0">
              <a:cs typeface="B Nazanin" panose="00000400000000000000" pitchFamily="2" charset="-78"/>
            </a:rPr>
            <a:t>تاکید بر </a:t>
          </a:r>
          <a:r>
            <a:rPr lang="ar-SA" sz="2000" b="1" kern="1200" dirty="0" smtClean="0">
              <a:cs typeface="B Nazanin" panose="00000400000000000000" pitchFamily="2" charset="-78"/>
            </a:rPr>
            <a:t>مکانیسم‌هایی که شامل انگیزه‌هایی برای اطمینان از مدیریت، کاربرد و اجرای صحیح سیاست‌ها می‌شود.</a:t>
          </a:r>
          <a:endParaRPr lang="en-US" sz="2000" b="1" kern="1200" dirty="0">
            <a:cs typeface="B Nazanin" panose="00000400000000000000" pitchFamily="2" charset="-78"/>
          </a:endParaRPr>
        </a:p>
      </dsp:txBody>
      <dsp:txXfrm>
        <a:off x="2413024" y="2384310"/>
        <a:ext cx="3403550" cy="20421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434999" cy="35635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97245" y="1"/>
            <a:ext cx="4434999" cy="35635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274ADD2-0F24-4902-AABA-E271EBBB48E8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46120"/>
            <a:ext cx="4434999" cy="35635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97245" y="6746120"/>
            <a:ext cx="4434999" cy="35635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BED829B-A8B2-4468-8B9C-563C31383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16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434999" cy="35635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7245" y="1"/>
            <a:ext cx="4434999" cy="35635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A30AB87-B522-4D63-A64D-57F5388365CF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19488" y="887413"/>
            <a:ext cx="3195637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3462" y="3418065"/>
            <a:ext cx="8187690" cy="2796601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6120"/>
            <a:ext cx="4434999" cy="35635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7245" y="6746120"/>
            <a:ext cx="4434999" cy="35635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E1CEFF2-3E9E-42FE-B3F4-E7F38727B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54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CEFF2-3E9E-42FE-B3F4-E7F38727B2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3665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sz="1300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CEFF2-3E9E-42FE-B3F4-E7F38727B2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084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CEFF2-3E9E-42FE-B3F4-E7F38727B26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055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CEFF2-3E9E-42FE-B3F4-E7F38727B26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190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CEFF2-3E9E-42FE-B3F4-E7F38727B26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320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CEFF2-3E9E-42FE-B3F4-E7F38727B26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416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CEFF2-3E9E-42FE-B3F4-E7F38727B26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6623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CEFF2-3E9E-42FE-B3F4-E7F38727B26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436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CEFF2-3E9E-42FE-B3F4-E7F38727B2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105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CEFF2-3E9E-42FE-B3F4-E7F38727B2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640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CEFF2-3E9E-42FE-B3F4-E7F38727B2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040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CEFF2-3E9E-42FE-B3F4-E7F38727B2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37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CEFF2-3E9E-42FE-B3F4-E7F38727B2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559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CEFF2-3E9E-42FE-B3F4-E7F38727B2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33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sz="1300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CEFF2-3E9E-42FE-B3F4-E7F38727B2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889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sz="1300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CEFF2-3E9E-42FE-B3F4-E7F38727B26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20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4375" y="1443835"/>
            <a:ext cx="7940660" cy="1221640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4375" y="2799090"/>
            <a:ext cx="7940660" cy="1088023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FF9E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</a:p>
          <a:p>
            <a:r>
              <a:rPr lang="en-US" dirty="0"/>
              <a:t>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D319-B2C4-42CE-A4F7-D020ED7AF14B}" type="datetime1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B65C0-4428-4332-A7E2-25ADD8FE6B95}" type="datetime1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0C5CB-31D6-42C8-84F9-86D764F77354}" type="datetime1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AE5FA-D29C-41A4-B55F-5BC7BE5290D5}" type="datetime1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29600" cy="458115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FF9E1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749245"/>
            <a:ext cx="8229600" cy="3817625"/>
          </a:xfrm>
        </p:spPr>
        <p:txBody>
          <a:bodyPr/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F9BF-000B-492C-BB46-6F62B5110067}" type="datetime1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604" y="527605"/>
            <a:ext cx="7024429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9E1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605" y="1443835"/>
            <a:ext cx="7024429" cy="4275740"/>
          </a:xfrm>
        </p:spPr>
        <p:txBody>
          <a:bodyPr/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80C60-0EAD-450F-95BD-2CEA3BDA4862}" type="datetime1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D44EC-50F8-46BF-82D3-7FD656EC50C2}" type="datetime1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118A-48F2-4B3D-AE53-868D2D06C57E}" type="datetime1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29600" cy="532180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FF9E1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901949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531812"/>
            <a:ext cx="4040188" cy="3035058"/>
          </a:xfrm>
        </p:spPr>
        <p:txBody>
          <a:bodyPr/>
          <a:lstStyle>
            <a:lvl1pPr>
              <a:defRPr sz="2400"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901949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531812"/>
            <a:ext cx="4041775" cy="3035058"/>
          </a:xfrm>
        </p:spPr>
        <p:txBody>
          <a:bodyPr/>
          <a:lstStyle>
            <a:lvl1pPr>
              <a:defRPr sz="2400"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95A9-5A77-402C-8371-AAEC2ACE1184}" type="datetime1">
              <a:rPr lang="en-US" smtClean="0"/>
              <a:t>5/10/2022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56E9-A57F-4005-99CF-A40E8F74165E}" type="datetime1">
              <a:rPr lang="en-US" smtClean="0"/>
              <a:t>5/10/2022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3A430-A184-4E59-A9DD-A17B3FF9082C}" type="datetime1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54000-2AB8-4617-9AB1-4DE2D7B4F1B3}" type="datetime1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8E98B-4431-4758-83D2-05457009E8C4}" type="datetime1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justLow" rtl="1"/>
            <a:r>
              <a:rPr lang="fa-IR" dirty="0">
                <a:cs typeface="B Titr" panose="00000700000000000000" pitchFamily="2" charset="-78"/>
              </a:rPr>
              <a:t>تحولات سرمایه‌گذاری در  پسا </a:t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>(مناقشات چین و آمریکا، کرونا، بحران اوکراین)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fa-IR" sz="360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B Titr" panose="00000700000000000000" pitchFamily="2" charset="-78"/>
              </a:rPr>
              <a:t>چشم انداز ها در حوزه غلات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B Titr" panose="000007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86835" y="4497935"/>
            <a:ext cx="51919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 smtClean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فریال مستوفی</a:t>
            </a:r>
          </a:p>
          <a:p>
            <a:pPr algn="ctr" rtl="1"/>
            <a:r>
              <a:rPr lang="fa-IR" b="1" dirty="0" smtClean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رئیس مرکز خد</a:t>
            </a:r>
            <a:r>
              <a:rPr lang="fa-IR" b="1" dirty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م</a:t>
            </a:r>
            <a:r>
              <a:rPr lang="fa-IR" b="1" dirty="0" smtClean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ات سرمایه گذاری 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algn="ctr" rtl="1"/>
            <a:r>
              <a:rPr lang="fa-IR" b="1" dirty="0" smtClean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و رئیس کمیسیون بازار پول و سرمایه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algn="ctr" rtl="1"/>
            <a:r>
              <a:rPr lang="fa-IR" b="1" dirty="0" smtClean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 اتاق بازرگانی تهران</a:t>
            </a:r>
            <a:endParaRPr lang="en-US" b="1" dirty="0">
              <a:solidFill>
                <a:schemeClr val="accent6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60" y="527605"/>
            <a:ext cx="8229600" cy="458115"/>
          </a:xfrm>
        </p:spPr>
        <p:txBody>
          <a:bodyPr>
            <a:noAutofit/>
          </a:bodyPr>
          <a:lstStyle/>
          <a:p>
            <a:pPr lvl="0" algn="ctr" rtl="1"/>
            <a:r>
              <a:rPr lang="fa-IR" sz="2400" dirty="0">
                <a:solidFill>
                  <a:srgbClr val="253600"/>
                </a:solidFill>
                <a:cs typeface="B Titr" panose="00000700000000000000" pitchFamily="2" charset="-78"/>
              </a:rPr>
              <a:t>توصیه های </a:t>
            </a:r>
            <a:r>
              <a:rPr lang="ar-SA" sz="2400" dirty="0">
                <a:solidFill>
                  <a:srgbClr val="253600"/>
                </a:solidFill>
                <a:cs typeface="B Titr" panose="00000700000000000000" pitchFamily="2" charset="-78"/>
              </a:rPr>
              <a:t>مؤسسه تحقیقات سیاست غذایی بین‌المللی (</a:t>
            </a:r>
            <a:r>
              <a:rPr lang="en-US" sz="2400" dirty="0" smtClean="0">
                <a:solidFill>
                  <a:srgbClr val="253600"/>
                </a:solidFill>
                <a:cs typeface="B Titr" panose="00000700000000000000" pitchFamily="2" charset="-78"/>
              </a:rPr>
              <a:t>IFPRI</a:t>
            </a:r>
            <a:r>
              <a:rPr lang="fa-IR" sz="2400" dirty="0" smtClean="0">
                <a:solidFill>
                  <a:srgbClr val="253600"/>
                </a:solidFill>
                <a:cs typeface="B Titr" panose="00000700000000000000" pitchFamily="2" charset="-78"/>
              </a:rPr>
              <a:t>)</a:t>
            </a:r>
            <a:endParaRPr lang="en-US" sz="2400" dirty="0">
              <a:solidFill>
                <a:srgbClr val="253600"/>
              </a:solidFill>
              <a:cs typeface="B Titr" panose="00000700000000000000" pitchFamily="2" charset="-78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9234739"/>
              </p:ext>
            </p:extLst>
          </p:nvPr>
        </p:nvGraphicFramePr>
        <p:xfrm>
          <a:off x="449263" y="1749425"/>
          <a:ext cx="8229600" cy="4580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75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60" y="527605"/>
            <a:ext cx="8229600" cy="458115"/>
          </a:xfrm>
        </p:spPr>
        <p:txBody>
          <a:bodyPr>
            <a:noAutofit/>
          </a:bodyPr>
          <a:lstStyle/>
          <a:p>
            <a:pPr lvl="0" algn="ctr" rtl="1"/>
            <a:r>
              <a:rPr lang="fa-IR" sz="2000" dirty="0" smtClean="0">
                <a:solidFill>
                  <a:srgbClr val="253600"/>
                </a:solidFill>
                <a:cs typeface="B Titr" panose="00000700000000000000" pitchFamily="2" charset="-78"/>
              </a:rPr>
              <a:t>تاثیرات کرونا، افزایش حمایتگری  و جنگ تجاری آمریکا و چین بر روند سرمایه گذاری</a:t>
            </a:r>
            <a:endParaRPr lang="en-US" sz="2000" dirty="0">
              <a:solidFill>
                <a:srgbClr val="253600"/>
              </a:solidFill>
              <a:cs typeface="B Titr" panose="00000700000000000000" pitchFamily="2" charset="-78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4375" y="1749245"/>
            <a:ext cx="3970330" cy="274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705" y="1749245"/>
            <a:ext cx="3801155" cy="27486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5" y="4497934"/>
            <a:ext cx="7771485" cy="1985166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60" y="527605"/>
            <a:ext cx="8229600" cy="458115"/>
          </a:xfrm>
        </p:spPr>
        <p:txBody>
          <a:bodyPr>
            <a:noAutofit/>
          </a:bodyPr>
          <a:lstStyle/>
          <a:p>
            <a:pPr algn="ctr" rtl="1"/>
            <a:r>
              <a:rPr lang="ar-SA" b="1" dirty="0">
                <a:solidFill>
                  <a:srgbClr val="253600"/>
                </a:solidFill>
                <a:cs typeface="B Titr" panose="00000700000000000000" pitchFamily="2" charset="-78"/>
              </a:rPr>
              <a:t>استراتژی امنیت </a:t>
            </a:r>
            <a:r>
              <a:rPr lang="ar-SA" b="1" dirty="0" smtClean="0">
                <a:solidFill>
                  <a:srgbClr val="253600"/>
                </a:solidFill>
                <a:cs typeface="B Titr" panose="00000700000000000000" pitchFamily="2" charset="-78"/>
              </a:rPr>
              <a:t>غذایی</a:t>
            </a:r>
            <a:endParaRPr lang="en-US" sz="2800" dirty="0">
              <a:solidFill>
                <a:srgbClr val="253600"/>
              </a:solidFill>
              <a:cs typeface="B Titr" panose="00000700000000000000" pitchFamily="2" charset="-78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60" y="1291129"/>
            <a:ext cx="8551480" cy="534467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3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60" y="527605"/>
            <a:ext cx="8229600" cy="458115"/>
          </a:xfrm>
        </p:spPr>
        <p:txBody>
          <a:bodyPr>
            <a:noAutofit/>
          </a:bodyPr>
          <a:lstStyle/>
          <a:p>
            <a:pPr algn="ctr" rtl="1"/>
            <a:r>
              <a:rPr lang="ar-SA" dirty="0" smtClean="0">
                <a:solidFill>
                  <a:srgbClr val="253600"/>
                </a:solidFill>
                <a:cs typeface="B Titr" panose="00000700000000000000" pitchFamily="2" charset="-78"/>
              </a:rPr>
              <a:t>نقاط </a:t>
            </a:r>
            <a:r>
              <a:rPr lang="ar-SA" dirty="0">
                <a:solidFill>
                  <a:srgbClr val="253600"/>
                </a:solidFill>
                <a:cs typeface="B Titr" panose="00000700000000000000" pitchFamily="2" charset="-78"/>
              </a:rPr>
              <a:t>تمرکز کلیدی </a:t>
            </a:r>
            <a:r>
              <a:rPr lang="fa-IR" dirty="0" smtClean="0">
                <a:solidFill>
                  <a:srgbClr val="253600"/>
                </a:solidFill>
                <a:cs typeface="B Titr" panose="00000700000000000000" pitchFamily="2" charset="-78"/>
              </a:rPr>
              <a:t>در</a:t>
            </a:r>
            <a:r>
              <a:rPr lang="ar-SA" dirty="0" smtClean="0">
                <a:solidFill>
                  <a:srgbClr val="253600"/>
                </a:solidFill>
                <a:cs typeface="B Titr" panose="00000700000000000000" pitchFamily="2" charset="-78"/>
              </a:rPr>
              <a:t> </a:t>
            </a:r>
            <a:r>
              <a:rPr lang="ar-SA" dirty="0">
                <a:solidFill>
                  <a:srgbClr val="253600"/>
                </a:solidFill>
                <a:cs typeface="B Titr" panose="00000700000000000000" pitchFamily="2" charset="-78"/>
              </a:rPr>
              <a:t>سیاست امنیت غذایی </a:t>
            </a:r>
            <a:r>
              <a:rPr lang="ar-SA" dirty="0" smtClean="0">
                <a:solidFill>
                  <a:srgbClr val="253600"/>
                </a:solidFill>
                <a:cs typeface="B Titr" panose="00000700000000000000" pitchFamily="2" charset="-78"/>
              </a:rPr>
              <a:t>چین</a:t>
            </a:r>
            <a:endParaRPr lang="en-US" sz="2800" dirty="0">
              <a:solidFill>
                <a:srgbClr val="253600"/>
              </a:solidFill>
              <a:cs typeface="B Titr" panose="00000700000000000000" pitchFamily="2" charset="-78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2016338"/>
              </p:ext>
            </p:extLst>
          </p:nvPr>
        </p:nvGraphicFramePr>
        <p:xfrm>
          <a:off x="449263" y="1749425"/>
          <a:ext cx="8229600" cy="3817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7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60" y="527605"/>
            <a:ext cx="8229600" cy="458115"/>
          </a:xfrm>
        </p:spPr>
        <p:txBody>
          <a:bodyPr>
            <a:noAutofit/>
          </a:bodyPr>
          <a:lstStyle/>
          <a:p>
            <a:pPr lvl="0" algn="ctr" rtl="1"/>
            <a:r>
              <a:rPr lang="fa-IR" sz="2800" dirty="0" smtClean="0">
                <a:solidFill>
                  <a:srgbClr val="253600"/>
                </a:solidFill>
                <a:cs typeface="B Titr" panose="00000700000000000000" pitchFamily="2" charset="-78"/>
              </a:rPr>
              <a:t>پیشنهادات مک کنزی برای استراتژی امنیت غذایی</a:t>
            </a:r>
            <a:endParaRPr lang="en-US" sz="2800" dirty="0">
              <a:solidFill>
                <a:srgbClr val="253600"/>
              </a:solidFill>
              <a:cs typeface="B Titr" panose="00000700000000000000" pitchFamily="2" charset="-78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2683543"/>
              </p:ext>
            </p:extLst>
          </p:nvPr>
        </p:nvGraphicFramePr>
        <p:xfrm>
          <a:off x="449263" y="1749424"/>
          <a:ext cx="8229600" cy="4428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65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60" y="527605"/>
            <a:ext cx="8229600" cy="458115"/>
          </a:xfrm>
        </p:spPr>
        <p:txBody>
          <a:bodyPr>
            <a:noAutofit/>
          </a:bodyPr>
          <a:lstStyle/>
          <a:p>
            <a:pPr lvl="0" algn="ctr" rtl="1"/>
            <a:r>
              <a:rPr lang="fa-IR" sz="3200" dirty="0" smtClean="0">
                <a:solidFill>
                  <a:srgbClr val="253600"/>
                </a:solidFill>
                <a:cs typeface="B Titr" panose="00000700000000000000" pitchFamily="2" charset="-78"/>
              </a:rPr>
              <a:t>اهمیت توجه به نوآوری</a:t>
            </a:r>
            <a:endParaRPr lang="en-US" sz="3200" dirty="0">
              <a:solidFill>
                <a:srgbClr val="253600"/>
              </a:solidFill>
              <a:cs typeface="B Titr" panose="00000700000000000000" pitchFamily="2" charset="-78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80" y="1596541"/>
            <a:ext cx="7329840" cy="4428444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6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60" y="527605"/>
            <a:ext cx="8229600" cy="458115"/>
          </a:xfrm>
        </p:spPr>
        <p:txBody>
          <a:bodyPr>
            <a:noAutofit/>
          </a:bodyPr>
          <a:lstStyle/>
          <a:p>
            <a:pPr lvl="0" algn="ctr" rtl="1"/>
            <a:r>
              <a:rPr lang="fa-IR" sz="3200" dirty="0" smtClean="0">
                <a:solidFill>
                  <a:srgbClr val="253600"/>
                </a:solidFill>
                <a:cs typeface="B Titr" panose="00000700000000000000" pitchFamily="2" charset="-78"/>
              </a:rPr>
              <a:t>سرمایه گذاری در حوزه غلات</a:t>
            </a:r>
            <a:endParaRPr lang="en-US" sz="3200" dirty="0">
              <a:solidFill>
                <a:srgbClr val="253600"/>
              </a:solidFill>
              <a:cs typeface="B Titr" panose="00000700000000000000" pitchFamily="2" charset="-78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8740757" y="13180"/>
            <a:ext cx="403243" cy="430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52352" rIns="228528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009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009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009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009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009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009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009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009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009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09650" algn="l"/>
              </a:tabLst>
            </a:pPr>
            <a:endParaRPr kumimoji="0" lang="ar-SA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85" y="1749424"/>
            <a:ext cx="7177135" cy="4733675"/>
          </a:xfr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33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rtl="1">
              <a:buNone/>
            </a:pPr>
            <a:endParaRPr lang="en-US" dirty="0" smtClean="0"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endParaRPr lang="en-US" dirty="0"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r>
              <a:rPr lang="fa-IR" sz="4200" dirty="0" smtClean="0">
                <a:cs typeface="B Titr" panose="00000700000000000000" pitchFamily="2" charset="-78"/>
              </a:rPr>
              <a:t>با تشکر</a:t>
            </a:r>
            <a:r>
              <a:rPr lang="fa-IR" sz="4200" dirty="0">
                <a:cs typeface="B Titr" panose="00000700000000000000" pitchFamily="2" charset="-78"/>
              </a:rPr>
              <a:t> </a:t>
            </a:r>
            <a:r>
              <a:rPr lang="fa-IR" sz="4200" dirty="0" smtClean="0">
                <a:cs typeface="B Titr" panose="00000700000000000000" pitchFamily="2" charset="-78"/>
              </a:rPr>
              <a:t>از توجه شما</a:t>
            </a:r>
            <a:endParaRPr lang="en-US" sz="4200" dirty="0" smtClean="0">
              <a:cs typeface="B Titr" panose="000007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69490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92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353" y="527605"/>
            <a:ext cx="8229600" cy="532180"/>
          </a:xfrm>
        </p:spPr>
        <p:txBody>
          <a:bodyPr>
            <a:noAutofit/>
          </a:bodyPr>
          <a:lstStyle/>
          <a:p>
            <a:pPr algn="ctr" rtl="1"/>
            <a:r>
              <a:rPr lang="fa-IR" sz="2000" dirty="0" smtClean="0">
                <a:solidFill>
                  <a:srgbClr val="253600"/>
                </a:solidFill>
                <a:cs typeface="B Titr" panose="00000700000000000000" pitchFamily="2" charset="-78"/>
              </a:rPr>
              <a:t>تراز بخش کشاورزی ایران</a:t>
            </a:r>
            <a:endParaRPr lang="en-US" sz="2000" dirty="0">
              <a:solidFill>
                <a:srgbClr val="253600"/>
              </a:solidFill>
              <a:cs typeface="B Titr" panose="00000700000000000000" pitchFamily="2" charset="-78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49263" y="1813662"/>
            <a:ext cx="4040188" cy="718400"/>
          </a:xfrm>
        </p:spPr>
        <p:txBody>
          <a:bodyPr>
            <a:normAutofit/>
          </a:bodyPr>
          <a:lstStyle/>
          <a:p>
            <a:pPr algn="ctr" rtl="1"/>
            <a:r>
              <a:rPr lang="fa-IR" sz="2000" dirty="0">
                <a:solidFill>
                  <a:srgbClr val="253600"/>
                </a:solidFill>
                <a:cs typeface="B Nazanin" panose="00000400000000000000" pitchFamily="2" charset="-78"/>
              </a:rPr>
              <a:t>تراز </a:t>
            </a:r>
            <a:r>
              <a:rPr lang="fa-IR" sz="2000" dirty="0" smtClean="0">
                <a:solidFill>
                  <a:srgbClr val="253600"/>
                </a:solidFill>
                <a:cs typeface="B Nazanin" panose="00000400000000000000" pitchFamily="2" charset="-78"/>
              </a:rPr>
              <a:t>کشاورزی</a:t>
            </a:r>
            <a:r>
              <a:rPr lang="fa-IR" sz="2000" dirty="0">
                <a:solidFill>
                  <a:srgbClr val="253600"/>
                </a:solidFill>
                <a:cs typeface="B Nazanin" panose="00000400000000000000" pitchFamily="2" charset="-78"/>
              </a:rPr>
              <a:t> </a:t>
            </a:r>
            <a:r>
              <a:rPr lang="fa-IR" sz="2000" dirty="0" smtClean="0">
                <a:solidFill>
                  <a:srgbClr val="253600"/>
                </a:solidFill>
                <a:cs typeface="B Nazanin" panose="00000400000000000000" pitchFamily="2" charset="-78"/>
              </a:rPr>
              <a:t>بر </a:t>
            </a:r>
            <a:r>
              <a:rPr lang="fa-IR" sz="2000" dirty="0">
                <a:solidFill>
                  <a:srgbClr val="253600"/>
                </a:solidFill>
                <a:cs typeface="B Nazanin" panose="00000400000000000000" pitchFamily="2" charset="-78"/>
              </a:rPr>
              <a:t>حسب حجم در </a:t>
            </a:r>
            <a:r>
              <a:rPr lang="fa-IR" sz="2000" dirty="0" smtClean="0">
                <a:solidFill>
                  <a:srgbClr val="253600"/>
                </a:solidFill>
                <a:cs typeface="B Nazanin" panose="00000400000000000000" pitchFamily="2" charset="-78"/>
              </a:rPr>
              <a:t>سال </a:t>
            </a:r>
            <a:r>
              <a:rPr lang="fa-IR" sz="2000" dirty="0">
                <a:solidFill>
                  <a:srgbClr val="253600"/>
                </a:solidFill>
                <a:cs typeface="B Nazanin" panose="00000400000000000000" pitchFamily="2" charset="-78"/>
              </a:rPr>
              <a:t>1399</a:t>
            </a: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36790" y="1901949"/>
            <a:ext cx="4210950" cy="639762"/>
          </a:xfrm>
        </p:spPr>
        <p:txBody>
          <a:bodyPr>
            <a:noAutofit/>
          </a:bodyPr>
          <a:lstStyle/>
          <a:p>
            <a:pPr algn="ctr" rtl="1"/>
            <a:r>
              <a:rPr lang="fa-IR" sz="2000" dirty="0">
                <a:solidFill>
                  <a:srgbClr val="253600"/>
                </a:solidFill>
                <a:cs typeface="B Nazanin" panose="00000400000000000000" pitchFamily="2" charset="-78"/>
              </a:rPr>
              <a:t>تراز کشاورزی بر حسب ارزش در سال 1399</a:t>
            </a:r>
            <a:endParaRPr lang="en-US" sz="2000" dirty="0">
              <a:solidFill>
                <a:srgbClr val="253600"/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22597496"/>
              </p:ext>
            </p:extLst>
          </p:nvPr>
        </p:nvGraphicFramePr>
        <p:xfrm>
          <a:off x="449263" y="2532062"/>
          <a:ext cx="3817327" cy="4325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021528142"/>
              </p:ext>
            </p:extLst>
          </p:nvPr>
        </p:nvGraphicFramePr>
        <p:xfrm>
          <a:off x="143554" y="2818179"/>
          <a:ext cx="4123035" cy="3817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Content Placeholder 1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591916498"/>
              </p:ext>
            </p:extLst>
          </p:nvPr>
        </p:nvGraphicFramePr>
        <p:xfrm>
          <a:off x="4877410" y="2818179"/>
          <a:ext cx="3801453" cy="3512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8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990" y="527605"/>
            <a:ext cx="8229600" cy="532180"/>
          </a:xfrm>
        </p:spPr>
        <p:txBody>
          <a:bodyPr>
            <a:noAutofit/>
          </a:bodyPr>
          <a:lstStyle/>
          <a:p>
            <a:pPr algn="ctr" rtl="1"/>
            <a:r>
              <a:rPr lang="fa-IR" sz="2000" dirty="0">
                <a:solidFill>
                  <a:srgbClr val="253600"/>
                </a:solidFill>
                <a:cs typeface="B Titr" panose="00000700000000000000" pitchFamily="2" charset="-78"/>
              </a:rPr>
              <a:t>عمده کالاهای وارداتی </a:t>
            </a:r>
            <a:r>
              <a:rPr lang="fa-IR" sz="2000" dirty="0" smtClean="0">
                <a:solidFill>
                  <a:srgbClr val="253600"/>
                </a:solidFill>
                <a:cs typeface="B Titr" panose="00000700000000000000" pitchFamily="2" charset="-78"/>
              </a:rPr>
              <a:t>کشاورزی</a:t>
            </a:r>
            <a:endParaRPr lang="en-US" sz="2000" dirty="0">
              <a:solidFill>
                <a:srgbClr val="253600"/>
              </a:solidFill>
              <a:cs typeface="B Titr" panose="00000700000000000000" pitchFamily="2" charset="-78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algn="ctr" rtl="1"/>
            <a:r>
              <a:rPr lang="fa-IR" dirty="0">
                <a:solidFill>
                  <a:srgbClr val="253600"/>
                </a:solidFill>
                <a:cs typeface="B Nazanin" panose="00000400000000000000" pitchFamily="2" charset="-78"/>
              </a:rPr>
              <a:t>عمده کالاهای وارداتی کشاورزی بر حسب </a:t>
            </a:r>
            <a:r>
              <a:rPr lang="fa-IR" dirty="0" smtClean="0">
                <a:solidFill>
                  <a:srgbClr val="253600"/>
                </a:solidFill>
                <a:cs typeface="B Nazanin" panose="00000400000000000000" pitchFamily="2" charset="-78"/>
              </a:rPr>
              <a:t>مقدار </a:t>
            </a:r>
            <a:r>
              <a:rPr lang="fa-IR" dirty="0">
                <a:solidFill>
                  <a:srgbClr val="253600"/>
                </a:solidFill>
                <a:cs typeface="B Nazanin" panose="00000400000000000000" pitchFamily="2" charset="-78"/>
              </a:rPr>
              <a:t>در سال 1399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36790" y="1443835"/>
            <a:ext cx="4041775" cy="1097876"/>
          </a:xfrm>
        </p:spPr>
        <p:txBody>
          <a:bodyPr>
            <a:normAutofit/>
          </a:bodyPr>
          <a:lstStyle/>
          <a:p>
            <a:pPr algn="ctr" rtl="1"/>
            <a:r>
              <a:rPr lang="fa-IR" sz="2000" dirty="0">
                <a:solidFill>
                  <a:srgbClr val="253600"/>
                </a:solidFill>
                <a:cs typeface="B Nazanin" panose="00000400000000000000" pitchFamily="2" charset="-78"/>
              </a:rPr>
              <a:t>عمده کالاهای وارداتی کشاورزی بر حسب </a:t>
            </a:r>
            <a:r>
              <a:rPr lang="fa-IR" sz="2000" dirty="0" smtClean="0">
                <a:solidFill>
                  <a:srgbClr val="253600"/>
                </a:solidFill>
                <a:cs typeface="B Nazanin" panose="00000400000000000000" pitchFamily="2" charset="-78"/>
              </a:rPr>
              <a:t>ارزش </a:t>
            </a:r>
            <a:r>
              <a:rPr lang="fa-IR" sz="2000" dirty="0">
                <a:solidFill>
                  <a:srgbClr val="253600"/>
                </a:solidFill>
                <a:cs typeface="B Nazanin" panose="00000400000000000000" pitchFamily="2" charset="-78"/>
              </a:rPr>
              <a:t>در سال </a:t>
            </a:r>
            <a:r>
              <a:rPr lang="fa-IR" sz="2000" dirty="0" smtClean="0">
                <a:solidFill>
                  <a:srgbClr val="253600"/>
                </a:solidFill>
                <a:cs typeface="B Nazanin" panose="00000400000000000000" pitchFamily="2" charset="-78"/>
              </a:rPr>
              <a:t>1399</a:t>
            </a:r>
            <a:endParaRPr lang="en-US" sz="2000" dirty="0">
              <a:cs typeface="B Nazanin" panose="00000400000000000000" pitchFamily="2" charset="-78"/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32204135"/>
              </p:ext>
            </p:extLst>
          </p:nvPr>
        </p:nvGraphicFramePr>
        <p:xfrm>
          <a:off x="-314560" y="2532062"/>
          <a:ext cx="4581150" cy="4733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ontent Placeholder 11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122155020"/>
              </p:ext>
            </p:extLst>
          </p:nvPr>
        </p:nvGraphicFramePr>
        <p:xfrm>
          <a:off x="3961180" y="2532062"/>
          <a:ext cx="5344675" cy="4561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8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60" y="527605"/>
            <a:ext cx="8229600" cy="458115"/>
          </a:xfrm>
        </p:spPr>
        <p:txBody>
          <a:bodyPr>
            <a:noAutofit/>
          </a:bodyPr>
          <a:lstStyle/>
          <a:p>
            <a:pPr algn="ctr" rtl="1"/>
            <a:r>
              <a:rPr lang="fa-IR" sz="2000" dirty="0">
                <a:solidFill>
                  <a:srgbClr val="253600"/>
                </a:solidFill>
                <a:cs typeface="B Titr" panose="00000700000000000000" pitchFamily="2" charset="-78"/>
              </a:rPr>
              <a:t>سهم روسیه و اوکراین در تولیدات جهانی غلات بر اساس میانگین 2017-2021</a:t>
            </a:r>
            <a:endParaRPr lang="en-US" sz="2000" dirty="0">
              <a:solidFill>
                <a:srgbClr val="253600"/>
              </a:solidFill>
              <a:cs typeface="B Titr" panose="00000700000000000000" pitchFamily="2" charset="-78"/>
            </a:endParaRPr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01670" y="2054656"/>
            <a:ext cx="8246070" cy="427574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1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60" y="527605"/>
            <a:ext cx="8229600" cy="458115"/>
          </a:xfrm>
        </p:spPr>
        <p:txBody>
          <a:bodyPr>
            <a:noAutofit/>
          </a:bodyPr>
          <a:lstStyle/>
          <a:p>
            <a:pPr algn="ctr" rtl="1"/>
            <a:r>
              <a:rPr lang="fa-IR" sz="2000" dirty="0">
                <a:solidFill>
                  <a:srgbClr val="253600"/>
                </a:solidFill>
                <a:cs typeface="B Titr" panose="00000700000000000000" pitchFamily="2" charset="-78"/>
              </a:rPr>
              <a:t>‌سهم ‌از‌تولید‌جهانی‌گندم‌‌و‌صادرات‌بازیگران‌اصلی‌(‌میانگین‌2017 تا‌2021)</a:t>
            </a:r>
            <a:endParaRPr lang="en-US" sz="2000" dirty="0">
              <a:solidFill>
                <a:srgbClr val="253600"/>
              </a:solidFill>
              <a:cs typeface="B Titr" panose="00000700000000000000" pitchFamily="2" charset="-78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965" y="1443835"/>
            <a:ext cx="8398775" cy="4733855"/>
          </a:xfrm>
          <a:prstGeom prst="rect">
            <a:avLst/>
          </a:prstGeom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9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12" y="527605"/>
            <a:ext cx="8229600" cy="458115"/>
          </a:xfrm>
        </p:spPr>
        <p:txBody>
          <a:bodyPr>
            <a:noAutofit/>
          </a:bodyPr>
          <a:lstStyle/>
          <a:p>
            <a:pPr algn="ctr" rtl="1"/>
            <a:r>
              <a:rPr lang="fa-IR" sz="2800" dirty="0">
                <a:solidFill>
                  <a:srgbClr val="253600"/>
                </a:solidFill>
                <a:cs typeface="B Titr" panose="00000700000000000000" pitchFamily="2" charset="-78"/>
              </a:rPr>
              <a:t>شاخص‌قیمت‌ </a:t>
            </a:r>
            <a:r>
              <a:rPr lang="fa-IR" sz="2800" dirty="0" smtClean="0">
                <a:solidFill>
                  <a:srgbClr val="253600"/>
                </a:solidFill>
                <a:cs typeface="B Titr" panose="00000700000000000000" pitchFamily="2" charset="-78"/>
              </a:rPr>
              <a:t>گندم،‌ ذرت، ‌جو ‌و‌ برنج ‌و‌تغییرات‌ آن</a:t>
            </a:r>
            <a:endParaRPr lang="en-US" sz="2800" dirty="0">
              <a:solidFill>
                <a:srgbClr val="253600"/>
              </a:solidFill>
              <a:cs typeface="B Titr" panose="00000700000000000000" pitchFamily="2" charset="-78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48965" y="2296319"/>
            <a:ext cx="8398775" cy="403407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98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60" y="527605"/>
            <a:ext cx="8229600" cy="458115"/>
          </a:xfrm>
        </p:spPr>
        <p:txBody>
          <a:bodyPr>
            <a:noAutofit/>
          </a:bodyPr>
          <a:lstStyle/>
          <a:p>
            <a:pPr algn="ctr" rtl="1"/>
            <a:r>
              <a:rPr lang="fa-IR" sz="2800" dirty="0">
                <a:solidFill>
                  <a:srgbClr val="253600"/>
                </a:solidFill>
                <a:cs typeface="B Titr" panose="00000700000000000000" pitchFamily="2" charset="-78"/>
              </a:rPr>
              <a:t>آثار و پیامدهای جنگ روسیه و اوکراین</a:t>
            </a:r>
            <a:endParaRPr lang="en-US" sz="2800" dirty="0">
              <a:solidFill>
                <a:srgbClr val="253600"/>
              </a:solidFill>
              <a:cs typeface="B Titr" panose="00000700000000000000" pitchFamily="2" charset="-78"/>
            </a:endParaRPr>
          </a:p>
        </p:txBody>
      </p:sp>
      <p:pic>
        <p:nvPicPr>
          <p:cNvPr id="2050" name="Picture 2" descr="پیامدهای جنگ روسیه و اوکراین برای اروپا + فیلم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340" y="1749425"/>
            <a:ext cx="6787445" cy="381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05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140" y="680310"/>
            <a:ext cx="8229600" cy="532180"/>
          </a:xfrm>
        </p:spPr>
        <p:txBody>
          <a:bodyPr>
            <a:noAutofit/>
          </a:bodyPr>
          <a:lstStyle/>
          <a:p>
            <a:pPr algn="ctr" rtl="1"/>
            <a:r>
              <a:rPr lang="fa-IR" sz="2800" dirty="0" smtClean="0">
                <a:solidFill>
                  <a:srgbClr val="253600"/>
                </a:solidFill>
                <a:cs typeface="B Titr" panose="00000700000000000000" pitchFamily="2" charset="-78"/>
              </a:rPr>
              <a:t>چشم انداز کوتاه مدت تاثیر بحران بر ایران</a:t>
            </a:r>
            <a:endParaRPr lang="en-US" sz="2800" dirty="0">
              <a:solidFill>
                <a:srgbClr val="253600"/>
              </a:solidFill>
              <a:cs typeface="B Titr" panose="00000700000000000000" pitchFamily="2" charset="-7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96408" y="1901949"/>
            <a:ext cx="4040188" cy="639762"/>
          </a:xfrm>
        </p:spPr>
        <p:txBody>
          <a:bodyPr>
            <a:normAutofit/>
          </a:bodyPr>
          <a:lstStyle/>
          <a:p>
            <a:pPr algn="r" rtl="1"/>
            <a:r>
              <a:rPr lang="fa-IR" sz="2000" dirty="0" smtClean="0">
                <a:cs typeface="B Nazanin" panose="00000400000000000000" pitchFamily="2" charset="-78"/>
              </a:rPr>
              <a:t>واردات غلات ایران‌در‌سال‌1400 به‌تفکیک ‌ماه</a:t>
            </a: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t="15727"/>
          <a:stretch/>
        </p:blipFill>
        <p:spPr>
          <a:xfrm>
            <a:off x="143555" y="3123589"/>
            <a:ext cx="4345895" cy="2901395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000" dirty="0" smtClean="0">
                <a:cs typeface="B Nazanin" panose="00000400000000000000" pitchFamily="2" charset="-78"/>
              </a:rPr>
              <a:t>مبادی‌واردات </a:t>
            </a:r>
            <a:r>
              <a:rPr lang="fa-IR" sz="2000" dirty="0">
                <a:cs typeface="B Nazanin" panose="00000400000000000000" pitchFamily="2" charset="-78"/>
              </a:rPr>
              <a:t>غلات</a:t>
            </a:r>
            <a:r>
              <a:rPr lang="fa-IR" sz="2000" dirty="0" smtClean="0">
                <a:cs typeface="B Nazanin" panose="00000400000000000000" pitchFamily="2" charset="-78"/>
              </a:rPr>
              <a:t> ‌ایران‌ در‌ سال1400</a:t>
            </a: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5"/>
          <a:stretch>
            <a:fillRect/>
          </a:stretch>
        </p:blipFill>
        <p:spPr>
          <a:xfrm>
            <a:off x="4637088" y="3077984"/>
            <a:ext cx="4210652" cy="29470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5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60" y="527605"/>
            <a:ext cx="8229600" cy="458115"/>
          </a:xfrm>
        </p:spPr>
        <p:txBody>
          <a:bodyPr>
            <a:noAutofit/>
          </a:bodyPr>
          <a:lstStyle/>
          <a:p>
            <a:pPr lvl="0" algn="ctr" rtl="1"/>
            <a:r>
              <a:rPr lang="fa-IR" sz="2000" dirty="0" smtClean="0">
                <a:solidFill>
                  <a:srgbClr val="253600"/>
                </a:solidFill>
                <a:cs typeface="B Titr" panose="00000700000000000000" pitchFamily="2" charset="-78"/>
              </a:rPr>
              <a:t>توصیه های سازمان ملل برای مواجهه با بحران غذای ناشی از جنگ اوکران و روسیه</a:t>
            </a:r>
            <a:endParaRPr lang="en-US" sz="2000" dirty="0">
              <a:solidFill>
                <a:srgbClr val="253600"/>
              </a:solidFill>
              <a:cs typeface="B Titr" panose="00000700000000000000" pitchFamily="2" charset="-78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9864793"/>
              </p:ext>
            </p:extLst>
          </p:nvPr>
        </p:nvGraphicFramePr>
        <p:xfrm>
          <a:off x="449263" y="1291130"/>
          <a:ext cx="8229600" cy="5497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0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521</Words>
  <Application>Microsoft Office PowerPoint</Application>
  <PresentationFormat>On-screen Show (4:3)</PresentationFormat>
  <Paragraphs>94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B Nazanin</vt:lpstr>
      <vt:lpstr>B Titr</vt:lpstr>
      <vt:lpstr>Calibri</vt:lpstr>
      <vt:lpstr>Goudy Old Style</vt:lpstr>
      <vt:lpstr>Times New Roman</vt:lpstr>
      <vt:lpstr>Office Theme</vt:lpstr>
      <vt:lpstr>تحولات سرمایه‌گذاری در  پسا  (مناقشات چین و آمریکا، کرونا، بحران اوکراین)</vt:lpstr>
      <vt:lpstr>تراز بخش کشاورزی ایران</vt:lpstr>
      <vt:lpstr>عمده کالاهای وارداتی کشاورزی</vt:lpstr>
      <vt:lpstr>سهم روسیه و اوکراین در تولیدات جهانی غلات بر اساس میانگین 2017-2021</vt:lpstr>
      <vt:lpstr>‌سهم ‌از‌تولید‌جهانی‌گندم‌‌و‌صادرات‌بازیگران‌اصلی‌(‌میانگین‌2017 تا‌2021)</vt:lpstr>
      <vt:lpstr>شاخص‌قیمت‌ گندم،‌ ذرت، ‌جو ‌و‌ برنج ‌و‌تغییرات‌ آن</vt:lpstr>
      <vt:lpstr>آثار و پیامدهای جنگ روسیه و اوکراین</vt:lpstr>
      <vt:lpstr>چشم انداز کوتاه مدت تاثیر بحران بر ایران</vt:lpstr>
      <vt:lpstr>توصیه های سازمان ملل برای مواجهه با بحران غذای ناشی از جنگ اوکران و روسیه</vt:lpstr>
      <vt:lpstr>توصیه های مؤسسه تحقیقات سیاست غذایی بین‌المللی (IFPRI)</vt:lpstr>
      <vt:lpstr>تاثیرات کرونا، افزایش حمایتگری  و جنگ تجاری آمریکا و چین بر روند سرمایه گذاری</vt:lpstr>
      <vt:lpstr>استراتژی امنیت غذایی</vt:lpstr>
      <vt:lpstr>نقاط تمرکز کلیدی در سیاست امنیت غذایی چین</vt:lpstr>
      <vt:lpstr>پیشنهادات مک کنزی برای استراتژی امنیت غذایی</vt:lpstr>
      <vt:lpstr>اهمیت توجه به نوآوری</vt:lpstr>
      <vt:lpstr>سرمایه گذاری در حوزه غلات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Apple</cp:lastModifiedBy>
  <cp:revision>106</cp:revision>
  <cp:lastPrinted>2022-05-07T09:25:14Z</cp:lastPrinted>
  <dcterms:created xsi:type="dcterms:W3CDTF">2013-08-21T19:17:07Z</dcterms:created>
  <dcterms:modified xsi:type="dcterms:W3CDTF">2022-05-10T12:55:06Z</dcterms:modified>
</cp:coreProperties>
</file>