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78" r:id="rId5"/>
    <p:sldId id="279" r:id="rId6"/>
    <p:sldId id="280" r:id="rId7"/>
    <p:sldId id="281" r:id="rId8"/>
    <p:sldId id="283" r:id="rId9"/>
    <p:sldId id="282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19" autoAdjust="0"/>
  </p:normalViewPr>
  <p:slideViewPr>
    <p:cSldViewPr snapToGrid="0">
      <p:cViewPr varScale="1">
        <p:scale>
          <a:sx n="103" d="100"/>
          <a:sy n="103" d="100"/>
        </p:scale>
        <p:origin x="8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presProps" Target="presProp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notesMaster" Target="notesMasters/notesMaster1.xml" /><Relationship Id="rId2" Type="http://schemas.openxmlformats.org/officeDocument/2006/relationships/customXml" Target="../customXml/item2.xml" /><Relationship Id="rId16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theme" Target="theme/theme1.xml" /><Relationship Id="rId10" Type="http://schemas.openxmlformats.org/officeDocument/2006/relationships/slide" Target="slides/slide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93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745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80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156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24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.xml" /><Relationship Id="rId4" Type="http://schemas.openxmlformats.org/officeDocument/2006/relationships/image" Target="../media/image6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2.xml" /><Relationship Id="rId6" Type="http://schemas.openxmlformats.org/officeDocument/2006/relationships/image" Target="../media/image8.png" /><Relationship Id="rId5" Type="http://schemas.openxmlformats.org/officeDocument/2006/relationships/image" Target="../media/image7.jpeg" /><Relationship Id="rId4" Type="http://schemas.openxmlformats.org/officeDocument/2006/relationships/image" Target="../media/image1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574579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5974" y="1545247"/>
            <a:ext cx="3603084" cy="2740963"/>
          </a:xfrm>
        </p:spPr>
        <p:txBody>
          <a:bodyPr>
            <a:no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Dispute Settlement in Grain and Feed Trade</a:t>
            </a:r>
            <a:b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b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case study in quality defects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7977" y="4410972"/>
            <a:ext cx="3485072" cy="1026544"/>
          </a:xfrm>
        </p:spPr>
        <p:txBody>
          <a:bodyPr>
            <a:normAutofit fontScale="85000" lnSpcReduction="10000"/>
          </a:bodyPr>
          <a:lstStyle/>
          <a:p>
            <a:r>
              <a:rPr lang="en-GB" sz="1800" dirty="0" err="1"/>
              <a:t>Dr.</a:t>
            </a:r>
            <a:r>
              <a:rPr lang="en-GB" sz="1800" dirty="0"/>
              <a:t> Gholamreza RAFIEI</a:t>
            </a:r>
          </a:p>
          <a:p>
            <a:r>
              <a:rPr lang="en-GB" sz="1800" dirty="0"/>
              <a:t>Attorney at law</a:t>
            </a:r>
          </a:p>
          <a:p>
            <a:r>
              <a:rPr lang="en-GB" sz="1800" dirty="0"/>
              <a:t>OLYA International Law Office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20979" y="-80309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244" y="414839"/>
            <a:ext cx="2150831" cy="752147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Parties: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34" y="1275250"/>
            <a:ext cx="4403596" cy="1165210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GB" sz="2400" dirty="0"/>
              <a:t>Claimant: </a:t>
            </a:r>
            <a:r>
              <a:rPr lang="en-GB" sz="2400" dirty="0" err="1"/>
              <a:t>BuyerRespondents</a:t>
            </a:r>
            <a:r>
              <a:rPr lang="en-GB" sz="2400" dirty="0"/>
              <a:t>: Seller and Inspection Company</a:t>
            </a: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B9A1DA-FF2C-1106-9B58-030CAA30D04E}"/>
              </a:ext>
            </a:extLst>
          </p:cNvPr>
          <p:cNvSpPr txBox="1">
            <a:spLocks/>
          </p:cNvSpPr>
          <p:nvPr/>
        </p:nvSpPr>
        <p:spPr>
          <a:xfrm>
            <a:off x="6857244" y="2548724"/>
            <a:ext cx="2150831" cy="75214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413157-11D5-AEEA-8AC3-FA2A4A01E097}"/>
              </a:ext>
            </a:extLst>
          </p:cNvPr>
          <p:cNvSpPr txBox="1">
            <a:spLocks/>
          </p:cNvSpPr>
          <p:nvPr/>
        </p:nvSpPr>
        <p:spPr>
          <a:xfrm>
            <a:off x="6746034" y="3409134"/>
            <a:ext cx="4403596" cy="27877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GB" sz="2400" dirty="0"/>
              <a:t>Finding defects / discrepancy in quality in the custom warehouse of port of destination (discharge)</a:t>
            </a:r>
          </a:p>
          <a:p>
            <a:pPr marL="36900" indent="0">
              <a:buFont typeface="Wingdings 2" charset="2"/>
              <a:buNone/>
            </a:pPr>
            <a:r>
              <a:rPr lang="en-GB" sz="2400" dirty="0"/>
              <a:t>[Increase of </a:t>
            </a:r>
            <a:r>
              <a:rPr lang="en-GB" sz="2400" dirty="0" err="1"/>
              <a:t>micotoxins</a:t>
            </a:r>
            <a:r>
              <a:rPr lang="en-GB" sz="2400" dirty="0"/>
              <a:t> i.e. aflatoxins and </a:t>
            </a:r>
            <a:r>
              <a:rPr lang="en-GB" sz="2400" dirty="0" err="1"/>
              <a:t>mold</a:t>
            </a:r>
            <a:r>
              <a:rPr lang="en-GB" sz="2400" dirty="0"/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20979" y="-80309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260" y="414839"/>
            <a:ext cx="5437729" cy="75214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Buyer's Claim::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34" y="1275250"/>
            <a:ext cx="4403596" cy="4377966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GB" sz="2400" dirty="0"/>
              <a:t>• Seller breached its obligation to deliver goods (corn) according to agreed specifications.</a:t>
            </a:r>
          </a:p>
          <a:p>
            <a:pPr marL="36900" lvl="0" indent="0">
              <a:buNone/>
            </a:pPr>
            <a:r>
              <a:rPr lang="en-GB" sz="2400" dirty="0"/>
              <a:t>• Inspection company failed to perform its obligation according to agreed scope of inspection and INSO compulsory Standards.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077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20979" y="-80309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260" y="414839"/>
            <a:ext cx="5746648" cy="75214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Seller's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defences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34" y="1275250"/>
            <a:ext cx="4403596" cy="4377966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GB" sz="2400" dirty="0"/>
              <a:t>• Goods were in conformity in the port of loading.</a:t>
            </a:r>
          </a:p>
          <a:p>
            <a:pPr marL="36900" lvl="0" indent="0">
              <a:buNone/>
            </a:pPr>
            <a:r>
              <a:rPr lang="en-GB" sz="2400" dirty="0"/>
              <a:t>• Buyer's appointed inspection Co. approved the agreed quality by inspection company.</a:t>
            </a:r>
          </a:p>
          <a:p>
            <a:pPr marL="36900" lvl="0" indent="0">
              <a:buNone/>
            </a:pPr>
            <a:r>
              <a:rPr lang="en-GB" sz="2400" dirty="0"/>
              <a:t>• Seller has no further responsibility.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205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0" y="-117379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27" y="451909"/>
            <a:ext cx="6096000" cy="789945"/>
          </a:xfrm>
        </p:spPr>
        <p:txBody>
          <a:bodyPr anchor="b">
            <a:noAutofit/>
          </a:bodyPr>
          <a:lstStyle/>
          <a:p>
            <a:pPr algn="l"/>
            <a: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inspection company defences: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689" y="1528563"/>
            <a:ext cx="4403596" cy="4377966"/>
          </a:xfrm>
        </p:spPr>
        <p:txBody>
          <a:bodyPr anchor="t">
            <a:normAutofit lnSpcReduction="10000"/>
          </a:bodyPr>
          <a:lstStyle/>
          <a:p>
            <a:pPr marL="36900" lvl="0" indent="0" algn="just">
              <a:buNone/>
            </a:pPr>
            <a:r>
              <a:rPr lang="en-GB" sz="2000" dirty="0"/>
              <a:t>• He has performed his jobs properly. </a:t>
            </a:r>
          </a:p>
          <a:p>
            <a:pPr marL="36900" lvl="0" indent="0" algn="just">
              <a:buNone/>
            </a:pPr>
            <a:r>
              <a:rPr lang="en-GB" sz="2000" dirty="0"/>
              <a:t>• Inspection certificates only show the quality at the port of loading and during loading process not during shipment or destination.</a:t>
            </a:r>
          </a:p>
          <a:p>
            <a:pPr marL="36900" lvl="0" indent="0" algn="just">
              <a:buNone/>
            </a:pPr>
            <a:r>
              <a:rPr lang="en-GB" sz="2000" dirty="0"/>
              <a:t>• Defect/Discrepancy resulted after inspection certificates were issued in the port of loading.</a:t>
            </a:r>
          </a:p>
          <a:p>
            <a:pPr marL="36900" lvl="0" indent="0" algn="just">
              <a:buNone/>
            </a:pPr>
            <a:r>
              <a:rPr lang="en-GB" sz="2000" dirty="0"/>
              <a:t>• If the goods were defected before the inspection carried out; the responsibility is still with the Seller not Inspection Co. Seller must </a:t>
            </a:r>
            <a:r>
              <a:rPr lang="en-GB" sz="2000" dirty="0" err="1"/>
              <a:t>fulfill</a:t>
            </a:r>
            <a:r>
              <a:rPr lang="en-GB" sz="2000" dirty="0"/>
              <a:t> the contract.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826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20979" y="-80309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405" y="822612"/>
            <a:ext cx="5771362" cy="752147"/>
          </a:xfrm>
        </p:spPr>
        <p:txBody>
          <a:bodyPr anchor="b">
            <a:normAutofit fontScale="90000"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Substantiation of the case and finding  reliable evidences: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963" y="1726271"/>
            <a:ext cx="4403596" cy="4377966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GB" sz="2400" dirty="0"/>
              <a:t>• Defects and discrepancy resulted from improper storage of goods in warehouse of port of discharge. (Increase of </a:t>
            </a:r>
            <a:r>
              <a:rPr lang="en-GB" sz="2400" dirty="0" err="1"/>
              <a:t>misture</a:t>
            </a:r>
            <a:r>
              <a:rPr lang="en-GB" sz="2400" dirty="0"/>
              <a:t>; in addition, non-isolation with other parcels in the same warehouse have caused defects and damages)</a:t>
            </a:r>
          </a:p>
          <a:p>
            <a:pPr marL="36900" lvl="0" indent="0">
              <a:buNone/>
            </a:pPr>
            <a:r>
              <a:rPr lang="en-GB" sz="2400" dirty="0"/>
              <a:t>• Carrier performed its duty during the shipment.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185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20979" y="-247125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075" y="748471"/>
            <a:ext cx="6096000" cy="789945"/>
          </a:xfrm>
        </p:spPr>
        <p:txBody>
          <a:bodyPr anchor="b">
            <a:noAutofit/>
          </a:bodyPr>
          <a:lstStyle/>
          <a:p>
            <a:pPr algn="l"/>
            <a: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FACT: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6470" y="1788055"/>
            <a:ext cx="4403596" cy="4377966"/>
          </a:xfrm>
        </p:spPr>
        <p:txBody>
          <a:bodyPr anchor="t">
            <a:normAutofit/>
          </a:bodyPr>
          <a:lstStyle/>
          <a:p>
            <a:pPr marL="36900" lvl="0" indent="0" algn="just">
              <a:buNone/>
            </a:pPr>
            <a:r>
              <a:rPr lang="en-GB" sz="2000" dirty="0"/>
              <a:t>The cargo sampling has not performed during discharging according to </a:t>
            </a:r>
            <a:r>
              <a:rPr lang="en-GB" sz="2000" dirty="0" err="1"/>
              <a:t>Gafta</a:t>
            </a:r>
            <a:r>
              <a:rPr lang="en-GB" sz="2000" dirty="0"/>
              <a:t> rule no. 123 [sampling must be at the nearest place of the vessel during discharge as in dynamic position not in static position of storage in warehouse]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0374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{97EDEA95-6C65-4475-B4DA-DEDDCC8ED711}tf55705232_win32</Template>
  <TotalTime>0</TotalTime>
  <Words>334</Words>
  <Application>Microsoft Office PowerPoint</Application>
  <PresentationFormat>Widescreen</PresentationFormat>
  <Paragraphs>32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SlateVTI</vt:lpstr>
      <vt:lpstr>Dispute Settlement in Grain and Feed Trade  &amp;  a case study in quality defects </vt:lpstr>
      <vt:lpstr>Parties:</vt:lpstr>
      <vt:lpstr>Summary of Buyer's Claim::</vt:lpstr>
      <vt:lpstr>Summary of Seller's defences:</vt:lpstr>
      <vt:lpstr>Summary of inspection company defences:</vt:lpstr>
      <vt:lpstr>Substantiation of the case and finding  reliable evidences:</vt:lpstr>
      <vt:lpstr>IMPORTANT FACT: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Dispute Settlement in Grain and Feed Trade  &amp;  a case study in quality defects </dc:title>
  <dc:creator>Abolfazl RAFIEI</dc:creator>
  <cp:lastModifiedBy>Unknown User</cp:lastModifiedBy>
  <cp:revision>3</cp:revision>
  <dcterms:created xsi:type="dcterms:W3CDTF">2022-05-11T10:04:47Z</dcterms:created>
  <dcterms:modified xsi:type="dcterms:W3CDTF">2022-05-11T10:35:41Z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