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332" r:id="rId3"/>
    <p:sldId id="341" r:id="rId4"/>
    <p:sldId id="355" r:id="rId5"/>
    <p:sldId id="360" r:id="rId6"/>
    <p:sldId id="361" r:id="rId7"/>
    <p:sldId id="370" r:id="rId8"/>
    <p:sldId id="367" r:id="rId9"/>
    <p:sldId id="357" r:id="rId10"/>
    <p:sldId id="363" r:id="rId11"/>
    <p:sldId id="352" r:id="rId12"/>
    <p:sldId id="364" r:id="rId13"/>
    <p:sldId id="371" r:id="rId1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662" autoAdjust="0"/>
    <p:restoredTop sz="94660"/>
  </p:normalViewPr>
  <p:slideViewPr>
    <p:cSldViewPr>
      <p:cViewPr varScale="1">
        <p:scale>
          <a:sx n="76" d="100"/>
          <a:sy n="76" d="100"/>
        </p:scale>
        <p:origin x="59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1"/>
            <a:ext cx="3037840" cy="466435"/>
          </a:xfrm>
          <a:prstGeom prst="rect">
            <a:avLst/>
          </a:prstGeom>
        </p:spPr>
        <p:txBody>
          <a:bodyPr vert="horz" lIns="92830" tIns="46415" rIns="92830" bIns="46415" rtlCol="0"/>
          <a:lstStyle>
            <a:lvl1pPr algn="r">
              <a:defRPr sz="1200"/>
            </a:lvl1pPr>
          </a:lstStyle>
          <a:p>
            <a:fld id="{C576CD66-E037-4B6D-9595-E5980AF372FD}" type="datetimeFigureOut">
              <a:rPr lang="en-US" smtClean="0"/>
              <a:t>9/28/2024</a:t>
            </a:fld>
            <a:endParaRPr lang="en-US"/>
          </a:p>
        </p:txBody>
      </p:sp>
      <p:sp>
        <p:nvSpPr>
          <p:cNvPr id="4" name="Slide Image Placeholder 3"/>
          <p:cNvSpPr>
            <a:spLocks noGrp="1" noRot="1" noChangeAspect="1"/>
          </p:cNvSpPr>
          <p:nvPr>
            <p:ph type="sldImg" idx="2"/>
          </p:nvPr>
        </p:nvSpPr>
        <p:spPr>
          <a:xfrm>
            <a:off x="1412875" y="1162050"/>
            <a:ext cx="4184650" cy="3138488"/>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473894"/>
            <a:ext cx="5608320" cy="3660458"/>
          </a:xfrm>
          <a:prstGeom prst="rect">
            <a:avLst/>
          </a:prstGeom>
        </p:spPr>
        <p:txBody>
          <a:bodyPr vert="horz" lIns="92830" tIns="46415" rIns="92830" bIns="4641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9"/>
            <a:ext cx="3037840" cy="46643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9"/>
            <a:ext cx="3037840" cy="466434"/>
          </a:xfrm>
          <a:prstGeom prst="rect">
            <a:avLst/>
          </a:prstGeom>
        </p:spPr>
        <p:txBody>
          <a:bodyPr vert="horz" lIns="92830" tIns="46415" rIns="92830" bIns="46415" rtlCol="0" anchor="b"/>
          <a:lstStyle>
            <a:lvl1pPr algn="r">
              <a:defRPr sz="1200"/>
            </a:lvl1pPr>
          </a:lstStyle>
          <a:p>
            <a:fld id="{495329B1-DD86-4C84-8940-D326BF1CCFDB}" type="slidenum">
              <a:rPr lang="en-US" smtClean="0"/>
              <a:t>‹#›</a:t>
            </a:fld>
            <a:endParaRPr lang="en-US"/>
          </a:p>
        </p:txBody>
      </p:sp>
    </p:spTree>
    <p:extLst>
      <p:ext uri="{BB962C8B-B14F-4D97-AF65-F5344CB8AC3E}">
        <p14:creationId xmlns:p14="http://schemas.microsoft.com/office/powerpoint/2010/main" val="2847113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92" name="Rectangle 20"/>
          <p:cNvSpPr>
            <a:spLocks noChangeArrowheads="1"/>
          </p:cNvSpPr>
          <p:nvPr/>
        </p:nvSpPr>
        <p:spPr bwMode="gray">
          <a:xfrm>
            <a:off x="0" y="6562725"/>
            <a:ext cx="9144000" cy="304800"/>
          </a:xfrm>
          <a:prstGeom prst="rect">
            <a:avLst/>
          </a:prstGeom>
          <a:gradFill rotWithShape="1">
            <a:gsLst>
              <a:gs pos="0">
                <a:schemeClr val="tx2"/>
              </a:gs>
              <a:gs pos="100000">
                <a:schemeClr val="tx2">
                  <a:gamma/>
                  <a:shade val="38039"/>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3" name="Line 21"/>
          <p:cNvSpPr>
            <a:spLocks noChangeShapeType="1"/>
          </p:cNvSpPr>
          <p:nvPr/>
        </p:nvSpPr>
        <p:spPr bwMode="auto">
          <a:xfrm>
            <a:off x="0" y="6553200"/>
            <a:ext cx="9144000"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6" name="Rectangle 4"/>
          <p:cNvSpPr>
            <a:spLocks noGrp="1" noChangeArrowheads="1"/>
          </p:cNvSpPr>
          <p:nvPr>
            <p:ph type="dt" sz="half" idx="2"/>
          </p:nvPr>
        </p:nvSpPr>
        <p:spPr>
          <a:xfrm>
            <a:off x="457200" y="6534150"/>
            <a:ext cx="2133600" cy="244475"/>
          </a:xfrm>
        </p:spPr>
        <p:txBody>
          <a:bodyPr/>
          <a:lstStyle>
            <a:lvl1pPr>
              <a:defRPr sz="1200">
                <a:solidFill>
                  <a:schemeClr val="bg1"/>
                </a:solidFill>
              </a:defRPr>
            </a:lvl1pPr>
          </a:lstStyle>
          <a:p>
            <a:endParaRPr lang="en-US" altLang="en-US"/>
          </a:p>
        </p:txBody>
      </p:sp>
      <p:sp>
        <p:nvSpPr>
          <p:cNvPr id="3077" name="Rectangle 5"/>
          <p:cNvSpPr>
            <a:spLocks noGrp="1" noChangeArrowheads="1"/>
          </p:cNvSpPr>
          <p:nvPr>
            <p:ph type="ftr" sz="quarter" idx="3"/>
          </p:nvPr>
        </p:nvSpPr>
        <p:spPr>
          <a:xfrm>
            <a:off x="3124200" y="6534150"/>
            <a:ext cx="2895600" cy="244475"/>
          </a:xfrm>
        </p:spPr>
        <p:txBody>
          <a:bodyPr/>
          <a:lstStyle>
            <a:lvl1pPr>
              <a:defRPr sz="1200">
                <a:solidFill>
                  <a:schemeClr val="bg1"/>
                </a:solidFill>
              </a:defRPr>
            </a:lvl1pPr>
          </a:lstStyle>
          <a:p>
            <a:endParaRPr lang="en-US" altLang="en-US"/>
          </a:p>
        </p:txBody>
      </p:sp>
      <p:sp>
        <p:nvSpPr>
          <p:cNvPr id="3078" name="Rectangle 6"/>
          <p:cNvSpPr>
            <a:spLocks noGrp="1" noChangeArrowheads="1"/>
          </p:cNvSpPr>
          <p:nvPr>
            <p:ph type="sldNum" sz="quarter" idx="4"/>
          </p:nvPr>
        </p:nvSpPr>
        <p:spPr>
          <a:xfrm>
            <a:off x="6553200" y="6534150"/>
            <a:ext cx="2133600" cy="244475"/>
          </a:xfrm>
        </p:spPr>
        <p:txBody>
          <a:bodyPr/>
          <a:lstStyle>
            <a:lvl1pPr>
              <a:defRPr sz="1200">
                <a:solidFill>
                  <a:schemeClr val="bg1"/>
                </a:solidFill>
              </a:defRPr>
            </a:lvl1pPr>
          </a:lstStyle>
          <a:p>
            <a:fld id="{062677CE-BF5C-4371-B401-0D0A4018D5B8}" type="slidenum">
              <a:rPr lang="en-US" altLang="en-US"/>
              <a:pPr/>
              <a:t>‹#›</a:t>
            </a:fld>
            <a:endParaRPr lang="en-US" altLang="en-US"/>
          </a:p>
        </p:txBody>
      </p:sp>
      <p:grpSp>
        <p:nvGrpSpPr>
          <p:cNvPr id="3088" name="Group 16"/>
          <p:cNvGrpSpPr>
            <a:grpSpLocks/>
          </p:cNvGrpSpPr>
          <p:nvPr/>
        </p:nvGrpSpPr>
        <p:grpSpPr bwMode="auto">
          <a:xfrm>
            <a:off x="228600" y="304800"/>
            <a:ext cx="1079500" cy="633413"/>
            <a:chOff x="2680" y="3678"/>
            <a:chExt cx="680" cy="399"/>
          </a:xfrm>
        </p:grpSpPr>
        <p:sp>
          <p:nvSpPr>
            <p:cNvPr id="3086" name="Text Box 14"/>
            <p:cNvSpPr txBox="1">
              <a:spLocks noChangeArrowheads="1"/>
            </p:cNvSpPr>
            <p:nvPr/>
          </p:nvSpPr>
          <p:spPr bwMode="gray">
            <a:xfrm>
              <a:off x="2680" y="3789"/>
              <a:ext cx="6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b="1"/>
                <a:t>LOGO</a:t>
              </a:r>
            </a:p>
          </p:txBody>
        </p:sp>
        <p:sp>
          <p:nvSpPr>
            <p:cNvPr id="3087" name="AutoShape 15"/>
            <p:cNvSpPr>
              <a:spLocks noChangeArrowheads="1"/>
            </p:cNvSpPr>
            <p:nvPr/>
          </p:nvSpPr>
          <p:spPr bwMode="gray">
            <a:xfrm rot="5400000">
              <a:off x="2928" y="3493"/>
              <a:ext cx="172" cy="542"/>
            </a:xfrm>
            <a:prstGeom prst="moon">
              <a:avLst>
                <a:gd name="adj" fmla="val 21208"/>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075" name="Rectangle 3"/>
          <p:cNvSpPr>
            <a:spLocks noGrp="1" noChangeArrowheads="1"/>
          </p:cNvSpPr>
          <p:nvPr>
            <p:ph type="subTitle" idx="1"/>
          </p:nvPr>
        </p:nvSpPr>
        <p:spPr bwMode="gray">
          <a:xfrm>
            <a:off x="914400" y="2286000"/>
            <a:ext cx="7304088" cy="381000"/>
          </a:xfrm>
        </p:spPr>
        <p:txBody>
          <a:bodyPr/>
          <a:lstStyle>
            <a:lvl1pPr marL="0" indent="0" algn="ctr">
              <a:buFont typeface="Wingdings" panose="05000000000000000000" pitchFamily="2" charset="2"/>
              <a:buNone/>
              <a:defRPr sz="2400">
                <a:solidFill>
                  <a:schemeClr val="tx2"/>
                </a:solidFill>
              </a:defRPr>
            </a:lvl1pPr>
          </a:lstStyle>
          <a:p>
            <a:pPr lvl="0"/>
            <a:r>
              <a:rPr lang="en-US" altLang="en-US" noProof="0"/>
              <a:t>Click to edit Master subtitle style</a:t>
            </a:r>
          </a:p>
        </p:txBody>
      </p:sp>
      <p:sp>
        <p:nvSpPr>
          <p:cNvPr id="3074" name="Rectangle 2"/>
          <p:cNvSpPr>
            <a:spLocks noGrp="1" noChangeArrowheads="1"/>
          </p:cNvSpPr>
          <p:nvPr>
            <p:ph type="ctrTitle"/>
          </p:nvPr>
        </p:nvSpPr>
        <p:spPr bwMode="gray">
          <a:xfrm>
            <a:off x="762000" y="1600200"/>
            <a:ext cx="7620000" cy="682625"/>
          </a:xfrm>
          <a:extLst>
            <a:ext uri="{91240B29-F687-4F45-9708-019B960494DF}">
              <a14:hiddenLine xmlns:a14="http://schemas.microsoft.com/office/drawing/2010/main" w="9525">
                <a:solidFill>
                  <a:schemeClr val="tx1"/>
                </a:solidFill>
                <a:miter lim="800000"/>
                <a:headEnd/>
                <a:tailEnd/>
              </a14:hiddenLine>
            </a:ext>
          </a:extLst>
        </p:spPr>
        <p:txBody>
          <a:bodyPr/>
          <a:lstStyle>
            <a:lvl1pPr>
              <a:defRPr sz="4400" b="1">
                <a:solidFill>
                  <a:schemeClr val="tx1"/>
                </a:solidFill>
              </a:defRPr>
            </a:lvl1pPr>
          </a:lstStyle>
          <a:p>
            <a:pPr lvl="0"/>
            <a:r>
              <a:rPr lang="en-US" altLang="en-US" noProof="0"/>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A135A54-E11D-43A1-85B3-BC4E540BF4B1}" type="slidenum">
              <a:rPr lang="en-US" altLang="en-US"/>
              <a:pPr/>
              <a:t>‹#›</a:t>
            </a:fld>
            <a:endParaRPr lang="en-US" altLang="en-US"/>
          </a:p>
        </p:txBody>
      </p:sp>
    </p:spTree>
    <p:extLst>
      <p:ext uri="{BB962C8B-B14F-4D97-AF65-F5344CB8AC3E}">
        <p14:creationId xmlns:p14="http://schemas.microsoft.com/office/powerpoint/2010/main" val="161590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6019800" cy="57150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3B29F80-06F5-47DA-8F13-116A5BDD4AE1}" type="slidenum">
              <a:rPr lang="en-US" altLang="en-US"/>
              <a:pPr/>
              <a:t>‹#›</a:t>
            </a:fld>
            <a:endParaRPr lang="en-US" altLang="en-US"/>
          </a:p>
        </p:txBody>
      </p:sp>
    </p:spTree>
    <p:extLst>
      <p:ext uri="{BB962C8B-B14F-4D97-AF65-F5344CB8AC3E}">
        <p14:creationId xmlns:p14="http://schemas.microsoft.com/office/powerpoint/2010/main" val="1487103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438400" y="609600"/>
            <a:ext cx="6248400" cy="487363"/>
          </a:xfrm>
        </p:spPr>
        <p:txBody>
          <a:bodyPr/>
          <a:lstStyle/>
          <a:p>
            <a:r>
              <a:rPr lang="en-US"/>
              <a:t>Click to edit Master title style</a:t>
            </a:r>
          </a:p>
        </p:txBody>
      </p:sp>
      <p:sp>
        <p:nvSpPr>
          <p:cNvPr id="3" name="Table Placeholder 2"/>
          <p:cNvSpPr>
            <a:spLocks noGrp="1"/>
          </p:cNvSpPr>
          <p:nvPr>
            <p:ph type="tbl" idx="1"/>
          </p:nvPr>
        </p:nvSpPr>
        <p:spPr>
          <a:xfrm>
            <a:off x="457200" y="1219200"/>
            <a:ext cx="8229600" cy="5105400"/>
          </a:xfrm>
        </p:spPr>
        <p:txBody>
          <a:bodyPr/>
          <a:lstStyle/>
          <a:p>
            <a:r>
              <a:rPr lang="en-US"/>
              <a:t>Click icon to add table</a:t>
            </a:r>
          </a:p>
        </p:txBody>
      </p:sp>
      <p:sp>
        <p:nvSpPr>
          <p:cNvPr id="4" name="Date Placeholder 3"/>
          <p:cNvSpPr>
            <a:spLocks noGrp="1"/>
          </p:cNvSpPr>
          <p:nvPr>
            <p:ph type="dt" sz="half" idx="10"/>
          </p:nvPr>
        </p:nvSpPr>
        <p:spPr>
          <a:xfrm>
            <a:off x="457200" y="6400800"/>
            <a:ext cx="2133600" cy="320675"/>
          </a:xfrm>
        </p:spPr>
        <p:txBody>
          <a:bodyPr/>
          <a:lstStyle>
            <a:lvl1pPr>
              <a:defRPr/>
            </a:lvl1pPr>
          </a:lstStyle>
          <a:p>
            <a:endParaRPr lang="en-US" altLang="en-US"/>
          </a:p>
        </p:txBody>
      </p:sp>
      <p:sp>
        <p:nvSpPr>
          <p:cNvPr id="5" name="Footer Placeholder 4"/>
          <p:cNvSpPr>
            <a:spLocks noGrp="1"/>
          </p:cNvSpPr>
          <p:nvPr>
            <p:ph type="ftr" sz="quarter" idx="11"/>
          </p:nvPr>
        </p:nvSpPr>
        <p:spPr>
          <a:xfrm>
            <a:off x="3124200" y="6400800"/>
            <a:ext cx="2895600" cy="320675"/>
          </a:xfrm>
        </p:spPr>
        <p:txBody>
          <a:bodyPr/>
          <a:lstStyle>
            <a:lvl1pPr>
              <a:defRPr/>
            </a:lvl1pPr>
          </a:lstStyle>
          <a:p>
            <a:endParaRPr lang="en-US" altLang="en-US"/>
          </a:p>
        </p:txBody>
      </p:sp>
      <p:sp>
        <p:nvSpPr>
          <p:cNvPr id="6" name="Slide Number Placeholder 5"/>
          <p:cNvSpPr>
            <a:spLocks noGrp="1"/>
          </p:cNvSpPr>
          <p:nvPr>
            <p:ph type="sldNum" sz="quarter" idx="12"/>
          </p:nvPr>
        </p:nvSpPr>
        <p:spPr>
          <a:xfrm>
            <a:off x="6553200" y="6400800"/>
            <a:ext cx="2133600" cy="320675"/>
          </a:xfrm>
        </p:spPr>
        <p:txBody>
          <a:bodyPr/>
          <a:lstStyle>
            <a:lvl1pPr>
              <a:defRPr/>
            </a:lvl1pPr>
          </a:lstStyle>
          <a:p>
            <a:fld id="{6597DD87-ECE1-40DD-831F-6BB2B6BEFEB4}" type="slidenum">
              <a:rPr lang="en-US" altLang="en-US"/>
              <a:pPr/>
              <a:t>‹#›</a:t>
            </a:fld>
            <a:endParaRPr lang="en-US" altLang="en-US"/>
          </a:p>
        </p:txBody>
      </p:sp>
    </p:spTree>
    <p:extLst>
      <p:ext uri="{BB962C8B-B14F-4D97-AF65-F5344CB8AC3E}">
        <p14:creationId xmlns:p14="http://schemas.microsoft.com/office/powerpoint/2010/main" val="3940734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104F4B3-0E46-4F03-A0F5-37599837BF7F}" type="slidenum">
              <a:rPr lang="en-US" altLang="en-US"/>
              <a:pPr/>
              <a:t>‹#›</a:t>
            </a:fld>
            <a:endParaRPr lang="en-US" altLang="en-US"/>
          </a:p>
        </p:txBody>
      </p:sp>
    </p:spTree>
    <p:extLst>
      <p:ext uri="{BB962C8B-B14F-4D97-AF65-F5344CB8AC3E}">
        <p14:creationId xmlns:p14="http://schemas.microsoft.com/office/powerpoint/2010/main" val="1750832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69FA0F7-C8A6-4EC0-8CA7-462A40FADF87}" type="slidenum">
              <a:rPr lang="en-US" altLang="en-US"/>
              <a:pPr/>
              <a:t>‹#›</a:t>
            </a:fld>
            <a:endParaRPr lang="en-US" altLang="en-US"/>
          </a:p>
        </p:txBody>
      </p:sp>
    </p:spTree>
    <p:extLst>
      <p:ext uri="{BB962C8B-B14F-4D97-AF65-F5344CB8AC3E}">
        <p14:creationId xmlns:p14="http://schemas.microsoft.com/office/powerpoint/2010/main" val="3749594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19200"/>
            <a:ext cx="4038600" cy="5105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19200"/>
            <a:ext cx="4038600" cy="5105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57ADE65-1E9A-4FA5-8B7B-3084A8117A1C}" type="slidenum">
              <a:rPr lang="en-US" altLang="en-US"/>
              <a:pPr/>
              <a:t>‹#›</a:t>
            </a:fld>
            <a:endParaRPr lang="en-US" altLang="en-US"/>
          </a:p>
        </p:txBody>
      </p:sp>
    </p:spTree>
    <p:extLst>
      <p:ext uri="{BB962C8B-B14F-4D97-AF65-F5344CB8AC3E}">
        <p14:creationId xmlns:p14="http://schemas.microsoft.com/office/powerpoint/2010/main" val="1888182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231B1E1A-B1AD-4E49-9262-F2FF87ED538D}" type="slidenum">
              <a:rPr lang="en-US" altLang="en-US"/>
              <a:pPr/>
              <a:t>‹#›</a:t>
            </a:fld>
            <a:endParaRPr lang="en-US" altLang="en-US"/>
          </a:p>
        </p:txBody>
      </p:sp>
    </p:spTree>
    <p:extLst>
      <p:ext uri="{BB962C8B-B14F-4D97-AF65-F5344CB8AC3E}">
        <p14:creationId xmlns:p14="http://schemas.microsoft.com/office/powerpoint/2010/main" val="3264567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F65AB39D-DD74-4DCE-9D8C-B93651B81FD4}" type="slidenum">
              <a:rPr lang="en-US" altLang="en-US"/>
              <a:pPr/>
              <a:t>‹#›</a:t>
            </a:fld>
            <a:endParaRPr lang="en-US" altLang="en-US"/>
          </a:p>
        </p:txBody>
      </p:sp>
    </p:spTree>
    <p:extLst>
      <p:ext uri="{BB962C8B-B14F-4D97-AF65-F5344CB8AC3E}">
        <p14:creationId xmlns:p14="http://schemas.microsoft.com/office/powerpoint/2010/main" val="1158059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B42B5512-86D1-406C-969C-BEC35EEBC261}" type="slidenum">
              <a:rPr lang="en-US" altLang="en-US"/>
              <a:pPr/>
              <a:t>‹#›</a:t>
            </a:fld>
            <a:endParaRPr lang="en-US" altLang="en-US"/>
          </a:p>
        </p:txBody>
      </p:sp>
    </p:spTree>
    <p:extLst>
      <p:ext uri="{BB962C8B-B14F-4D97-AF65-F5344CB8AC3E}">
        <p14:creationId xmlns:p14="http://schemas.microsoft.com/office/powerpoint/2010/main" val="1011600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79F024C-503E-4E94-8836-33DC7A978E7C}" type="slidenum">
              <a:rPr lang="en-US" altLang="en-US"/>
              <a:pPr/>
              <a:t>‹#›</a:t>
            </a:fld>
            <a:endParaRPr lang="en-US" altLang="en-US"/>
          </a:p>
        </p:txBody>
      </p:sp>
    </p:spTree>
    <p:extLst>
      <p:ext uri="{BB962C8B-B14F-4D97-AF65-F5344CB8AC3E}">
        <p14:creationId xmlns:p14="http://schemas.microsoft.com/office/powerpoint/2010/main" val="170216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6A098BE-F8E2-4AC2-A63B-621F5D16B9CB}" type="slidenum">
              <a:rPr lang="en-US" altLang="en-US"/>
              <a:pPr/>
              <a:t>‹#›</a:t>
            </a:fld>
            <a:endParaRPr lang="en-US" altLang="en-US"/>
          </a:p>
        </p:txBody>
      </p:sp>
    </p:spTree>
    <p:extLst>
      <p:ext uri="{BB962C8B-B14F-4D97-AF65-F5344CB8AC3E}">
        <p14:creationId xmlns:p14="http://schemas.microsoft.com/office/powerpoint/2010/main" val="4095894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41" name="Object 17"/>
          <p:cNvGraphicFramePr>
            <a:graphicFrameLocks noChangeAspect="1"/>
          </p:cNvGraphicFramePr>
          <p:nvPr/>
        </p:nvGraphicFramePr>
        <p:xfrm>
          <a:off x="0" y="0"/>
          <a:ext cx="9144000" cy="1123950"/>
        </p:xfrm>
        <a:graphic>
          <a:graphicData uri="http://schemas.openxmlformats.org/presentationml/2006/ole">
            <mc:AlternateContent xmlns:mc="http://schemas.openxmlformats.org/markup-compatibility/2006">
              <mc:Choice xmlns:v="urn:schemas-microsoft-com:vml" Requires="v">
                <p:oleObj name="Image" r:id="rId14" imgW="10793651" imgH="1498413" progId="Photoshop.Image.6">
                  <p:embed/>
                </p:oleObj>
              </mc:Choice>
              <mc:Fallback>
                <p:oleObj name="Image" r:id="rId14" imgW="10793651" imgH="1498413" progId="Photoshop.Image.6">
                  <p:embed/>
                  <p:pic>
                    <p:nvPicPr>
                      <p:cNvPr id="0" name="Object 1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gray">
                      <a:xfrm>
                        <a:off x="0" y="0"/>
                        <a:ext cx="9144000"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2" name="Rectangle 18"/>
          <p:cNvSpPr>
            <a:spLocks noChangeArrowheads="1"/>
          </p:cNvSpPr>
          <p:nvPr/>
        </p:nvSpPr>
        <p:spPr bwMode="gray">
          <a:xfrm>
            <a:off x="304800" y="609600"/>
            <a:ext cx="8839200" cy="533400"/>
          </a:xfrm>
          <a:prstGeom prst="rect">
            <a:avLst/>
          </a:prstGeom>
          <a:gradFill rotWithShape="1">
            <a:gsLst>
              <a:gs pos="0">
                <a:srgbClr val="FFFFFF">
                  <a:alpha val="0"/>
                </a:srgbClr>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3" name="Rectangle 19"/>
          <p:cNvSpPr>
            <a:spLocks noChangeArrowheads="1"/>
          </p:cNvSpPr>
          <p:nvPr/>
        </p:nvSpPr>
        <p:spPr bwMode="gray">
          <a:xfrm>
            <a:off x="9525" y="1114425"/>
            <a:ext cx="9144000" cy="76200"/>
          </a:xfrm>
          <a:prstGeom prst="rect">
            <a:avLst/>
          </a:prstGeom>
          <a:gradFill rotWithShape="1">
            <a:gsLst>
              <a:gs pos="0">
                <a:schemeClr val="tx2"/>
              </a:gs>
              <a:gs pos="100000">
                <a:schemeClr val="tx2">
                  <a:gamma/>
                  <a:shade val="38039"/>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Grp="1" noChangeArrowheads="1"/>
          </p:cNvSpPr>
          <p:nvPr>
            <p:ph type="body" idx="1"/>
          </p:nvPr>
        </p:nvSpPr>
        <p:spPr bwMode="auto">
          <a:xfrm>
            <a:off x="457200" y="1219200"/>
            <a:ext cx="8229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400800"/>
            <a:ext cx="21336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400800"/>
            <a:ext cx="28956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400800"/>
            <a:ext cx="21336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7DF31C4-A3E6-43AF-BFA3-A4EFB7229512}" type="slidenum">
              <a:rPr lang="en-US" altLang="en-US"/>
              <a:pPr/>
              <a:t>‹#›</a:t>
            </a:fld>
            <a:endParaRPr lang="en-US" altLang="en-US"/>
          </a:p>
        </p:txBody>
      </p:sp>
      <p:sp>
        <p:nvSpPr>
          <p:cNvPr id="1026" name="Rectangle 2"/>
          <p:cNvSpPr>
            <a:spLocks noGrp="1" noChangeArrowheads="1"/>
          </p:cNvSpPr>
          <p:nvPr>
            <p:ph type="title"/>
          </p:nvPr>
        </p:nvSpPr>
        <p:spPr bwMode="white">
          <a:xfrm>
            <a:off x="2438400" y="609600"/>
            <a:ext cx="62484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7" name="Text Box 13"/>
          <p:cNvSpPr txBox="1">
            <a:spLocks noChangeArrowheads="1"/>
          </p:cNvSpPr>
          <p:nvPr/>
        </p:nvSpPr>
        <p:spPr bwMode="gray">
          <a:xfrm>
            <a:off x="8131175" y="257175"/>
            <a:ext cx="99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a:solidFill>
                  <a:schemeClr val="bg1"/>
                </a:solidFill>
              </a:rPr>
              <a:t>LOGO</a:t>
            </a:r>
          </a:p>
        </p:txBody>
      </p:sp>
      <p:sp>
        <p:nvSpPr>
          <p:cNvPr id="1038" name="AutoShape 14"/>
          <p:cNvSpPr>
            <a:spLocks noChangeArrowheads="1"/>
          </p:cNvSpPr>
          <p:nvPr/>
        </p:nvSpPr>
        <p:spPr bwMode="gray">
          <a:xfrm rot="5400000">
            <a:off x="8447088" y="-185738"/>
            <a:ext cx="273050" cy="860425"/>
          </a:xfrm>
          <a:prstGeom prst="moon">
            <a:avLst>
              <a:gd name="adj" fmla="val 21208"/>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1" fontAlgn="base" hangingPunct="1">
        <a:spcBef>
          <a:spcPct val="0"/>
        </a:spcBef>
        <a:spcAft>
          <a:spcPct val="0"/>
        </a:spcAft>
        <a:defRPr sz="3200" kern="1200">
          <a:solidFill>
            <a:schemeClr val="bg1"/>
          </a:solidFill>
          <a:latin typeface="+mj-lt"/>
          <a:ea typeface="+mj-ea"/>
          <a:cs typeface="+mj-cs"/>
        </a:defRPr>
      </a:lvl1pPr>
      <a:lvl2pPr algn="ctr" rtl="0" eaLnBrk="1" fontAlgn="base" hangingPunct="1">
        <a:spcBef>
          <a:spcPct val="0"/>
        </a:spcBef>
        <a:spcAft>
          <a:spcPct val="0"/>
        </a:spcAft>
        <a:defRPr sz="3200">
          <a:solidFill>
            <a:schemeClr val="bg1"/>
          </a:solidFill>
          <a:latin typeface="Arial" panose="020B0604020202020204" pitchFamily="34" charset="0"/>
        </a:defRPr>
      </a:lvl2pPr>
      <a:lvl3pPr algn="ctr" rtl="0" eaLnBrk="1" fontAlgn="base" hangingPunct="1">
        <a:spcBef>
          <a:spcPct val="0"/>
        </a:spcBef>
        <a:spcAft>
          <a:spcPct val="0"/>
        </a:spcAft>
        <a:defRPr sz="3200">
          <a:solidFill>
            <a:schemeClr val="bg1"/>
          </a:solidFill>
          <a:latin typeface="Arial" panose="020B0604020202020204" pitchFamily="34" charset="0"/>
        </a:defRPr>
      </a:lvl3pPr>
      <a:lvl4pPr algn="ctr" rtl="0" eaLnBrk="1" fontAlgn="base" hangingPunct="1">
        <a:spcBef>
          <a:spcPct val="0"/>
        </a:spcBef>
        <a:spcAft>
          <a:spcPct val="0"/>
        </a:spcAft>
        <a:defRPr sz="3200">
          <a:solidFill>
            <a:schemeClr val="bg1"/>
          </a:solidFill>
          <a:latin typeface="Arial" panose="020B0604020202020204" pitchFamily="34" charset="0"/>
        </a:defRPr>
      </a:lvl4pPr>
      <a:lvl5pPr algn="ctr" rtl="0" eaLnBrk="1" fontAlgn="base" hangingPunct="1">
        <a:spcBef>
          <a:spcPct val="0"/>
        </a:spcBef>
        <a:spcAft>
          <a:spcPct val="0"/>
        </a:spcAft>
        <a:defRPr sz="3200">
          <a:solidFill>
            <a:schemeClr val="bg1"/>
          </a:solidFill>
          <a:latin typeface="Arial" panose="020B0604020202020204" pitchFamily="34" charset="0"/>
        </a:defRPr>
      </a:lvl5pPr>
      <a:lvl6pPr marL="457200" algn="ctr" rtl="0" eaLnBrk="1" fontAlgn="base" hangingPunct="1">
        <a:spcBef>
          <a:spcPct val="0"/>
        </a:spcBef>
        <a:spcAft>
          <a:spcPct val="0"/>
        </a:spcAft>
        <a:defRPr sz="3200">
          <a:solidFill>
            <a:schemeClr val="bg1"/>
          </a:solidFill>
          <a:latin typeface="Arial" panose="020B0604020202020204" pitchFamily="34" charset="0"/>
        </a:defRPr>
      </a:lvl6pPr>
      <a:lvl7pPr marL="914400" algn="ctr" rtl="0" eaLnBrk="1" fontAlgn="base" hangingPunct="1">
        <a:spcBef>
          <a:spcPct val="0"/>
        </a:spcBef>
        <a:spcAft>
          <a:spcPct val="0"/>
        </a:spcAft>
        <a:defRPr sz="3200">
          <a:solidFill>
            <a:schemeClr val="bg1"/>
          </a:solidFill>
          <a:latin typeface="Arial" panose="020B0604020202020204" pitchFamily="34" charset="0"/>
        </a:defRPr>
      </a:lvl7pPr>
      <a:lvl8pPr marL="1371600" algn="ctr" rtl="0" eaLnBrk="1" fontAlgn="base" hangingPunct="1">
        <a:spcBef>
          <a:spcPct val="0"/>
        </a:spcBef>
        <a:spcAft>
          <a:spcPct val="0"/>
        </a:spcAft>
        <a:defRPr sz="3200">
          <a:solidFill>
            <a:schemeClr val="bg1"/>
          </a:solidFill>
          <a:latin typeface="Arial" panose="020B0604020202020204" pitchFamily="34" charset="0"/>
        </a:defRPr>
      </a:lvl8pPr>
      <a:lvl9pPr marL="1828800" algn="ctr" rtl="0" eaLnBrk="1" fontAlgn="base" hangingPunct="1">
        <a:spcBef>
          <a:spcPct val="0"/>
        </a:spcBef>
        <a:spcAft>
          <a:spcPct val="0"/>
        </a:spcAft>
        <a:defRPr sz="3200">
          <a:solidFill>
            <a:schemeClr val="bg1"/>
          </a:solidFill>
          <a:latin typeface="Arial" panose="020B0604020202020204" pitchFamily="34" charset="0"/>
        </a:defRPr>
      </a:lvl9pPr>
    </p:titleStyle>
    <p:bodyStyle>
      <a:lvl1pPr marL="342900" indent="-342900" algn="l" rtl="0" eaLnBrk="1" fontAlgn="base" hangingPunct="1">
        <a:spcBef>
          <a:spcPct val="20000"/>
        </a:spcBef>
        <a:spcAft>
          <a:spcPct val="0"/>
        </a:spcAft>
        <a:buClr>
          <a:schemeClr val="tx2"/>
        </a:buClr>
        <a:buFont typeface="Wingdings" panose="05000000000000000000" pitchFamily="2" charset="2"/>
        <a:buChar char="v"/>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anose="05000000000000000000" pitchFamily="2" charset="2"/>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371600" y="1905000"/>
            <a:ext cx="7620000" cy="682625"/>
          </a:xfrm>
        </p:spPr>
        <p:txBody>
          <a:bodyPr/>
          <a:lstStyle/>
          <a:p>
            <a:r>
              <a:rPr lang="fa-IR" altLang="en-US" sz="9600" dirty="0">
                <a:latin typeface="IranNastaliq" panose="02020505000000020003" pitchFamily="18" charset="0"/>
                <a:cs typeface="IranNastaliq" panose="02020505000000020003" pitchFamily="18" charset="0"/>
              </a:rPr>
              <a:t>بانک سپه</a:t>
            </a:r>
            <a:endParaRPr lang="en-US" altLang="en-US" sz="9600" dirty="0">
              <a:solidFill>
                <a:schemeClr val="tx2"/>
              </a:solidFill>
              <a:latin typeface="IranNastaliq" panose="02020505000000020003" pitchFamily="18" charset="0"/>
              <a:cs typeface="IranNastaliq" panose="02020505000000020003" pitchFamily="18" charset="0"/>
            </a:endParaRPr>
          </a:p>
        </p:txBody>
      </p:sp>
      <p:pic>
        <p:nvPicPr>
          <p:cNvPr id="2" name="Picture 1"/>
          <p:cNvPicPr>
            <a:picLocks noChangeAspect="1"/>
          </p:cNvPicPr>
          <p:nvPr/>
        </p:nvPicPr>
        <p:blipFill>
          <a:blip r:embed="rId2"/>
          <a:stretch>
            <a:fillRect/>
          </a:stretch>
        </p:blipFill>
        <p:spPr>
          <a:xfrm>
            <a:off x="304800" y="152400"/>
            <a:ext cx="914400" cy="109527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AutoShape 3"/>
          <p:cNvSpPr>
            <a:spLocks noChangeArrowheads="1"/>
          </p:cNvSpPr>
          <p:nvPr/>
        </p:nvSpPr>
        <p:spPr bwMode="gray">
          <a:xfrm>
            <a:off x="1132139" y="4388582"/>
            <a:ext cx="7194062" cy="645428"/>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285750" indent="-285750" algn="ctr" rtl="1">
              <a:buFont typeface="Wingdings" panose="05000000000000000000" pitchFamily="2" charset="2"/>
              <a:buChar char="ü"/>
            </a:pPr>
            <a:r>
              <a:rPr lang="fa-IR" sz="1500" b="1" dirty="0">
                <a:solidFill>
                  <a:srgbClr val="FFFF00"/>
                </a:solidFill>
                <a:cs typeface="B Nazanin" pitchFamily="2" charset="-78"/>
              </a:rPr>
              <a:t>تامین ترکیبی از  وثایق سهل البیع به صورت نقد، چک و غیرمنقول معادل دلار با نرخ آزاد</a:t>
            </a:r>
            <a:endParaRPr lang="en-US" sz="1500" b="1" dirty="0">
              <a:solidFill>
                <a:srgbClr val="FFFF00"/>
              </a:solidFill>
              <a:cs typeface="B Nazanin" pitchFamily="2" charset="-78"/>
            </a:endParaRPr>
          </a:p>
        </p:txBody>
      </p:sp>
      <p:sp>
        <p:nvSpPr>
          <p:cNvPr id="45060" name="AutoShape 4"/>
          <p:cNvSpPr>
            <a:spLocks noChangeArrowheads="1"/>
          </p:cNvSpPr>
          <p:nvPr/>
        </p:nvSpPr>
        <p:spPr bwMode="gray">
          <a:xfrm>
            <a:off x="1066800" y="3705003"/>
            <a:ext cx="7235754" cy="609600"/>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rtl="1">
              <a:buFont typeface="Wingdings" panose="05000000000000000000" pitchFamily="2" charset="2"/>
              <a:buChar char="ü"/>
            </a:pPr>
            <a:r>
              <a:rPr lang="fa-IR" sz="2000" b="1" dirty="0">
                <a:solidFill>
                  <a:srgbClr val="FFFF00"/>
                </a:solidFill>
                <a:cs typeface="B Nazanin" pitchFamily="2" charset="-78"/>
              </a:rPr>
              <a:t>نرخ تسهیلات بین 10 الی 12 درصد سالیانه باتوجه به اعتبار مشتری</a:t>
            </a:r>
            <a:endParaRPr lang="en-US" sz="2000" b="1" dirty="0">
              <a:solidFill>
                <a:srgbClr val="FFFF00"/>
              </a:solidFill>
              <a:cs typeface="B Nazanin" pitchFamily="2" charset="-78"/>
            </a:endParaRPr>
          </a:p>
        </p:txBody>
      </p:sp>
      <p:sp>
        <p:nvSpPr>
          <p:cNvPr id="45061" name="AutoShape 5"/>
          <p:cNvSpPr>
            <a:spLocks noChangeArrowheads="1"/>
          </p:cNvSpPr>
          <p:nvPr/>
        </p:nvSpPr>
        <p:spPr bwMode="gray">
          <a:xfrm>
            <a:off x="1066800" y="3021057"/>
            <a:ext cx="7235754" cy="609600"/>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rtl="1">
              <a:buFont typeface="Wingdings" panose="05000000000000000000" pitchFamily="2" charset="2"/>
              <a:buChar char="ü"/>
            </a:pPr>
            <a:r>
              <a:rPr lang="fa-IR" sz="2000" b="1" dirty="0">
                <a:solidFill>
                  <a:srgbClr val="FFFF00"/>
                </a:solidFill>
                <a:cs typeface="B Nazanin" pitchFamily="2" charset="-78"/>
              </a:rPr>
              <a:t>تا سقف 10میلیون یورو به ذینفع واحد</a:t>
            </a:r>
            <a:endParaRPr lang="en-US" sz="2000" b="1" dirty="0">
              <a:solidFill>
                <a:srgbClr val="FFFF00"/>
              </a:solidFill>
              <a:cs typeface="B Nazanin" pitchFamily="2" charset="-78"/>
            </a:endParaRPr>
          </a:p>
        </p:txBody>
      </p:sp>
      <p:sp>
        <p:nvSpPr>
          <p:cNvPr id="45068" name="AutoShape 12"/>
          <p:cNvSpPr>
            <a:spLocks noChangeArrowheads="1"/>
          </p:cNvSpPr>
          <p:nvPr/>
        </p:nvSpPr>
        <p:spPr bwMode="auto">
          <a:xfrm>
            <a:off x="564297" y="2150950"/>
            <a:ext cx="8046342" cy="850851"/>
          </a:xfrm>
          <a:prstGeom prst="roundRect">
            <a:avLst>
              <a:gd name="adj" fmla="val 16667"/>
            </a:avLst>
          </a:prstGeom>
          <a:noFill/>
          <a:ln w="38100">
            <a:solidFill>
              <a:schemeClr val="tx1"/>
            </a:solidFill>
            <a:round/>
            <a:headEnd/>
            <a:tailEnd/>
          </a:ln>
          <a:effectLst/>
          <a:extLst>
            <a:ext uri="{909E8E84-426E-40DD-AFC4-6F175D3DCCD1}">
              <a14:hiddenFill xmlns:a14="http://schemas.microsoft.com/office/drawing/2010/main">
                <a:gradFill rotWithShape="1">
                  <a:gsLst>
                    <a:gs pos="0">
                      <a:schemeClr val="tx2"/>
                    </a:gs>
                    <a:gs pos="100000">
                      <a:schemeClr val="tx2">
                        <a:gamma/>
                        <a:tint val="48627"/>
                        <a:invGamma/>
                      </a:schemeClr>
                    </a:gs>
                  </a:gsLst>
                  <a:lin ang="54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a:latin typeface="Verdana" panose="020B0604030504040204" pitchFamily="34" charset="0"/>
            </a:endParaRPr>
          </a:p>
        </p:txBody>
      </p:sp>
      <p:sp>
        <p:nvSpPr>
          <p:cNvPr id="45071" name="AutoShape 15"/>
          <p:cNvSpPr>
            <a:spLocks noChangeArrowheads="1"/>
          </p:cNvSpPr>
          <p:nvPr/>
        </p:nvSpPr>
        <p:spPr bwMode="gray">
          <a:xfrm>
            <a:off x="425669" y="5789598"/>
            <a:ext cx="8435568" cy="719407"/>
          </a:xfrm>
          <a:prstGeom prst="can">
            <a:avLst>
              <a:gd name="adj" fmla="val 27866"/>
            </a:avLst>
          </a:prstGeom>
          <a:gradFill rotWithShape="1">
            <a:gsLst>
              <a:gs pos="0">
                <a:schemeClr val="hlink">
                  <a:gamma/>
                  <a:shade val="46275"/>
                  <a:invGamma/>
                </a:schemeClr>
              </a:gs>
              <a:gs pos="50000">
                <a:schemeClr val="hlink"/>
              </a:gs>
              <a:gs pos="100000">
                <a:schemeClr val="hlink">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lvl="0" indent="0" algn="ctr" rtl="1">
              <a:buNone/>
            </a:pPr>
            <a:r>
              <a:rPr lang="fa-IR" sz="1600" b="1" dirty="0">
                <a:solidFill>
                  <a:schemeClr val="accent4">
                    <a:lumMod val="75000"/>
                  </a:schemeClr>
                </a:solidFill>
                <a:effectLst>
                  <a:outerShdw blurRad="38100" dist="38100" dir="2700000" algn="tl">
                    <a:srgbClr val="000000">
                      <a:alpha val="43137"/>
                    </a:srgbClr>
                  </a:outerShdw>
                </a:effectLst>
                <a:cs typeface="B Zar" panose="00000400000000000000" pitchFamily="2" charset="-78"/>
              </a:rPr>
              <a:t>پرداخت تسهیلات به شرکت ایران گارمنت (</a:t>
            </a:r>
            <a:r>
              <a:rPr lang="fa-IR" sz="1400" b="1" dirty="0">
                <a:solidFill>
                  <a:schemeClr val="accent4">
                    <a:lumMod val="75000"/>
                  </a:schemeClr>
                </a:solidFill>
                <a:effectLst>
                  <a:outerShdw blurRad="38100" dist="38100" dir="2700000" algn="tl">
                    <a:srgbClr val="000000">
                      <a:alpha val="43137"/>
                    </a:srgbClr>
                  </a:outerShdw>
                </a:effectLst>
                <a:cs typeface="B Zar" panose="00000400000000000000" pitchFamily="2" charset="-78"/>
              </a:rPr>
              <a:t>زیرمجموعه</a:t>
            </a:r>
            <a:r>
              <a:rPr lang="fa-IR" sz="1600" b="1" dirty="0">
                <a:solidFill>
                  <a:schemeClr val="accent4">
                    <a:lumMod val="75000"/>
                  </a:schemeClr>
                </a:solidFill>
                <a:effectLst>
                  <a:outerShdw blurRad="38100" dist="38100" dir="2700000" algn="tl">
                    <a:srgbClr val="000000">
                      <a:alpha val="43137"/>
                    </a:srgbClr>
                  </a:outerShdw>
                </a:effectLst>
                <a:cs typeface="B Zar" panose="00000400000000000000" pitchFamily="2" charset="-78"/>
              </a:rPr>
              <a:t> اتکا) بابت واردات کالاهای اساسی(روغن/ذرت/گوشت گرم)</a:t>
            </a:r>
            <a:endParaRPr lang="en-US" sz="1600" b="1" dirty="0">
              <a:solidFill>
                <a:schemeClr val="accent4">
                  <a:lumMod val="75000"/>
                </a:schemeClr>
              </a:solidFill>
              <a:effectLst>
                <a:outerShdw blurRad="38100" dist="38100" dir="2700000" algn="tl">
                  <a:srgbClr val="000000">
                    <a:alpha val="43137"/>
                  </a:srgbClr>
                </a:outerShdw>
              </a:effectLst>
              <a:cs typeface="B Zar" panose="00000400000000000000" pitchFamily="2" charset="-78"/>
            </a:endParaRPr>
          </a:p>
        </p:txBody>
      </p:sp>
      <p:sp>
        <p:nvSpPr>
          <p:cNvPr id="45073" name="Text Box 17"/>
          <p:cNvSpPr txBox="1">
            <a:spLocks noChangeArrowheads="1"/>
          </p:cNvSpPr>
          <p:nvPr/>
        </p:nvSpPr>
        <p:spPr bwMode="gray">
          <a:xfrm>
            <a:off x="3140108" y="336203"/>
            <a:ext cx="298370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ctr"/>
            <a:r>
              <a:rPr lang="fa-IR" altLang="en-US" sz="2800" b="1" dirty="0">
                <a:solidFill>
                  <a:srgbClr val="FFFF00"/>
                </a:solidFill>
                <a:cs typeface="B Nazanin" pitchFamily="2" charset="-78"/>
              </a:rPr>
              <a:t>تسهیلات ارزی</a:t>
            </a:r>
            <a:endParaRPr lang="en-US" altLang="en-US" sz="2800" dirty="0">
              <a:solidFill>
                <a:srgbClr val="FFFF00"/>
              </a:solidFill>
            </a:endParaRPr>
          </a:p>
        </p:txBody>
      </p:sp>
      <p:pic>
        <p:nvPicPr>
          <p:cNvPr id="20" name="Picture 19"/>
          <p:cNvPicPr>
            <a:picLocks noChangeAspect="1"/>
          </p:cNvPicPr>
          <p:nvPr/>
        </p:nvPicPr>
        <p:blipFill>
          <a:blip r:embed="rId2"/>
          <a:stretch>
            <a:fillRect/>
          </a:stretch>
        </p:blipFill>
        <p:spPr>
          <a:xfrm>
            <a:off x="8153400" y="97491"/>
            <a:ext cx="914479" cy="1024217"/>
          </a:xfrm>
          <a:prstGeom prst="rect">
            <a:avLst/>
          </a:prstGeom>
        </p:spPr>
      </p:pic>
      <p:sp>
        <p:nvSpPr>
          <p:cNvPr id="18" name="Text Box 20"/>
          <p:cNvSpPr txBox="1">
            <a:spLocks noChangeArrowheads="1"/>
          </p:cNvSpPr>
          <p:nvPr/>
        </p:nvSpPr>
        <p:spPr bwMode="auto">
          <a:xfrm>
            <a:off x="457200" y="2165399"/>
            <a:ext cx="813076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rtl="1" eaLnBrk="0" hangingPunct="0"/>
            <a:endParaRPr lang="fa-IR" altLang="en-US" sz="2000" b="1" dirty="0">
              <a:effectLst>
                <a:outerShdw blurRad="38100" dist="38100" dir="2700000" algn="tl">
                  <a:srgbClr val="000000">
                    <a:alpha val="43137"/>
                  </a:srgbClr>
                </a:outerShdw>
              </a:effectLst>
              <a:cs typeface="B Nazanin" pitchFamily="2" charset="-78"/>
            </a:endParaRPr>
          </a:p>
        </p:txBody>
      </p:sp>
      <p:sp>
        <p:nvSpPr>
          <p:cNvPr id="21" name="AutoShape 3"/>
          <p:cNvSpPr>
            <a:spLocks noChangeArrowheads="1"/>
          </p:cNvSpPr>
          <p:nvPr/>
        </p:nvSpPr>
        <p:spPr bwMode="gray">
          <a:xfrm>
            <a:off x="1066799" y="5114795"/>
            <a:ext cx="7235754" cy="609600"/>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285750" indent="-285750" algn="ctr" rtl="1" eaLnBrk="0" hangingPunct="0">
              <a:buFont typeface="Wingdings" panose="05000000000000000000" pitchFamily="2" charset="2"/>
              <a:buChar char="ü"/>
            </a:pPr>
            <a:r>
              <a:rPr lang="fa-IR" altLang="en-US" sz="2000" b="1" dirty="0">
                <a:solidFill>
                  <a:srgbClr val="FFFF00"/>
                </a:solidFill>
                <a:cs typeface="B Nazanin" pitchFamily="2" charset="-78"/>
              </a:rPr>
              <a:t>سررسید تسهیلات 3 ماهه قابل تمدید تا 3 ماه دیگر</a:t>
            </a:r>
          </a:p>
        </p:txBody>
      </p:sp>
      <p:sp>
        <p:nvSpPr>
          <p:cNvPr id="23" name="AutoShape 18"/>
          <p:cNvSpPr>
            <a:spLocks noChangeArrowheads="1"/>
          </p:cNvSpPr>
          <p:nvPr/>
        </p:nvSpPr>
        <p:spPr bwMode="gray">
          <a:xfrm>
            <a:off x="2024915" y="1212580"/>
            <a:ext cx="4472960" cy="894670"/>
          </a:xfrm>
          <a:prstGeom prst="can">
            <a:avLst>
              <a:gd name="adj" fmla="val 32032"/>
            </a:avLst>
          </a:prstGeom>
          <a:gradFill rotWithShape="1">
            <a:gsLst>
              <a:gs pos="0">
                <a:srgbClr val="44BD41">
                  <a:gamma/>
                  <a:shade val="46275"/>
                  <a:invGamma/>
                </a:srgbClr>
              </a:gs>
              <a:gs pos="50000">
                <a:srgbClr val="44BD41"/>
              </a:gs>
              <a:gs pos="100000">
                <a:srgbClr val="44BD41">
                  <a:gamma/>
                  <a:shade val="46275"/>
                  <a:invGamma/>
                </a:srgb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rtl="1"/>
            <a:r>
              <a:rPr lang="fa-IR" sz="2400" b="1" dirty="0">
                <a:solidFill>
                  <a:srgbClr val="132767"/>
                </a:solidFill>
                <a:effectLst>
                  <a:outerShdw blurRad="38100" dist="38100" dir="2700000" algn="tl">
                    <a:srgbClr val="000000">
                      <a:alpha val="43137"/>
                    </a:srgbClr>
                  </a:outerShdw>
                </a:effectLst>
                <a:cs typeface="B Nazanin" panose="00000400000000000000" pitchFamily="2" charset="-78"/>
              </a:rPr>
              <a:t>تسهیلات از محل منابع داخلی</a:t>
            </a:r>
            <a:endParaRPr lang="en-US" sz="2400" b="1" dirty="0">
              <a:solidFill>
                <a:srgbClr val="132767"/>
              </a:solidFill>
              <a:effectLst>
                <a:outerShdw blurRad="38100" dist="38100" dir="2700000" algn="tl">
                  <a:srgbClr val="000000">
                    <a:alpha val="43137"/>
                  </a:srgbClr>
                </a:outerShdw>
              </a:effectLst>
              <a:cs typeface="B Nazanin" panose="00000400000000000000" pitchFamily="2" charset="-78"/>
            </a:endParaRPr>
          </a:p>
        </p:txBody>
      </p:sp>
      <p:sp>
        <p:nvSpPr>
          <p:cNvPr id="12" name="Text Box 20"/>
          <p:cNvSpPr txBox="1">
            <a:spLocks noChangeArrowheads="1"/>
          </p:cNvSpPr>
          <p:nvPr/>
        </p:nvSpPr>
        <p:spPr bwMode="auto">
          <a:xfrm>
            <a:off x="457200" y="2252826"/>
            <a:ext cx="8130768" cy="515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indent="0" algn="ctr" rtl="1">
              <a:lnSpc>
                <a:spcPct val="150000"/>
              </a:lnSpc>
              <a:buNone/>
            </a:pPr>
            <a:r>
              <a:rPr lang="fa-IR" sz="2000" b="1" dirty="0">
                <a:cs typeface="B Zar" panose="00000400000000000000" pitchFamily="2" charset="-78"/>
              </a:rPr>
              <a:t>بابت واردات کالاهای اساسی و مواد اولیه</a:t>
            </a:r>
            <a:endParaRPr lang="fa-IR" altLang="en-US" sz="2400" b="1" dirty="0">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val="2038466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ChangeArrowheads="1"/>
          </p:cNvSpPr>
          <p:nvPr/>
        </p:nvSpPr>
        <p:spPr bwMode="gray">
          <a:xfrm>
            <a:off x="88660" y="3362272"/>
            <a:ext cx="9055340" cy="67811"/>
          </a:xfrm>
          <a:prstGeom prst="rect">
            <a:avLst/>
          </a:prstGeom>
          <a:gradFill rotWithShape="1">
            <a:gsLst>
              <a:gs pos="0">
                <a:srgbClr val="808080"/>
              </a:gs>
              <a:gs pos="100000">
                <a:srgbClr val="808080">
                  <a:gamma/>
                  <a:tint val="15294"/>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dirty="0"/>
          </a:p>
        </p:txBody>
      </p:sp>
      <p:grpSp>
        <p:nvGrpSpPr>
          <p:cNvPr id="53271" name="Group 23"/>
          <p:cNvGrpSpPr>
            <a:grpSpLocks/>
          </p:cNvGrpSpPr>
          <p:nvPr/>
        </p:nvGrpSpPr>
        <p:grpSpPr bwMode="auto">
          <a:xfrm rot="10800000">
            <a:off x="497450" y="3120755"/>
            <a:ext cx="5726896" cy="974725"/>
            <a:chOff x="2290" y="2725"/>
            <a:chExt cx="1832" cy="713"/>
          </a:xfrm>
        </p:grpSpPr>
        <p:grpSp>
          <p:nvGrpSpPr>
            <p:cNvPr id="53272" name="Group 24"/>
            <p:cNvGrpSpPr>
              <a:grpSpLocks/>
            </p:cNvGrpSpPr>
            <p:nvPr/>
          </p:nvGrpSpPr>
          <p:grpSpPr bwMode="auto">
            <a:xfrm>
              <a:off x="2290" y="3030"/>
              <a:ext cx="1832" cy="408"/>
              <a:chOff x="2290" y="3030"/>
              <a:chExt cx="1832" cy="408"/>
            </a:xfrm>
          </p:grpSpPr>
          <p:sp>
            <p:nvSpPr>
              <p:cNvPr id="53273" name="Freeform 25"/>
              <p:cNvSpPr>
                <a:spLocks/>
              </p:cNvSpPr>
              <p:nvPr/>
            </p:nvSpPr>
            <p:spPr bwMode="gray">
              <a:xfrm>
                <a:off x="2290" y="3030"/>
                <a:ext cx="1832" cy="408"/>
              </a:xfrm>
              <a:custGeom>
                <a:avLst/>
                <a:gdLst>
                  <a:gd name="T0" fmla="*/ 1832 w 1832"/>
                  <a:gd name="T1" fmla="*/ 32 h 408"/>
                  <a:gd name="T2" fmla="*/ 1830 w 1832"/>
                  <a:gd name="T3" fmla="*/ 66 h 408"/>
                  <a:gd name="T4" fmla="*/ 1814 w 1832"/>
                  <a:gd name="T5" fmla="*/ 128 h 408"/>
                  <a:gd name="T6" fmla="*/ 1788 w 1832"/>
                  <a:gd name="T7" fmla="*/ 188 h 408"/>
                  <a:gd name="T8" fmla="*/ 1754 w 1832"/>
                  <a:gd name="T9" fmla="*/ 240 h 408"/>
                  <a:gd name="T10" fmla="*/ 1712 w 1832"/>
                  <a:gd name="T11" fmla="*/ 288 h 408"/>
                  <a:gd name="T12" fmla="*/ 1664 w 1832"/>
                  <a:gd name="T13" fmla="*/ 330 h 408"/>
                  <a:gd name="T14" fmla="*/ 1610 w 1832"/>
                  <a:gd name="T15" fmla="*/ 362 h 408"/>
                  <a:gd name="T16" fmla="*/ 1550 w 1832"/>
                  <a:gd name="T17" fmla="*/ 388 h 408"/>
                  <a:gd name="T18" fmla="*/ 1486 w 1832"/>
                  <a:gd name="T19" fmla="*/ 402 h 408"/>
                  <a:gd name="T20" fmla="*/ 1418 w 1832"/>
                  <a:gd name="T21" fmla="*/ 408 h 408"/>
                  <a:gd name="T22" fmla="*/ 0 w 1832"/>
                  <a:gd name="T23" fmla="*/ 408 h 408"/>
                  <a:gd name="T24" fmla="*/ 0 w 1832"/>
                  <a:gd name="T25" fmla="*/ 0 h 408"/>
                  <a:gd name="T26" fmla="*/ 1832 w 1832"/>
                  <a:gd name="T27" fmla="*/ 0 h 408"/>
                  <a:gd name="T28" fmla="*/ 1832 w 1832"/>
                  <a:gd name="T29" fmla="*/ 32 h 408"/>
                  <a:gd name="T30" fmla="*/ 1832 w 1832"/>
                  <a:gd name="T31" fmla="*/ 32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32" h="408">
                    <a:moveTo>
                      <a:pt x="1832" y="32"/>
                    </a:moveTo>
                    <a:lnTo>
                      <a:pt x="1830" y="66"/>
                    </a:lnTo>
                    <a:lnTo>
                      <a:pt x="1814" y="128"/>
                    </a:lnTo>
                    <a:lnTo>
                      <a:pt x="1788" y="188"/>
                    </a:lnTo>
                    <a:lnTo>
                      <a:pt x="1754" y="240"/>
                    </a:lnTo>
                    <a:lnTo>
                      <a:pt x="1712" y="288"/>
                    </a:lnTo>
                    <a:lnTo>
                      <a:pt x="1664" y="330"/>
                    </a:lnTo>
                    <a:lnTo>
                      <a:pt x="1610" y="362"/>
                    </a:lnTo>
                    <a:lnTo>
                      <a:pt x="1550" y="388"/>
                    </a:lnTo>
                    <a:lnTo>
                      <a:pt x="1486" y="402"/>
                    </a:lnTo>
                    <a:lnTo>
                      <a:pt x="1418" y="408"/>
                    </a:lnTo>
                    <a:lnTo>
                      <a:pt x="0" y="408"/>
                    </a:lnTo>
                    <a:lnTo>
                      <a:pt x="0" y="0"/>
                    </a:lnTo>
                    <a:lnTo>
                      <a:pt x="1832" y="0"/>
                    </a:lnTo>
                    <a:lnTo>
                      <a:pt x="1832" y="32"/>
                    </a:lnTo>
                    <a:lnTo>
                      <a:pt x="1832" y="32"/>
                    </a:lnTo>
                    <a:close/>
                  </a:path>
                </a:pathLst>
              </a:custGeom>
              <a:ln/>
            </p:spPr>
            <p:style>
              <a:lnRef idx="1">
                <a:schemeClr val="accent5"/>
              </a:lnRef>
              <a:fillRef idx="3">
                <a:schemeClr val="accent5"/>
              </a:fillRef>
              <a:effectRef idx="2">
                <a:schemeClr val="accent5"/>
              </a:effectRef>
              <a:fontRef idx="minor">
                <a:schemeClr val="lt1"/>
              </a:fontRef>
            </p:style>
            <p:txBody>
              <a:bodyPr/>
              <a:lstStyle/>
              <a:p>
                <a:endParaRPr lang="en-US"/>
              </a:p>
            </p:txBody>
          </p:sp>
          <p:sp>
            <p:nvSpPr>
              <p:cNvPr id="53274" name="Freeform 26"/>
              <p:cNvSpPr>
                <a:spLocks/>
              </p:cNvSpPr>
              <p:nvPr/>
            </p:nvSpPr>
            <p:spPr bwMode="gray">
              <a:xfrm>
                <a:off x="3810" y="3058"/>
                <a:ext cx="288" cy="334"/>
              </a:xfrm>
              <a:custGeom>
                <a:avLst/>
                <a:gdLst>
                  <a:gd name="T0" fmla="*/ 288 w 288"/>
                  <a:gd name="T1" fmla="*/ 0 h 334"/>
                  <a:gd name="T2" fmla="*/ 284 w 288"/>
                  <a:gd name="T3" fmla="*/ 52 h 334"/>
                  <a:gd name="T4" fmla="*/ 272 w 288"/>
                  <a:gd name="T5" fmla="*/ 98 h 334"/>
                  <a:gd name="T6" fmla="*/ 254 w 288"/>
                  <a:gd name="T7" fmla="*/ 140 h 334"/>
                  <a:gd name="T8" fmla="*/ 230 w 288"/>
                  <a:gd name="T9" fmla="*/ 176 h 334"/>
                  <a:gd name="T10" fmla="*/ 204 w 288"/>
                  <a:gd name="T11" fmla="*/ 208 h 334"/>
                  <a:gd name="T12" fmla="*/ 174 w 288"/>
                  <a:gd name="T13" fmla="*/ 238 h 334"/>
                  <a:gd name="T14" fmla="*/ 144 w 288"/>
                  <a:gd name="T15" fmla="*/ 262 h 334"/>
                  <a:gd name="T16" fmla="*/ 112 w 288"/>
                  <a:gd name="T17" fmla="*/ 282 h 334"/>
                  <a:gd name="T18" fmla="*/ 84 w 288"/>
                  <a:gd name="T19" fmla="*/ 298 h 334"/>
                  <a:gd name="T20" fmla="*/ 56 w 288"/>
                  <a:gd name="T21" fmla="*/ 312 h 334"/>
                  <a:gd name="T22" fmla="*/ 34 w 288"/>
                  <a:gd name="T23" fmla="*/ 322 h 334"/>
                  <a:gd name="T24" fmla="*/ 16 w 288"/>
                  <a:gd name="T25" fmla="*/ 328 h 334"/>
                  <a:gd name="T26" fmla="*/ 4 w 288"/>
                  <a:gd name="T27" fmla="*/ 332 h 334"/>
                  <a:gd name="T28" fmla="*/ 0 w 288"/>
                  <a:gd name="T29" fmla="*/ 334 h 334"/>
                  <a:gd name="T30" fmla="*/ 4 w 288"/>
                  <a:gd name="T31" fmla="*/ 332 h 334"/>
                  <a:gd name="T32" fmla="*/ 16 w 288"/>
                  <a:gd name="T33" fmla="*/ 326 h 334"/>
                  <a:gd name="T34" fmla="*/ 34 w 288"/>
                  <a:gd name="T35" fmla="*/ 318 h 334"/>
                  <a:gd name="T36" fmla="*/ 56 w 288"/>
                  <a:gd name="T37" fmla="*/ 304 h 334"/>
                  <a:gd name="T38" fmla="*/ 84 w 288"/>
                  <a:gd name="T39" fmla="*/ 288 h 334"/>
                  <a:gd name="T40" fmla="*/ 112 w 288"/>
                  <a:gd name="T41" fmla="*/ 266 h 334"/>
                  <a:gd name="T42" fmla="*/ 142 w 288"/>
                  <a:gd name="T43" fmla="*/ 242 h 334"/>
                  <a:gd name="T44" fmla="*/ 170 w 288"/>
                  <a:gd name="T45" fmla="*/ 212 h 334"/>
                  <a:gd name="T46" fmla="*/ 196 w 288"/>
                  <a:gd name="T47" fmla="*/ 180 h 334"/>
                  <a:gd name="T48" fmla="*/ 220 w 288"/>
                  <a:gd name="T49" fmla="*/ 142 h 334"/>
                  <a:gd name="T50" fmla="*/ 238 w 288"/>
                  <a:gd name="T51" fmla="*/ 100 h 334"/>
                  <a:gd name="T52" fmla="*/ 250 w 288"/>
                  <a:gd name="T53" fmla="*/ 54 h 334"/>
                  <a:gd name="T54" fmla="*/ 254 w 288"/>
                  <a:gd name="T55" fmla="*/ 2 h 334"/>
                  <a:gd name="T56" fmla="*/ 288 w 288"/>
                  <a:gd name="T57" fmla="*/ 0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88" h="334">
                    <a:moveTo>
                      <a:pt x="288" y="0"/>
                    </a:moveTo>
                    <a:lnTo>
                      <a:pt x="284" y="52"/>
                    </a:lnTo>
                    <a:lnTo>
                      <a:pt x="272" y="98"/>
                    </a:lnTo>
                    <a:lnTo>
                      <a:pt x="254" y="140"/>
                    </a:lnTo>
                    <a:lnTo>
                      <a:pt x="230" y="176"/>
                    </a:lnTo>
                    <a:lnTo>
                      <a:pt x="204" y="208"/>
                    </a:lnTo>
                    <a:lnTo>
                      <a:pt x="174" y="238"/>
                    </a:lnTo>
                    <a:lnTo>
                      <a:pt x="144" y="262"/>
                    </a:lnTo>
                    <a:lnTo>
                      <a:pt x="112" y="282"/>
                    </a:lnTo>
                    <a:lnTo>
                      <a:pt x="84" y="298"/>
                    </a:lnTo>
                    <a:lnTo>
                      <a:pt x="56" y="312"/>
                    </a:lnTo>
                    <a:lnTo>
                      <a:pt x="34" y="322"/>
                    </a:lnTo>
                    <a:lnTo>
                      <a:pt x="16" y="328"/>
                    </a:lnTo>
                    <a:lnTo>
                      <a:pt x="4" y="332"/>
                    </a:lnTo>
                    <a:lnTo>
                      <a:pt x="0" y="334"/>
                    </a:lnTo>
                    <a:lnTo>
                      <a:pt x="4" y="332"/>
                    </a:lnTo>
                    <a:lnTo>
                      <a:pt x="16" y="326"/>
                    </a:lnTo>
                    <a:lnTo>
                      <a:pt x="34" y="318"/>
                    </a:lnTo>
                    <a:lnTo>
                      <a:pt x="56" y="304"/>
                    </a:lnTo>
                    <a:lnTo>
                      <a:pt x="84" y="288"/>
                    </a:lnTo>
                    <a:lnTo>
                      <a:pt x="112" y="266"/>
                    </a:lnTo>
                    <a:lnTo>
                      <a:pt x="142" y="242"/>
                    </a:lnTo>
                    <a:lnTo>
                      <a:pt x="170" y="212"/>
                    </a:lnTo>
                    <a:lnTo>
                      <a:pt x="196" y="180"/>
                    </a:lnTo>
                    <a:lnTo>
                      <a:pt x="220" y="142"/>
                    </a:lnTo>
                    <a:lnTo>
                      <a:pt x="238" y="100"/>
                    </a:lnTo>
                    <a:lnTo>
                      <a:pt x="250" y="54"/>
                    </a:lnTo>
                    <a:lnTo>
                      <a:pt x="254" y="2"/>
                    </a:lnTo>
                    <a:lnTo>
                      <a:pt x="288" y="0"/>
                    </a:lnTo>
                    <a:close/>
                  </a:path>
                </a:pathLst>
              </a:custGeom>
              <a:ln/>
            </p:spPr>
            <p:style>
              <a:lnRef idx="1">
                <a:schemeClr val="accent5"/>
              </a:lnRef>
              <a:fillRef idx="3">
                <a:schemeClr val="accent5"/>
              </a:fillRef>
              <a:effectRef idx="2">
                <a:schemeClr val="accent5"/>
              </a:effectRef>
              <a:fontRef idx="minor">
                <a:schemeClr val="lt1"/>
              </a:fontRef>
            </p:style>
            <p:txBody>
              <a:bodyPr/>
              <a:lstStyle/>
              <a:p>
                <a:endParaRPr lang="en-US"/>
              </a:p>
            </p:txBody>
          </p:sp>
        </p:grpSp>
        <p:grpSp>
          <p:nvGrpSpPr>
            <p:cNvPr id="53275" name="Group 27"/>
            <p:cNvGrpSpPr>
              <a:grpSpLocks/>
            </p:cNvGrpSpPr>
            <p:nvPr/>
          </p:nvGrpSpPr>
          <p:grpSpPr bwMode="auto">
            <a:xfrm flipV="1">
              <a:off x="2290" y="2725"/>
              <a:ext cx="1406" cy="313"/>
              <a:chOff x="2290" y="3030"/>
              <a:chExt cx="1832" cy="408"/>
            </a:xfrm>
          </p:grpSpPr>
          <p:sp>
            <p:nvSpPr>
              <p:cNvPr id="53276" name="Freeform 28"/>
              <p:cNvSpPr>
                <a:spLocks/>
              </p:cNvSpPr>
              <p:nvPr/>
            </p:nvSpPr>
            <p:spPr bwMode="gray">
              <a:xfrm>
                <a:off x="2290" y="3030"/>
                <a:ext cx="1832" cy="408"/>
              </a:xfrm>
              <a:custGeom>
                <a:avLst/>
                <a:gdLst>
                  <a:gd name="T0" fmla="*/ 1832 w 1832"/>
                  <a:gd name="T1" fmla="*/ 32 h 408"/>
                  <a:gd name="T2" fmla="*/ 1830 w 1832"/>
                  <a:gd name="T3" fmla="*/ 66 h 408"/>
                  <a:gd name="T4" fmla="*/ 1814 w 1832"/>
                  <a:gd name="T5" fmla="*/ 128 h 408"/>
                  <a:gd name="T6" fmla="*/ 1788 w 1832"/>
                  <a:gd name="T7" fmla="*/ 188 h 408"/>
                  <a:gd name="T8" fmla="*/ 1754 w 1832"/>
                  <a:gd name="T9" fmla="*/ 240 h 408"/>
                  <a:gd name="T10" fmla="*/ 1712 w 1832"/>
                  <a:gd name="T11" fmla="*/ 288 h 408"/>
                  <a:gd name="T12" fmla="*/ 1664 w 1832"/>
                  <a:gd name="T13" fmla="*/ 330 h 408"/>
                  <a:gd name="T14" fmla="*/ 1610 w 1832"/>
                  <a:gd name="T15" fmla="*/ 362 h 408"/>
                  <a:gd name="T16" fmla="*/ 1550 w 1832"/>
                  <a:gd name="T17" fmla="*/ 388 h 408"/>
                  <a:gd name="T18" fmla="*/ 1486 w 1832"/>
                  <a:gd name="T19" fmla="*/ 402 h 408"/>
                  <a:gd name="T20" fmla="*/ 1418 w 1832"/>
                  <a:gd name="T21" fmla="*/ 408 h 408"/>
                  <a:gd name="T22" fmla="*/ 0 w 1832"/>
                  <a:gd name="T23" fmla="*/ 408 h 408"/>
                  <a:gd name="T24" fmla="*/ 0 w 1832"/>
                  <a:gd name="T25" fmla="*/ 0 h 408"/>
                  <a:gd name="T26" fmla="*/ 1832 w 1832"/>
                  <a:gd name="T27" fmla="*/ 0 h 408"/>
                  <a:gd name="T28" fmla="*/ 1832 w 1832"/>
                  <a:gd name="T29" fmla="*/ 32 h 408"/>
                  <a:gd name="T30" fmla="*/ 1832 w 1832"/>
                  <a:gd name="T31" fmla="*/ 32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32" h="408">
                    <a:moveTo>
                      <a:pt x="1832" y="32"/>
                    </a:moveTo>
                    <a:lnTo>
                      <a:pt x="1830" y="66"/>
                    </a:lnTo>
                    <a:lnTo>
                      <a:pt x="1814" y="128"/>
                    </a:lnTo>
                    <a:lnTo>
                      <a:pt x="1788" y="188"/>
                    </a:lnTo>
                    <a:lnTo>
                      <a:pt x="1754" y="240"/>
                    </a:lnTo>
                    <a:lnTo>
                      <a:pt x="1712" y="288"/>
                    </a:lnTo>
                    <a:lnTo>
                      <a:pt x="1664" y="330"/>
                    </a:lnTo>
                    <a:lnTo>
                      <a:pt x="1610" y="362"/>
                    </a:lnTo>
                    <a:lnTo>
                      <a:pt x="1550" y="388"/>
                    </a:lnTo>
                    <a:lnTo>
                      <a:pt x="1486" y="402"/>
                    </a:lnTo>
                    <a:lnTo>
                      <a:pt x="1418" y="408"/>
                    </a:lnTo>
                    <a:lnTo>
                      <a:pt x="0" y="408"/>
                    </a:lnTo>
                    <a:lnTo>
                      <a:pt x="0" y="0"/>
                    </a:lnTo>
                    <a:lnTo>
                      <a:pt x="1832" y="0"/>
                    </a:lnTo>
                    <a:lnTo>
                      <a:pt x="1832" y="32"/>
                    </a:lnTo>
                    <a:lnTo>
                      <a:pt x="1832" y="32"/>
                    </a:lnTo>
                    <a:close/>
                  </a:path>
                </a:pathLst>
              </a:custGeom>
              <a:ln/>
            </p:spPr>
            <p:style>
              <a:lnRef idx="1">
                <a:schemeClr val="accent5"/>
              </a:lnRef>
              <a:fillRef idx="3">
                <a:schemeClr val="accent5"/>
              </a:fillRef>
              <a:effectRef idx="2">
                <a:schemeClr val="accent5"/>
              </a:effectRef>
              <a:fontRef idx="minor">
                <a:schemeClr val="lt1"/>
              </a:fontRef>
            </p:style>
            <p:txBody>
              <a:bodyPr/>
              <a:lstStyle/>
              <a:p>
                <a:endParaRPr lang="en-US"/>
              </a:p>
            </p:txBody>
          </p:sp>
          <p:sp>
            <p:nvSpPr>
              <p:cNvPr id="53277" name="Freeform 29"/>
              <p:cNvSpPr>
                <a:spLocks/>
              </p:cNvSpPr>
              <p:nvPr/>
            </p:nvSpPr>
            <p:spPr bwMode="gray">
              <a:xfrm>
                <a:off x="3810" y="3058"/>
                <a:ext cx="288" cy="334"/>
              </a:xfrm>
              <a:custGeom>
                <a:avLst/>
                <a:gdLst>
                  <a:gd name="T0" fmla="*/ 288 w 288"/>
                  <a:gd name="T1" fmla="*/ 0 h 334"/>
                  <a:gd name="T2" fmla="*/ 284 w 288"/>
                  <a:gd name="T3" fmla="*/ 52 h 334"/>
                  <a:gd name="T4" fmla="*/ 272 w 288"/>
                  <a:gd name="T5" fmla="*/ 98 h 334"/>
                  <a:gd name="T6" fmla="*/ 254 w 288"/>
                  <a:gd name="T7" fmla="*/ 140 h 334"/>
                  <a:gd name="T8" fmla="*/ 230 w 288"/>
                  <a:gd name="T9" fmla="*/ 176 h 334"/>
                  <a:gd name="T10" fmla="*/ 204 w 288"/>
                  <a:gd name="T11" fmla="*/ 208 h 334"/>
                  <a:gd name="T12" fmla="*/ 174 w 288"/>
                  <a:gd name="T13" fmla="*/ 238 h 334"/>
                  <a:gd name="T14" fmla="*/ 144 w 288"/>
                  <a:gd name="T15" fmla="*/ 262 h 334"/>
                  <a:gd name="T16" fmla="*/ 112 w 288"/>
                  <a:gd name="T17" fmla="*/ 282 h 334"/>
                  <a:gd name="T18" fmla="*/ 84 w 288"/>
                  <a:gd name="T19" fmla="*/ 298 h 334"/>
                  <a:gd name="T20" fmla="*/ 56 w 288"/>
                  <a:gd name="T21" fmla="*/ 312 h 334"/>
                  <a:gd name="T22" fmla="*/ 34 w 288"/>
                  <a:gd name="T23" fmla="*/ 322 h 334"/>
                  <a:gd name="T24" fmla="*/ 16 w 288"/>
                  <a:gd name="T25" fmla="*/ 328 h 334"/>
                  <a:gd name="T26" fmla="*/ 4 w 288"/>
                  <a:gd name="T27" fmla="*/ 332 h 334"/>
                  <a:gd name="T28" fmla="*/ 0 w 288"/>
                  <a:gd name="T29" fmla="*/ 334 h 334"/>
                  <a:gd name="T30" fmla="*/ 4 w 288"/>
                  <a:gd name="T31" fmla="*/ 332 h 334"/>
                  <a:gd name="T32" fmla="*/ 16 w 288"/>
                  <a:gd name="T33" fmla="*/ 326 h 334"/>
                  <a:gd name="T34" fmla="*/ 34 w 288"/>
                  <a:gd name="T35" fmla="*/ 318 h 334"/>
                  <a:gd name="T36" fmla="*/ 56 w 288"/>
                  <a:gd name="T37" fmla="*/ 304 h 334"/>
                  <a:gd name="T38" fmla="*/ 84 w 288"/>
                  <a:gd name="T39" fmla="*/ 288 h 334"/>
                  <a:gd name="T40" fmla="*/ 112 w 288"/>
                  <a:gd name="T41" fmla="*/ 266 h 334"/>
                  <a:gd name="T42" fmla="*/ 142 w 288"/>
                  <a:gd name="T43" fmla="*/ 242 h 334"/>
                  <a:gd name="T44" fmla="*/ 170 w 288"/>
                  <a:gd name="T45" fmla="*/ 212 h 334"/>
                  <a:gd name="T46" fmla="*/ 196 w 288"/>
                  <a:gd name="T47" fmla="*/ 180 h 334"/>
                  <a:gd name="T48" fmla="*/ 220 w 288"/>
                  <a:gd name="T49" fmla="*/ 142 h 334"/>
                  <a:gd name="T50" fmla="*/ 238 w 288"/>
                  <a:gd name="T51" fmla="*/ 100 h 334"/>
                  <a:gd name="T52" fmla="*/ 250 w 288"/>
                  <a:gd name="T53" fmla="*/ 54 h 334"/>
                  <a:gd name="T54" fmla="*/ 254 w 288"/>
                  <a:gd name="T55" fmla="*/ 2 h 334"/>
                  <a:gd name="T56" fmla="*/ 288 w 288"/>
                  <a:gd name="T57" fmla="*/ 0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88" h="334">
                    <a:moveTo>
                      <a:pt x="288" y="0"/>
                    </a:moveTo>
                    <a:lnTo>
                      <a:pt x="284" y="52"/>
                    </a:lnTo>
                    <a:lnTo>
                      <a:pt x="272" y="98"/>
                    </a:lnTo>
                    <a:lnTo>
                      <a:pt x="254" y="140"/>
                    </a:lnTo>
                    <a:lnTo>
                      <a:pt x="230" y="176"/>
                    </a:lnTo>
                    <a:lnTo>
                      <a:pt x="204" y="208"/>
                    </a:lnTo>
                    <a:lnTo>
                      <a:pt x="174" y="238"/>
                    </a:lnTo>
                    <a:lnTo>
                      <a:pt x="144" y="262"/>
                    </a:lnTo>
                    <a:lnTo>
                      <a:pt x="112" y="282"/>
                    </a:lnTo>
                    <a:lnTo>
                      <a:pt x="84" y="298"/>
                    </a:lnTo>
                    <a:lnTo>
                      <a:pt x="56" y="312"/>
                    </a:lnTo>
                    <a:lnTo>
                      <a:pt x="34" y="322"/>
                    </a:lnTo>
                    <a:lnTo>
                      <a:pt x="16" y="328"/>
                    </a:lnTo>
                    <a:lnTo>
                      <a:pt x="4" y="332"/>
                    </a:lnTo>
                    <a:lnTo>
                      <a:pt x="0" y="334"/>
                    </a:lnTo>
                    <a:lnTo>
                      <a:pt x="4" y="332"/>
                    </a:lnTo>
                    <a:lnTo>
                      <a:pt x="16" y="326"/>
                    </a:lnTo>
                    <a:lnTo>
                      <a:pt x="34" y="318"/>
                    </a:lnTo>
                    <a:lnTo>
                      <a:pt x="56" y="304"/>
                    </a:lnTo>
                    <a:lnTo>
                      <a:pt x="84" y="288"/>
                    </a:lnTo>
                    <a:lnTo>
                      <a:pt x="112" y="266"/>
                    </a:lnTo>
                    <a:lnTo>
                      <a:pt x="142" y="242"/>
                    </a:lnTo>
                    <a:lnTo>
                      <a:pt x="170" y="212"/>
                    </a:lnTo>
                    <a:lnTo>
                      <a:pt x="196" y="180"/>
                    </a:lnTo>
                    <a:lnTo>
                      <a:pt x="220" y="142"/>
                    </a:lnTo>
                    <a:lnTo>
                      <a:pt x="238" y="100"/>
                    </a:lnTo>
                    <a:lnTo>
                      <a:pt x="250" y="54"/>
                    </a:lnTo>
                    <a:lnTo>
                      <a:pt x="254" y="2"/>
                    </a:lnTo>
                    <a:lnTo>
                      <a:pt x="288" y="0"/>
                    </a:lnTo>
                    <a:close/>
                  </a:path>
                </a:pathLst>
              </a:custGeom>
              <a:ln/>
            </p:spPr>
            <p:style>
              <a:lnRef idx="1">
                <a:schemeClr val="accent5"/>
              </a:lnRef>
              <a:fillRef idx="3">
                <a:schemeClr val="accent5"/>
              </a:fillRef>
              <a:effectRef idx="2">
                <a:schemeClr val="accent5"/>
              </a:effectRef>
              <a:fontRef idx="minor">
                <a:schemeClr val="lt1"/>
              </a:fontRef>
            </p:style>
            <p:txBody>
              <a:bodyPr/>
              <a:lstStyle/>
              <a:p>
                <a:endParaRPr lang="en-US"/>
              </a:p>
            </p:txBody>
          </p:sp>
        </p:grpSp>
      </p:grpSp>
      <p:sp>
        <p:nvSpPr>
          <p:cNvPr id="53278" name="Oval 30"/>
          <p:cNvSpPr>
            <a:spLocks noChangeArrowheads="1"/>
          </p:cNvSpPr>
          <p:nvPr/>
        </p:nvSpPr>
        <p:spPr bwMode="gray">
          <a:xfrm>
            <a:off x="6514014" y="2753635"/>
            <a:ext cx="1730375" cy="1727200"/>
          </a:xfrm>
          <a:prstGeom prst="ellipse">
            <a:avLst/>
          </a:prstGeom>
          <a:gradFill rotWithShape="1">
            <a:gsLst>
              <a:gs pos="0">
                <a:srgbClr val="3399FF">
                  <a:gamma/>
                  <a:tint val="0"/>
                  <a:invGamma/>
                </a:srgbClr>
              </a:gs>
              <a:gs pos="50000">
                <a:srgbClr val="3399FF"/>
              </a:gs>
              <a:gs pos="100000">
                <a:srgbClr val="3399FF">
                  <a:gamma/>
                  <a:tint val="0"/>
                  <a:invGamma/>
                </a:srgb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53279" name="Oval 31"/>
          <p:cNvSpPr>
            <a:spLocks noChangeArrowheads="1"/>
          </p:cNvSpPr>
          <p:nvPr/>
        </p:nvSpPr>
        <p:spPr bwMode="gray">
          <a:xfrm>
            <a:off x="6337059" y="2606622"/>
            <a:ext cx="1924051" cy="1839912"/>
          </a:xfrm>
          <a:prstGeom prst="ellipse">
            <a:avLst/>
          </a:prstGeom>
          <a:gradFill rotWithShape="1">
            <a:gsLst>
              <a:gs pos="0">
                <a:srgbClr val="3399FF">
                  <a:alpha val="32001"/>
                </a:srgbClr>
              </a:gs>
              <a:gs pos="100000">
                <a:srgbClr val="3399FF">
                  <a:gamma/>
                  <a:shade val="0"/>
                  <a:invGamma/>
                  <a:alpha val="89999"/>
                </a:srgb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square" anchor="ctr">
            <a:spAutoFit/>
          </a:bodyPr>
          <a:lstStyle/>
          <a:p>
            <a:endParaRPr lang="en-US"/>
          </a:p>
        </p:txBody>
      </p:sp>
      <p:sp>
        <p:nvSpPr>
          <p:cNvPr id="53280" name="Oval 32"/>
          <p:cNvSpPr>
            <a:spLocks noChangeArrowheads="1"/>
          </p:cNvSpPr>
          <p:nvPr/>
        </p:nvSpPr>
        <p:spPr bwMode="gray">
          <a:xfrm>
            <a:off x="6578863" y="2828734"/>
            <a:ext cx="1501775" cy="1500188"/>
          </a:xfrm>
          <a:prstGeom prst="ellipse">
            <a:avLst/>
          </a:prstGeom>
          <a:gradFill rotWithShape="1">
            <a:gsLst>
              <a:gs pos="0">
                <a:srgbClr val="3399FF">
                  <a:gamma/>
                  <a:shade val="54118"/>
                  <a:invGamma/>
                </a:srgbClr>
              </a:gs>
              <a:gs pos="50000">
                <a:srgbClr val="3399FF"/>
              </a:gs>
              <a:gs pos="100000">
                <a:srgbClr val="3399FF">
                  <a:gamma/>
                  <a:shade val="54118"/>
                  <a:invGamma/>
                </a:srgb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53281" name="Oval 33"/>
          <p:cNvSpPr>
            <a:spLocks noChangeArrowheads="1"/>
          </p:cNvSpPr>
          <p:nvPr/>
        </p:nvSpPr>
        <p:spPr bwMode="gray">
          <a:xfrm>
            <a:off x="6425354" y="2771720"/>
            <a:ext cx="1591696" cy="1531936"/>
          </a:xfrm>
          <a:prstGeom prst="ellipse">
            <a:avLst/>
          </a:prstGeom>
          <a:gradFill rotWithShape="1">
            <a:gsLst>
              <a:gs pos="0">
                <a:srgbClr val="3399FF">
                  <a:gamma/>
                  <a:shade val="63529"/>
                  <a:invGamma/>
                </a:srgbClr>
              </a:gs>
              <a:gs pos="100000">
                <a:srgbClr val="3399FF">
                  <a:alpha val="0"/>
                </a:srgb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square" anchor="ctr">
            <a:spAutoFit/>
          </a:bodyPr>
          <a:lstStyle/>
          <a:p>
            <a:endParaRPr lang="en-US"/>
          </a:p>
        </p:txBody>
      </p:sp>
      <p:sp>
        <p:nvSpPr>
          <p:cNvPr id="53282" name="Oval 34"/>
          <p:cNvSpPr>
            <a:spLocks noChangeArrowheads="1"/>
          </p:cNvSpPr>
          <p:nvPr/>
        </p:nvSpPr>
        <p:spPr bwMode="gray">
          <a:xfrm>
            <a:off x="6611420" y="2863410"/>
            <a:ext cx="1352550" cy="1349375"/>
          </a:xfrm>
          <a:prstGeom prst="ellipse">
            <a:avLst/>
          </a:prstGeom>
          <a:solidFill>
            <a:srgbClr val="000000"/>
          </a:soli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grpSp>
        <p:nvGrpSpPr>
          <p:cNvPr id="53283" name="Group 35"/>
          <p:cNvGrpSpPr>
            <a:grpSpLocks/>
          </p:cNvGrpSpPr>
          <p:nvPr/>
        </p:nvGrpSpPr>
        <p:grpSpPr bwMode="auto">
          <a:xfrm>
            <a:off x="6442075" y="2771720"/>
            <a:ext cx="1713654" cy="1428751"/>
            <a:chOff x="4166" y="1706"/>
            <a:chExt cx="1252" cy="1252"/>
          </a:xfrm>
        </p:grpSpPr>
        <p:sp>
          <p:nvSpPr>
            <p:cNvPr id="53284" name="Oval 36"/>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endParaRPr lang="en-US" sz="2400" b="1"/>
            </a:p>
          </p:txBody>
        </p:sp>
        <p:sp>
          <p:nvSpPr>
            <p:cNvPr id="53285" name="Oval 37"/>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endParaRPr lang="en-US" sz="2400" b="1"/>
            </a:p>
          </p:txBody>
        </p:sp>
        <p:sp>
          <p:nvSpPr>
            <p:cNvPr id="53286" name="Oval 38"/>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endParaRPr lang="en-US" sz="2400" b="1"/>
            </a:p>
          </p:txBody>
        </p:sp>
        <p:sp>
          <p:nvSpPr>
            <p:cNvPr id="53287" name="Oval 39"/>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endParaRPr lang="en-US" sz="2400" b="1"/>
            </a:p>
          </p:txBody>
        </p:sp>
      </p:grpSp>
      <p:sp>
        <p:nvSpPr>
          <p:cNvPr id="53324" name="Text Box 76"/>
          <p:cNvSpPr txBox="1">
            <a:spLocks noChangeArrowheads="1"/>
          </p:cNvSpPr>
          <p:nvPr/>
        </p:nvSpPr>
        <p:spPr bwMode="gray">
          <a:xfrm rot="3925970">
            <a:off x="896938" y="4073525"/>
            <a:ext cx="13557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b="1">
                <a:solidFill>
                  <a:schemeClr val="bg1"/>
                </a:solidFill>
              </a:rPr>
              <a:t>Your Text</a:t>
            </a:r>
          </a:p>
        </p:txBody>
      </p:sp>
      <p:sp>
        <p:nvSpPr>
          <p:cNvPr id="53330" name="Text Box 82"/>
          <p:cNvSpPr txBox="1">
            <a:spLocks noChangeArrowheads="1"/>
          </p:cNvSpPr>
          <p:nvPr/>
        </p:nvSpPr>
        <p:spPr bwMode="gray">
          <a:xfrm>
            <a:off x="661201" y="2696313"/>
            <a:ext cx="561879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rtl="1"/>
            <a:endParaRPr lang="fa-IR" b="1" dirty="0">
              <a:effectLst>
                <a:outerShdw blurRad="38100" dist="38100" dir="2700000" algn="tl">
                  <a:srgbClr val="000000">
                    <a:alpha val="43137"/>
                  </a:srgbClr>
                </a:outerShdw>
              </a:effectLst>
              <a:cs typeface="B Nazanin" pitchFamily="2" charset="-78"/>
            </a:endParaRPr>
          </a:p>
          <a:p>
            <a:pPr algn="ctr" rtl="1"/>
            <a:endParaRPr lang="en-US" b="1" dirty="0">
              <a:effectLst>
                <a:outerShdw blurRad="38100" dist="38100" dir="2700000" algn="tl">
                  <a:srgbClr val="000000">
                    <a:alpha val="43137"/>
                  </a:srgbClr>
                </a:outerShdw>
              </a:effectLst>
              <a:cs typeface="B Nazanin" pitchFamily="2" charset="-78"/>
            </a:endParaRPr>
          </a:p>
        </p:txBody>
      </p:sp>
      <p:sp>
        <p:nvSpPr>
          <p:cNvPr id="2" name="Rectangle 1"/>
          <p:cNvSpPr/>
          <p:nvPr/>
        </p:nvSpPr>
        <p:spPr>
          <a:xfrm>
            <a:off x="6224347" y="3270834"/>
            <a:ext cx="2271122" cy="369332"/>
          </a:xfrm>
          <a:prstGeom prst="rect">
            <a:avLst/>
          </a:prstGeom>
        </p:spPr>
        <p:txBody>
          <a:bodyPr wrap="square">
            <a:spAutoFit/>
          </a:bodyPr>
          <a:lstStyle/>
          <a:p>
            <a:pPr algn="ctr"/>
            <a:r>
              <a:rPr lang="fa-IR" b="1" dirty="0">
                <a:effectLst>
                  <a:outerShdw blurRad="38100" dist="38100" dir="2700000" algn="tl">
                    <a:srgbClr val="000000">
                      <a:alpha val="43137"/>
                    </a:srgbClr>
                  </a:outerShdw>
                </a:effectLst>
                <a:cs typeface="B Nazanin" pitchFamily="2" charset="-78"/>
              </a:rPr>
              <a:t>مزایا</a:t>
            </a:r>
            <a:endParaRPr lang="en-US" b="1" dirty="0">
              <a:effectLst>
                <a:outerShdw blurRad="38100" dist="38100" dir="2700000" algn="tl">
                  <a:srgbClr val="000000">
                    <a:alpha val="43137"/>
                  </a:srgbClr>
                </a:outerShdw>
              </a:effectLst>
              <a:cs typeface="B Nazanin" pitchFamily="2" charset="-78"/>
            </a:endParaRPr>
          </a:p>
        </p:txBody>
      </p:sp>
      <p:pic>
        <p:nvPicPr>
          <p:cNvPr id="92" name="Picture 91"/>
          <p:cNvPicPr>
            <a:picLocks noChangeAspect="1"/>
          </p:cNvPicPr>
          <p:nvPr/>
        </p:nvPicPr>
        <p:blipFill>
          <a:blip r:embed="rId2"/>
          <a:stretch>
            <a:fillRect/>
          </a:stretch>
        </p:blipFill>
        <p:spPr>
          <a:xfrm>
            <a:off x="8172450" y="72746"/>
            <a:ext cx="914479" cy="1024217"/>
          </a:xfrm>
          <a:prstGeom prst="rect">
            <a:avLst/>
          </a:prstGeom>
        </p:spPr>
      </p:pic>
      <p:grpSp>
        <p:nvGrpSpPr>
          <p:cNvPr id="26" name="Group 23"/>
          <p:cNvGrpSpPr>
            <a:grpSpLocks/>
          </p:cNvGrpSpPr>
          <p:nvPr/>
        </p:nvGrpSpPr>
        <p:grpSpPr bwMode="auto">
          <a:xfrm rot="10800000">
            <a:off x="497450" y="4303656"/>
            <a:ext cx="5726896" cy="993864"/>
            <a:chOff x="2290" y="2711"/>
            <a:chExt cx="1832" cy="727"/>
          </a:xfrm>
        </p:grpSpPr>
        <p:grpSp>
          <p:nvGrpSpPr>
            <p:cNvPr id="27" name="Group 24"/>
            <p:cNvGrpSpPr>
              <a:grpSpLocks/>
            </p:cNvGrpSpPr>
            <p:nvPr/>
          </p:nvGrpSpPr>
          <p:grpSpPr bwMode="auto">
            <a:xfrm>
              <a:off x="2290" y="3030"/>
              <a:ext cx="1832" cy="408"/>
              <a:chOff x="2290" y="3030"/>
              <a:chExt cx="1832" cy="408"/>
            </a:xfrm>
          </p:grpSpPr>
          <p:sp>
            <p:nvSpPr>
              <p:cNvPr id="31" name="Freeform 25"/>
              <p:cNvSpPr>
                <a:spLocks/>
              </p:cNvSpPr>
              <p:nvPr/>
            </p:nvSpPr>
            <p:spPr bwMode="gray">
              <a:xfrm>
                <a:off x="2290" y="3030"/>
                <a:ext cx="1832" cy="408"/>
              </a:xfrm>
              <a:custGeom>
                <a:avLst/>
                <a:gdLst>
                  <a:gd name="T0" fmla="*/ 1832 w 1832"/>
                  <a:gd name="T1" fmla="*/ 32 h 408"/>
                  <a:gd name="T2" fmla="*/ 1830 w 1832"/>
                  <a:gd name="T3" fmla="*/ 66 h 408"/>
                  <a:gd name="T4" fmla="*/ 1814 w 1832"/>
                  <a:gd name="T5" fmla="*/ 128 h 408"/>
                  <a:gd name="T6" fmla="*/ 1788 w 1832"/>
                  <a:gd name="T7" fmla="*/ 188 h 408"/>
                  <a:gd name="T8" fmla="*/ 1754 w 1832"/>
                  <a:gd name="T9" fmla="*/ 240 h 408"/>
                  <a:gd name="T10" fmla="*/ 1712 w 1832"/>
                  <a:gd name="T11" fmla="*/ 288 h 408"/>
                  <a:gd name="T12" fmla="*/ 1664 w 1832"/>
                  <a:gd name="T13" fmla="*/ 330 h 408"/>
                  <a:gd name="T14" fmla="*/ 1610 w 1832"/>
                  <a:gd name="T15" fmla="*/ 362 h 408"/>
                  <a:gd name="T16" fmla="*/ 1550 w 1832"/>
                  <a:gd name="T17" fmla="*/ 388 h 408"/>
                  <a:gd name="T18" fmla="*/ 1486 w 1832"/>
                  <a:gd name="T19" fmla="*/ 402 h 408"/>
                  <a:gd name="T20" fmla="*/ 1418 w 1832"/>
                  <a:gd name="T21" fmla="*/ 408 h 408"/>
                  <a:gd name="T22" fmla="*/ 0 w 1832"/>
                  <a:gd name="T23" fmla="*/ 408 h 408"/>
                  <a:gd name="T24" fmla="*/ 0 w 1832"/>
                  <a:gd name="T25" fmla="*/ 0 h 408"/>
                  <a:gd name="T26" fmla="*/ 1832 w 1832"/>
                  <a:gd name="T27" fmla="*/ 0 h 408"/>
                  <a:gd name="T28" fmla="*/ 1832 w 1832"/>
                  <a:gd name="T29" fmla="*/ 32 h 408"/>
                  <a:gd name="T30" fmla="*/ 1832 w 1832"/>
                  <a:gd name="T31" fmla="*/ 32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32" h="408">
                    <a:moveTo>
                      <a:pt x="1832" y="32"/>
                    </a:moveTo>
                    <a:lnTo>
                      <a:pt x="1830" y="66"/>
                    </a:lnTo>
                    <a:lnTo>
                      <a:pt x="1814" y="128"/>
                    </a:lnTo>
                    <a:lnTo>
                      <a:pt x="1788" y="188"/>
                    </a:lnTo>
                    <a:lnTo>
                      <a:pt x="1754" y="240"/>
                    </a:lnTo>
                    <a:lnTo>
                      <a:pt x="1712" y="288"/>
                    </a:lnTo>
                    <a:lnTo>
                      <a:pt x="1664" y="330"/>
                    </a:lnTo>
                    <a:lnTo>
                      <a:pt x="1610" y="362"/>
                    </a:lnTo>
                    <a:lnTo>
                      <a:pt x="1550" y="388"/>
                    </a:lnTo>
                    <a:lnTo>
                      <a:pt x="1486" y="402"/>
                    </a:lnTo>
                    <a:lnTo>
                      <a:pt x="1418" y="408"/>
                    </a:lnTo>
                    <a:lnTo>
                      <a:pt x="0" y="408"/>
                    </a:lnTo>
                    <a:lnTo>
                      <a:pt x="0" y="0"/>
                    </a:lnTo>
                    <a:lnTo>
                      <a:pt x="1832" y="0"/>
                    </a:lnTo>
                    <a:lnTo>
                      <a:pt x="1832" y="32"/>
                    </a:lnTo>
                    <a:lnTo>
                      <a:pt x="1832" y="32"/>
                    </a:lnTo>
                    <a:close/>
                  </a:path>
                </a:pathLst>
              </a:custGeom>
              <a:ln/>
            </p:spPr>
            <p:style>
              <a:lnRef idx="1">
                <a:schemeClr val="accent5"/>
              </a:lnRef>
              <a:fillRef idx="3">
                <a:schemeClr val="accent5"/>
              </a:fillRef>
              <a:effectRef idx="2">
                <a:schemeClr val="accent5"/>
              </a:effectRef>
              <a:fontRef idx="minor">
                <a:schemeClr val="lt1"/>
              </a:fontRef>
            </p:style>
            <p:txBody>
              <a:bodyPr/>
              <a:lstStyle/>
              <a:p>
                <a:endParaRPr lang="en-US"/>
              </a:p>
            </p:txBody>
          </p:sp>
          <p:sp>
            <p:nvSpPr>
              <p:cNvPr id="32" name="Freeform 26"/>
              <p:cNvSpPr>
                <a:spLocks/>
              </p:cNvSpPr>
              <p:nvPr/>
            </p:nvSpPr>
            <p:spPr bwMode="gray">
              <a:xfrm>
                <a:off x="3810" y="3058"/>
                <a:ext cx="288" cy="334"/>
              </a:xfrm>
              <a:custGeom>
                <a:avLst/>
                <a:gdLst>
                  <a:gd name="T0" fmla="*/ 288 w 288"/>
                  <a:gd name="T1" fmla="*/ 0 h 334"/>
                  <a:gd name="T2" fmla="*/ 284 w 288"/>
                  <a:gd name="T3" fmla="*/ 52 h 334"/>
                  <a:gd name="T4" fmla="*/ 272 w 288"/>
                  <a:gd name="T5" fmla="*/ 98 h 334"/>
                  <a:gd name="T6" fmla="*/ 254 w 288"/>
                  <a:gd name="T7" fmla="*/ 140 h 334"/>
                  <a:gd name="T8" fmla="*/ 230 w 288"/>
                  <a:gd name="T9" fmla="*/ 176 h 334"/>
                  <a:gd name="T10" fmla="*/ 204 w 288"/>
                  <a:gd name="T11" fmla="*/ 208 h 334"/>
                  <a:gd name="T12" fmla="*/ 174 w 288"/>
                  <a:gd name="T13" fmla="*/ 238 h 334"/>
                  <a:gd name="T14" fmla="*/ 144 w 288"/>
                  <a:gd name="T15" fmla="*/ 262 h 334"/>
                  <a:gd name="T16" fmla="*/ 112 w 288"/>
                  <a:gd name="T17" fmla="*/ 282 h 334"/>
                  <a:gd name="T18" fmla="*/ 84 w 288"/>
                  <a:gd name="T19" fmla="*/ 298 h 334"/>
                  <a:gd name="T20" fmla="*/ 56 w 288"/>
                  <a:gd name="T21" fmla="*/ 312 h 334"/>
                  <a:gd name="T22" fmla="*/ 34 w 288"/>
                  <a:gd name="T23" fmla="*/ 322 h 334"/>
                  <a:gd name="T24" fmla="*/ 16 w 288"/>
                  <a:gd name="T25" fmla="*/ 328 h 334"/>
                  <a:gd name="T26" fmla="*/ 4 w 288"/>
                  <a:gd name="T27" fmla="*/ 332 h 334"/>
                  <a:gd name="T28" fmla="*/ 0 w 288"/>
                  <a:gd name="T29" fmla="*/ 334 h 334"/>
                  <a:gd name="T30" fmla="*/ 4 w 288"/>
                  <a:gd name="T31" fmla="*/ 332 h 334"/>
                  <a:gd name="T32" fmla="*/ 16 w 288"/>
                  <a:gd name="T33" fmla="*/ 326 h 334"/>
                  <a:gd name="T34" fmla="*/ 34 w 288"/>
                  <a:gd name="T35" fmla="*/ 318 h 334"/>
                  <a:gd name="T36" fmla="*/ 56 w 288"/>
                  <a:gd name="T37" fmla="*/ 304 h 334"/>
                  <a:gd name="T38" fmla="*/ 84 w 288"/>
                  <a:gd name="T39" fmla="*/ 288 h 334"/>
                  <a:gd name="T40" fmla="*/ 112 w 288"/>
                  <a:gd name="T41" fmla="*/ 266 h 334"/>
                  <a:gd name="T42" fmla="*/ 142 w 288"/>
                  <a:gd name="T43" fmla="*/ 242 h 334"/>
                  <a:gd name="T44" fmla="*/ 170 w 288"/>
                  <a:gd name="T45" fmla="*/ 212 h 334"/>
                  <a:gd name="T46" fmla="*/ 196 w 288"/>
                  <a:gd name="T47" fmla="*/ 180 h 334"/>
                  <a:gd name="T48" fmla="*/ 220 w 288"/>
                  <a:gd name="T49" fmla="*/ 142 h 334"/>
                  <a:gd name="T50" fmla="*/ 238 w 288"/>
                  <a:gd name="T51" fmla="*/ 100 h 334"/>
                  <a:gd name="T52" fmla="*/ 250 w 288"/>
                  <a:gd name="T53" fmla="*/ 54 h 334"/>
                  <a:gd name="T54" fmla="*/ 254 w 288"/>
                  <a:gd name="T55" fmla="*/ 2 h 334"/>
                  <a:gd name="T56" fmla="*/ 288 w 288"/>
                  <a:gd name="T57" fmla="*/ 0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88" h="334">
                    <a:moveTo>
                      <a:pt x="288" y="0"/>
                    </a:moveTo>
                    <a:lnTo>
                      <a:pt x="284" y="52"/>
                    </a:lnTo>
                    <a:lnTo>
                      <a:pt x="272" y="98"/>
                    </a:lnTo>
                    <a:lnTo>
                      <a:pt x="254" y="140"/>
                    </a:lnTo>
                    <a:lnTo>
                      <a:pt x="230" y="176"/>
                    </a:lnTo>
                    <a:lnTo>
                      <a:pt x="204" y="208"/>
                    </a:lnTo>
                    <a:lnTo>
                      <a:pt x="174" y="238"/>
                    </a:lnTo>
                    <a:lnTo>
                      <a:pt x="144" y="262"/>
                    </a:lnTo>
                    <a:lnTo>
                      <a:pt x="112" y="282"/>
                    </a:lnTo>
                    <a:lnTo>
                      <a:pt x="84" y="298"/>
                    </a:lnTo>
                    <a:lnTo>
                      <a:pt x="56" y="312"/>
                    </a:lnTo>
                    <a:lnTo>
                      <a:pt x="34" y="322"/>
                    </a:lnTo>
                    <a:lnTo>
                      <a:pt x="16" y="328"/>
                    </a:lnTo>
                    <a:lnTo>
                      <a:pt x="4" y="332"/>
                    </a:lnTo>
                    <a:lnTo>
                      <a:pt x="0" y="334"/>
                    </a:lnTo>
                    <a:lnTo>
                      <a:pt x="4" y="332"/>
                    </a:lnTo>
                    <a:lnTo>
                      <a:pt x="16" y="326"/>
                    </a:lnTo>
                    <a:lnTo>
                      <a:pt x="34" y="318"/>
                    </a:lnTo>
                    <a:lnTo>
                      <a:pt x="56" y="304"/>
                    </a:lnTo>
                    <a:lnTo>
                      <a:pt x="84" y="288"/>
                    </a:lnTo>
                    <a:lnTo>
                      <a:pt x="112" y="266"/>
                    </a:lnTo>
                    <a:lnTo>
                      <a:pt x="142" y="242"/>
                    </a:lnTo>
                    <a:lnTo>
                      <a:pt x="170" y="212"/>
                    </a:lnTo>
                    <a:lnTo>
                      <a:pt x="196" y="180"/>
                    </a:lnTo>
                    <a:lnTo>
                      <a:pt x="220" y="142"/>
                    </a:lnTo>
                    <a:lnTo>
                      <a:pt x="238" y="100"/>
                    </a:lnTo>
                    <a:lnTo>
                      <a:pt x="250" y="54"/>
                    </a:lnTo>
                    <a:lnTo>
                      <a:pt x="254" y="2"/>
                    </a:lnTo>
                    <a:lnTo>
                      <a:pt x="288" y="0"/>
                    </a:lnTo>
                    <a:close/>
                  </a:path>
                </a:pathLst>
              </a:custGeom>
              <a:ln/>
            </p:spPr>
            <p:style>
              <a:lnRef idx="1">
                <a:schemeClr val="accent5"/>
              </a:lnRef>
              <a:fillRef idx="3">
                <a:schemeClr val="accent5"/>
              </a:fillRef>
              <a:effectRef idx="2">
                <a:schemeClr val="accent5"/>
              </a:effectRef>
              <a:fontRef idx="minor">
                <a:schemeClr val="lt1"/>
              </a:fontRef>
            </p:style>
            <p:txBody>
              <a:bodyPr/>
              <a:lstStyle/>
              <a:p>
                <a:endParaRPr lang="en-US"/>
              </a:p>
            </p:txBody>
          </p:sp>
        </p:grpSp>
        <p:grpSp>
          <p:nvGrpSpPr>
            <p:cNvPr id="28" name="Group 27"/>
            <p:cNvGrpSpPr>
              <a:grpSpLocks/>
            </p:cNvGrpSpPr>
            <p:nvPr/>
          </p:nvGrpSpPr>
          <p:grpSpPr bwMode="auto">
            <a:xfrm flipV="1">
              <a:off x="2305" y="2711"/>
              <a:ext cx="1406" cy="313"/>
              <a:chOff x="2309" y="3048"/>
              <a:chExt cx="1832" cy="408"/>
            </a:xfrm>
          </p:grpSpPr>
          <p:sp>
            <p:nvSpPr>
              <p:cNvPr id="29" name="Freeform 28"/>
              <p:cNvSpPr>
                <a:spLocks/>
              </p:cNvSpPr>
              <p:nvPr/>
            </p:nvSpPr>
            <p:spPr bwMode="gray">
              <a:xfrm>
                <a:off x="2309" y="3048"/>
                <a:ext cx="1832" cy="408"/>
              </a:xfrm>
              <a:custGeom>
                <a:avLst/>
                <a:gdLst>
                  <a:gd name="T0" fmla="*/ 1832 w 1832"/>
                  <a:gd name="T1" fmla="*/ 32 h 408"/>
                  <a:gd name="T2" fmla="*/ 1830 w 1832"/>
                  <a:gd name="T3" fmla="*/ 66 h 408"/>
                  <a:gd name="T4" fmla="*/ 1814 w 1832"/>
                  <a:gd name="T5" fmla="*/ 128 h 408"/>
                  <a:gd name="T6" fmla="*/ 1788 w 1832"/>
                  <a:gd name="T7" fmla="*/ 188 h 408"/>
                  <a:gd name="T8" fmla="*/ 1754 w 1832"/>
                  <a:gd name="T9" fmla="*/ 240 h 408"/>
                  <a:gd name="T10" fmla="*/ 1712 w 1832"/>
                  <a:gd name="T11" fmla="*/ 288 h 408"/>
                  <a:gd name="T12" fmla="*/ 1664 w 1832"/>
                  <a:gd name="T13" fmla="*/ 330 h 408"/>
                  <a:gd name="T14" fmla="*/ 1610 w 1832"/>
                  <a:gd name="T15" fmla="*/ 362 h 408"/>
                  <a:gd name="T16" fmla="*/ 1550 w 1832"/>
                  <a:gd name="T17" fmla="*/ 388 h 408"/>
                  <a:gd name="T18" fmla="*/ 1486 w 1832"/>
                  <a:gd name="T19" fmla="*/ 402 h 408"/>
                  <a:gd name="T20" fmla="*/ 1418 w 1832"/>
                  <a:gd name="T21" fmla="*/ 408 h 408"/>
                  <a:gd name="T22" fmla="*/ 0 w 1832"/>
                  <a:gd name="T23" fmla="*/ 408 h 408"/>
                  <a:gd name="T24" fmla="*/ 0 w 1832"/>
                  <a:gd name="T25" fmla="*/ 0 h 408"/>
                  <a:gd name="T26" fmla="*/ 1832 w 1832"/>
                  <a:gd name="T27" fmla="*/ 0 h 408"/>
                  <a:gd name="T28" fmla="*/ 1832 w 1832"/>
                  <a:gd name="T29" fmla="*/ 32 h 408"/>
                  <a:gd name="T30" fmla="*/ 1832 w 1832"/>
                  <a:gd name="T31" fmla="*/ 32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32" h="408">
                    <a:moveTo>
                      <a:pt x="1832" y="32"/>
                    </a:moveTo>
                    <a:lnTo>
                      <a:pt x="1830" y="66"/>
                    </a:lnTo>
                    <a:lnTo>
                      <a:pt x="1814" y="128"/>
                    </a:lnTo>
                    <a:lnTo>
                      <a:pt x="1788" y="188"/>
                    </a:lnTo>
                    <a:lnTo>
                      <a:pt x="1754" y="240"/>
                    </a:lnTo>
                    <a:lnTo>
                      <a:pt x="1712" y="288"/>
                    </a:lnTo>
                    <a:lnTo>
                      <a:pt x="1664" y="330"/>
                    </a:lnTo>
                    <a:lnTo>
                      <a:pt x="1610" y="362"/>
                    </a:lnTo>
                    <a:lnTo>
                      <a:pt x="1550" y="388"/>
                    </a:lnTo>
                    <a:lnTo>
                      <a:pt x="1486" y="402"/>
                    </a:lnTo>
                    <a:lnTo>
                      <a:pt x="1418" y="408"/>
                    </a:lnTo>
                    <a:lnTo>
                      <a:pt x="0" y="408"/>
                    </a:lnTo>
                    <a:lnTo>
                      <a:pt x="0" y="0"/>
                    </a:lnTo>
                    <a:lnTo>
                      <a:pt x="1832" y="0"/>
                    </a:lnTo>
                    <a:lnTo>
                      <a:pt x="1832" y="32"/>
                    </a:lnTo>
                    <a:lnTo>
                      <a:pt x="1832" y="32"/>
                    </a:lnTo>
                    <a:close/>
                  </a:path>
                </a:pathLst>
              </a:custGeom>
              <a:ln/>
            </p:spPr>
            <p:style>
              <a:lnRef idx="1">
                <a:schemeClr val="accent5"/>
              </a:lnRef>
              <a:fillRef idx="3">
                <a:schemeClr val="accent5"/>
              </a:fillRef>
              <a:effectRef idx="2">
                <a:schemeClr val="accent5"/>
              </a:effectRef>
              <a:fontRef idx="minor">
                <a:schemeClr val="lt1"/>
              </a:fontRef>
            </p:style>
            <p:txBody>
              <a:bodyPr/>
              <a:lstStyle/>
              <a:p>
                <a:endParaRPr lang="en-US" dirty="0"/>
              </a:p>
            </p:txBody>
          </p:sp>
          <p:sp>
            <p:nvSpPr>
              <p:cNvPr id="30" name="Freeform 29"/>
              <p:cNvSpPr>
                <a:spLocks/>
              </p:cNvSpPr>
              <p:nvPr/>
            </p:nvSpPr>
            <p:spPr bwMode="gray">
              <a:xfrm>
                <a:off x="3810" y="3058"/>
                <a:ext cx="288" cy="334"/>
              </a:xfrm>
              <a:custGeom>
                <a:avLst/>
                <a:gdLst>
                  <a:gd name="T0" fmla="*/ 288 w 288"/>
                  <a:gd name="T1" fmla="*/ 0 h 334"/>
                  <a:gd name="T2" fmla="*/ 284 w 288"/>
                  <a:gd name="T3" fmla="*/ 52 h 334"/>
                  <a:gd name="T4" fmla="*/ 272 w 288"/>
                  <a:gd name="T5" fmla="*/ 98 h 334"/>
                  <a:gd name="T6" fmla="*/ 254 w 288"/>
                  <a:gd name="T7" fmla="*/ 140 h 334"/>
                  <a:gd name="T8" fmla="*/ 230 w 288"/>
                  <a:gd name="T9" fmla="*/ 176 h 334"/>
                  <a:gd name="T10" fmla="*/ 204 w 288"/>
                  <a:gd name="T11" fmla="*/ 208 h 334"/>
                  <a:gd name="T12" fmla="*/ 174 w 288"/>
                  <a:gd name="T13" fmla="*/ 238 h 334"/>
                  <a:gd name="T14" fmla="*/ 144 w 288"/>
                  <a:gd name="T15" fmla="*/ 262 h 334"/>
                  <a:gd name="T16" fmla="*/ 112 w 288"/>
                  <a:gd name="T17" fmla="*/ 282 h 334"/>
                  <a:gd name="T18" fmla="*/ 84 w 288"/>
                  <a:gd name="T19" fmla="*/ 298 h 334"/>
                  <a:gd name="T20" fmla="*/ 56 w 288"/>
                  <a:gd name="T21" fmla="*/ 312 h 334"/>
                  <a:gd name="T22" fmla="*/ 34 w 288"/>
                  <a:gd name="T23" fmla="*/ 322 h 334"/>
                  <a:gd name="T24" fmla="*/ 16 w 288"/>
                  <a:gd name="T25" fmla="*/ 328 h 334"/>
                  <a:gd name="T26" fmla="*/ 4 w 288"/>
                  <a:gd name="T27" fmla="*/ 332 h 334"/>
                  <a:gd name="T28" fmla="*/ 0 w 288"/>
                  <a:gd name="T29" fmla="*/ 334 h 334"/>
                  <a:gd name="T30" fmla="*/ 4 w 288"/>
                  <a:gd name="T31" fmla="*/ 332 h 334"/>
                  <a:gd name="T32" fmla="*/ 16 w 288"/>
                  <a:gd name="T33" fmla="*/ 326 h 334"/>
                  <a:gd name="T34" fmla="*/ 34 w 288"/>
                  <a:gd name="T35" fmla="*/ 318 h 334"/>
                  <a:gd name="T36" fmla="*/ 56 w 288"/>
                  <a:gd name="T37" fmla="*/ 304 h 334"/>
                  <a:gd name="T38" fmla="*/ 84 w 288"/>
                  <a:gd name="T39" fmla="*/ 288 h 334"/>
                  <a:gd name="T40" fmla="*/ 112 w 288"/>
                  <a:gd name="T41" fmla="*/ 266 h 334"/>
                  <a:gd name="T42" fmla="*/ 142 w 288"/>
                  <a:gd name="T43" fmla="*/ 242 h 334"/>
                  <a:gd name="T44" fmla="*/ 170 w 288"/>
                  <a:gd name="T45" fmla="*/ 212 h 334"/>
                  <a:gd name="T46" fmla="*/ 196 w 288"/>
                  <a:gd name="T47" fmla="*/ 180 h 334"/>
                  <a:gd name="T48" fmla="*/ 220 w 288"/>
                  <a:gd name="T49" fmla="*/ 142 h 334"/>
                  <a:gd name="T50" fmla="*/ 238 w 288"/>
                  <a:gd name="T51" fmla="*/ 100 h 334"/>
                  <a:gd name="T52" fmla="*/ 250 w 288"/>
                  <a:gd name="T53" fmla="*/ 54 h 334"/>
                  <a:gd name="T54" fmla="*/ 254 w 288"/>
                  <a:gd name="T55" fmla="*/ 2 h 334"/>
                  <a:gd name="T56" fmla="*/ 288 w 288"/>
                  <a:gd name="T57" fmla="*/ 0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88" h="334">
                    <a:moveTo>
                      <a:pt x="288" y="0"/>
                    </a:moveTo>
                    <a:lnTo>
                      <a:pt x="284" y="52"/>
                    </a:lnTo>
                    <a:lnTo>
                      <a:pt x="272" y="98"/>
                    </a:lnTo>
                    <a:lnTo>
                      <a:pt x="254" y="140"/>
                    </a:lnTo>
                    <a:lnTo>
                      <a:pt x="230" y="176"/>
                    </a:lnTo>
                    <a:lnTo>
                      <a:pt x="204" y="208"/>
                    </a:lnTo>
                    <a:lnTo>
                      <a:pt x="174" y="238"/>
                    </a:lnTo>
                    <a:lnTo>
                      <a:pt x="144" y="262"/>
                    </a:lnTo>
                    <a:lnTo>
                      <a:pt x="112" y="282"/>
                    </a:lnTo>
                    <a:lnTo>
                      <a:pt x="84" y="298"/>
                    </a:lnTo>
                    <a:lnTo>
                      <a:pt x="56" y="312"/>
                    </a:lnTo>
                    <a:lnTo>
                      <a:pt x="34" y="322"/>
                    </a:lnTo>
                    <a:lnTo>
                      <a:pt x="16" y="328"/>
                    </a:lnTo>
                    <a:lnTo>
                      <a:pt x="4" y="332"/>
                    </a:lnTo>
                    <a:lnTo>
                      <a:pt x="0" y="334"/>
                    </a:lnTo>
                    <a:lnTo>
                      <a:pt x="4" y="332"/>
                    </a:lnTo>
                    <a:lnTo>
                      <a:pt x="16" y="326"/>
                    </a:lnTo>
                    <a:lnTo>
                      <a:pt x="34" y="318"/>
                    </a:lnTo>
                    <a:lnTo>
                      <a:pt x="56" y="304"/>
                    </a:lnTo>
                    <a:lnTo>
                      <a:pt x="84" y="288"/>
                    </a:lnTo>
                    <a:lnTo>
                      <a:pt x="112" y="266"/>
                    </a:lnTo>
                    <a:lnTo>
                      <a:pt x="142" y="242"/>
                    </a:lnTo>
                    <a:lnTo>
                      <a:pt x="170" y="212"/>
                    </a:lnTo>
                    <a:lnTo>
                      <a:pt x="196" y="180"/>
                    </a:lnTo>
                    <a:lnTo>
                      <a:pt x="220" y="142"/>
                    </a:lnTo>
                    <a:lnTo>
                      <a:pt x="238" y="100"/>
                    </a:lnTo>
                    <a:lnTo>
                      <a:pt x="250" y="54"/>
                    </a:lnTo>
                    <a:lnTo>
                      <a:pt x="254" y="2"/>
                    </a:lnTo>
                    <a:lnTo>
                      <a:pt x="288" y="0"/>
                    </a:lnTo>
                    <a:close/>
                  </a:path>
                </a:pathLst>
              </a:custGeom>
              <a:ln/>
            </p:spPr>
            <p:style>
              <a:lnRef idx="1">
                <a:schemeClr val="accent5"/>
              </a:lnRef>
              <a:fillRef idx="3">
                <a:schemeClr val="accent5"/>
              </a:fillRef>
              <a:effectRef idx="2">
                <a:schemeClr val="accent5"/>
              </a:effectRef>
              <a:fontRef idx="minor">
                <a:schemeClr val="lt1"/>
              </a:fontRef>
            </p:style>
            <p:txBody>
              <a:bodyPr/>
              <a:lstStyle/>
              <a:p>
                <a:endParaRPr lang="en-US"/>
              </a:p>
            </p:txBody>
          </p:sp>
        </p:grpSp>
      </p:grpSp>
      <p:sp>
        <p:nvSpPr>
          <p:cNvPr id="6" name="Rectangle 5"/>
          <p:cNvSpPr/>
          <p:nvPr/>
        </p:nvSpPr>
        <p:spPr>
          <a:xfrm>
            <a:off x="1586173" y="3240317"/>
            <a:ext cx="4572000" cy="646331"/>
          </a:xfrm>
          <a:prstGeom prst="rect">
            <a:avLst/>
          </a:prstGeom>
        </p:spPr>
        <p:txBody>
          <a:bodyPr>
            <a:spAutoFit/>
          </a:bodyPr>
          <a:lstStyle/>
          <a:p>
            <a:pPr lvl="0" algn="r" rtl="1"/>
            <a:r>
              <a:rPr lang="ar-SA" b="1" dirty="0">
                <a:cs typeface="B Nazanin" panose="00000400000000000000" pitchFamily="2" charset="-78"/>
              </a:rPr>
              <a:t>هزینه پرداخت چه از طریق اعتبار اسنادی و چه حواله با</a:t>
            </a:r>
            <a:r>
              <a:rPr lang="fa-IR" b="1" dirty="0">
                <a:cs typeface="B Nazanin" panose="00000400000000000000" pitchFamily="2" charset="-78"/>
              </a:rPr>
              <a:t>ن</a:t>
            </a:r>
            <a:r>
              <a:rPr lang="ar-SA" b="1" dirty="0">
                <a:cs typeface="B Nazanin" panose="00000400000000000000" pitchFamily="2" charset="-78"/>
              </a:rPr>
              <a:t>کی به میزان بسیار زیادی کاهش می یابد.</a:t>
            </a:r>
            <a:endParaRPr lang="en-US" b="1" dirty="0">
              <a:cs typeface="B Nazanin" panose="00000400000000000000" pitchFamily="2" charset="-78"/>
            </a:endParaRPr>
          </a:p>
        </p:txBody>
      </p:sp>
      <p:sp>
        <p:nvSpPr>
          <p:cNvPr id="7" name="Rectangle 6"/>
          <p:cNvSpPr/>
          <p:nvPr/>
        </p:nvSpPr>
        <p:spPr>
          <a:xfrm>
            <a:off x="1371600" y="4303656"/>
            <a:ext cx="4572000" cy="646331"/>
          </a:xfrm>
          <a:prstGeom prst="rect">
            <a:avLst/>
          </a:prstGeom>
        </p:spPr>
        <p:txBody>
          <a:bodyPr>
            <a:spAutoFit/>
          </a:bodyPr>
          <a:lstStyle/>
          <a:p>
            <a:pPr lvl="0" algn="r" rtl="1"/>
            <a:r>
              <a:rPr lang="ar-SA" b="1" dirty="0">
                <a:cs typeface="B Nazanin" panose="00000400000000000000" pitchFamily="2" charset="-78"/>
              </a:rPr>
              <a:t>مسیر پرداخت امن بوده و نگرانی بابت عدم دریافت وجه توسط ذینفع وجود ندارد</a:t>
            </a:r>
            <a:r>
              <a:rPr lang="ar-SA" dirty="0"/>
              <a:t>.</a:t>
            </a:r>
            <a:endParaRPr lang="en-US" dirty="0"/>
          </a:p>
        </p:txBody>
      </p:sp>
      <p:grpSp>
        <p:nvGrpSpPr>
          <p:cNvPr id="36" name="Group 23"/>
          <p:cNvGrpSpPr>
            <a:grpSpLocks/>
          </p:cNvGrpSpPr>
          <p:nvPr/>
        </p:nvGrpSpPr>
        <p:grpSpPr bwMode="auto">
          <a:xfrm rot="10800000">
            <a:off x="450559" y="1858480"/>
            <a:ext cx="5726896" cy="993864"/>
            <a:chOff x="2290" y="2711"/>
            <a:chExt cx="1832" cy="727"/>
          </a:xfrm>
        </p:grpSpPr>
        <p:grpSp>
          <p:nvGrpSpPr>
            <p:cNvPr id="37" name="Group 24"/>
            <p:cNvGrpSpPr>
              <a:grpSpLocks/>
            </p:cNvGrpSpPr>
            <p:nvPr/>
          </p:nvGrpSpPr>
          <p:grpSpPr bwMode="auto">
            <a:xfrm>
              <a:off x="2290" y="3030"/>
              <a:ext cx="1832" cy="408"/>
              <a:chOff x="2290" y="3030"/>
              <a:chExt cx="1832" cy="408"/>
            </a:xfrm>
          </p:grpSpPr>
          <p:sp>
            <p:nvSpPr>
              <p:cNvPr id="41" name="Freeform 25"/>
              <p:cNvSpPr>
                <a:spLocks/>
              </p:cNvSpPr>
              <p:nvPr/>
            </p:nvSpPr>
            <p:spPr bwMode="gray">
              <a:xfrm>
                <a:off x="2290" y="3030"/>
                <a:ext cx="1832" cy="408"/>
              </a:xfrm>
              <a:custGeom>
                <a:avLst/>
                <a:gdLst>
                  <a:gd name="T0" fmla="*/ 1832 w 1832"/>
                  <a:gd name="T1" fmla="*/ 32 h 408"/>
                  <a:gd name="T2" fmla="*/ 1830 w 1832"/>
                  <a:gd name="T3" fmla="*/ 66 h 408"/>
                  <a:gd name="T4" fmla="*/ 1814 w 1832"/>
                  <a:gd name="T5" fmla="*/ 128 h 408"/>
                  <a:gd name="T6" fmla="*/ 1788 w 1832"/>
                  <a:gd name="T7" fmla="*/ 188 h 408"/>
                  <a:gd name="T8" fmla="*/ 1754 w 1832"/>
                  <a:gd name="T9" fmla="*/ 240 h 408"/>
                  <a:gd name="T10" fmla="*/ 1712 w 1832"/>
                  <a:gd name="T11" fmla="*/ 288 h 408"/>
                  <a:gd name="T12" fmla="*/ 1664 w 1832"/>
                  <a:gd name="T13" fmla="*/ 330 h 408"/>
                  <a:gd name="T14" fmla="*/ 1610 w 1832"/>
                  <a:gd name="T15" fmla="*/ 362 h 408"/>
                  <a:gd name="T16" fmla="*/ 1550 w 1832"/>
                  <a:gd name="T17" fmla="*/ 388 h 408"/>
                  <a:gd name="T18" fmla="*/ 1486 w 1832"/>
                  <a:gd name="T19" fmla="*/ 402 h 408"/>
                  <a:gd name="T20" fmla="*/ 1418 w 1832"/>
                  <a:gd name="T21" fmla="*/ 408 h 408"/>
                  <a:gd name="T22" fmla="*/ 0 w 1832"/>
                  <a:gd name="T23" fmla="*/ 408 h 408"/>
                  <a:gd name="T24" fmla="*/ 0 w 1832"/>
                  <a:gd name="T25" fmla="*/ 0 h 408"/>
                  <a:gd name="T26" fmla="*/ 1832 w 1832"/>
                  <a:gd name="T27" fmla="*/ 0 h 408"/>
                  <a:gd name="T28" fmla="*/ 1832 w 1832"/>
                  <a:gd name="T29" fmla="*/ 32 h 408"/>
                  <a:gd name="T30" fmla="*/ 1832 w 1832"/>
                  <a:gd name="T31" fmla="*/ 32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32" h="408">
                    <a:moveTo>
                      <a:pt x="1832" y="32"/>
                    </a:moveTo>
                    <a:lnTo>
                      <a:pt x="1830" y="66"/>
                    </a:lnTo>
                    <a:lnTo>
                      <a:pt x="1814" y="128"/>
                    </a:lnTo>
                    <a:lnTo>
                      <a:pt x="1788" y="188"/>
                    </a:lnTo>
                    <a:lnTo>
                      <a:pt x="1754" y="240"/>
                    </a:lnTo>
                    <a:lnTo>
                      <a:pt x="1712" y="288"/>
                    </a:lnTo>
                    <a:lnTo>
                      <a:pt x="1664" y="330"/>
                    </a:lnTo>
                    <a:lnTo>
                      <a:pt x="1610" y="362"/>
                    </a:lnTo>
                    <a:lnTo>
                      <a:pt x="1550" y="388"/>
                    </a:lnTo>
                    <a:lnTo>
                      <a:pt x="1486" y="402"/>
                    </a:lnTo>
                    <a:lnTo>
                      <a:pt x="1418" y="408"/>
                    </a:lnTo>
                    <a:lnTo>
                      <a:pt x="0" y="408"/>
                    </a:lnTo>
                    <a:lnTo>
                      <a:pt x="0" y="0"/>
                    </a:lnTo>
                    <a:lnTo>
                      <a:pt x="1832" y="0"/>
                    </a:lnTo>
                    <a:lnTo>
                      <a:pt x="1832" y="32"/>
                    </a:lnTo>
                    <a:lnTo>
                      <a:pt x="1832" y="32"/>
                    </a:lnTo>
                    <a:close/>
                  </a:path>
                </a:pathLst>
              </a:custGeom>
              <a:ln/>
            </p:spPr>
            <p:style>
              <a:lnRef idx="1">
                <a:schemeClr val="accent5"/>
              </a:lnRef>
              <a:fillRef idx="3">
                <a:schemeClr val="accent5"/>
              </a:fillRef>
              <a:effectRef idx="2">
                <a:schemeClr val="accent5"/>
              </a:effectRef>
              <a:fontRef idx="minor">
                <a:schemeClr val="lt1"/>
              </a:fontRef>
            </p:style>
            <p:txBody>
              <a:bodyPr/>
              <a:lstStyle/>
              <a:p>
                <a:endParaRPr lang="en-US"/>
              </a:p>
            </p:txBody>
          </p:sp>
          <p:sp>
            <p:nvSpPr>
              <p:cNvPr id="42" name="Freeform 26"/>
              <p:cNvSpPr>
                <a:spLocks/>
              </p:cNvSpPr>
              <p:nvPr/>
            </p:nvSpPr>
            <p:spPr bwMode="gray">
              <a:xfrm>
                <a:off x="3810" y="3058"/>
                <a:ext cx="288" cy="334"/>
              </a:xfrm>
              <a:custGeom>
                <a:avLst/>
                <a:gdLst>
                  <a:gd name="T0" fmla="*/ 288 w 288"/>
                  <a:gd name="T1" fmla="*/ 0 h 334"/>
                  <a:gd name="T2" fmla="*/ 284 w 288"/>
                  <a:gd name="T3" fmla="*/ 52 h 334"/>
                  <a:gd name="T4" fmla="*/ 272 w 288"/>
                  <a:gd name="T5" fmla="*/ 98 h 334"/>
                  <a:gd name="T6" fmla="*/ 254 w 288"/>
                  <a:gd name="T7" fmla="*/ 140 h 334"/>
                  <a:gd name="T8" fmla="*/ 230 w 288"/>
                  <a:gd name="T9" fmla="*/ 176 h 334"/>
                  <a:gd name="T10" fmla="*/ 204 w 288"/>
                  <a:gd name="T11" fmla="*/ 208 h 334"/>
                  <a:gd name="T12" fmla="*/ 174 w 288"/>
                  <a:gd name="T13" fmla="*/ 238 h 334"/>
                  <a:gd name="T14" fmla="*/ 144 w 288"/>
                  <a:gd name="T15" fmla="*/ 262 h 334"/>
                  <a:gd name="T16" fmla="*/ 112 w 288"/>
                  <a:gd name="T17" fmla="*/ 282 h 334"/>
                  <a:gd name="T18" fmla="*/ 84 w 288"/>
                  <a:gd name="T19" fmla="*/ 298 h 334"/>
                  <a:gd name="T20" fmla="*/ 56 w 288"/>
                  <a:gd name="T21" fmla="*/ 312 h 334"/>
                  <a:gd name="T22" fmla="*/ 34 w 288"/>
                  <a:gd name="T23" fmla="*/ 322 h 334"/>
                  <a:gd name="T24" fmla="*/ 16 w 288"/>
                  <a:gd name="T25" fmla="*/ 328 h 334"/>
                  <a:gd name="T26" fmla="*/ 4 w 288"/>
                  <a:gd name="T27" fmla="*/ 332 h 334"/>
                  <a:gd name="T28" fmla="*/ 0 w 288"/>
                  <a:gd name="T29" fmla="*/ 334 h 334"/>
                  <a:gd name="T30" fmla="*/ 4 w 288"/>
                  <a:gd name="T31" fmla="*/ 332 h 334"/>
                  <a:gd name="T32" fmla="*/ 16 w 288"/>
                  <a:gd name="T33" fmla="*/ 326 h 334"/>
                  <a:gd name="T34" fmla="*/ 34 w 288"/>
                  <a:gd name="T35" fmla="*/ 318 h 334"/>
                  <a:gd name="T36" fmla="*/ 56 w 288"/>
                  <a:gd name="T37" fmla="*/ 304 h 334"/>
                  <a:gd name="T38" fmla="*/ 84 w 288"/>
                  <a:gd name="T39" fmla="*/ 288 h 334"/>
                  <a:gd name="T40" fmla="*/ 112 w 288"/>
                  <a:gd name="T41" fmla="*/ 266 h 334"/>
                  <a:gd name="T42" fmla="*/ 142 w 288"/>
                  <a:gd name="T43" fmla="*/ 242 h 334"/>
                  <a:gd name="T44" fmla="*/ 170 w 288"/>
                  <a:gd name="T45" fmla="*/ 212 h 334"/>
                  <a:gd name="T46" fmla="*/ 196 w 288"/>
                  <a:gd name="T47" fmla="*/ 180 h 334"/>
                  <a:gd name="T48" fmla="*/ 220 w 288"/>
                  <a:gd name="T49" fmla="*/ 142 h 334"/>
                  <a:gd name="T50" fmla="*/ 238 w 288"/>
                  <a:gd name="T51" fmla="*/ 100 h 334"/>
                  <a:gd name="T52" fmla="*/ 250 w 288"/>
                  <a:gd name="T53" fmla="*/ 54 h 334"/>
                  <a:gd name="T54" fmla="*/ 254 w 288"/>
                  <a:gd name="T55" fmla="*/ 2 h 334"/>
                  <a:gd name="T56" fmla="*/ 288 w 288"/>
                  <a:gd name="T57" fmla="*/ 0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88" h="334">
                    <a:moveTo>
                      <a:pt x="288" y="0"/>
                    </a:moveTo>
                    <a:lnTo>
                      <a:pt x="284" y="52"/>
                    </a:lnTo>
                    <a:lnTo>
                      <a:pt x="272" y="98"/>
                    </a:lnTo>
                    <a:lnTo>
                      <a:pt x="254" y="140"/>
                    </a:lnTo>
                    <a:lnTo>
                      <a:pt x="230" y="176"/>
                    </a:lnTo>
                    <a:lnTo>
                      <a:pt x="204" y="208"/>
                    </a:lnTo>
                    <a:lnTo>
                      <a:pt x="174" y="238"/>
                    </a:lnTo>
                    <a:lnTo>
                      <a:pt x="144" y="262"/>
                    </a:lnTo>
                    <a:lnTo>
                      <a:pt x="112" y="282"/>
                    </a:lnTo>
                    <a:lnTo>
                      <a:pt x="84" y="298"/>
                    </a:lnTo>
                    <a:lnTo>
                      <a:pt x="56" y="312"/>
                    </a:lnTo>
                    <a:lnTo>
                      <a:pt x="34" y="322"/>
                    </a:lnTo>
                    <a:lnTo>
                      <a:pt x="16" y="328"/>
                    </a:lnTo>
                    <a:lnTo>
                      <a:pt x="4" y="332"/>
                    </a:lnTo>
                    <a:lnTo>
                      <a:pt x="0" y="334"/>
                    </a:lnTo>
                    <a:lnTo>
                      <a:pt x="4" y="332"/>
                    </a:lnTo>
                    <a:lnTo>
                      <a:pt x="16" y="326"/>
                    </a:lnTo>
                    <a:lnTo>
                      <a:pt x="34" y="318"/>
                    </a:lnTo>
                    <a:lnTo>
                      <a:pt x="56" y="304"/>
                    </a:lnTo>
                    <a:lnTo>
                      <a:pt x="84" y="288"/>
                    </a:lnTo>
                    <a:lnTo>
                      <a:pt x="112" y="266"/>
                    </a:lnTo>
                    <a:lnTo>
                      <a:pt x="142" y="242"/>
                    </a:lnTo>
                    <a:lnTo>
                      <a:pt x="170" y="212"/>
                    </a:lnTo>
                    <a:lnTo>
                      <a:pt x="196" y="180"/>
                    </a:lnTo>
                    <a:lnTo>
                      <a:pt x="220" y="142"/>
                    </a:lnTo>
                    <a:lnTo>
                      <a:pt x="238" y="100"/>
                    </a:lnTo>
                    <a:lnTo>
                      <a:pt x="250" y="54"/>
                    </a:lnTo>
                    <a:lnTo>
                      <a:pt x="254" y="2"/>
                    </a:lnTo>
                    <a:lnTo>
                      <a:pt x="288" y="0"/>
                    </a:lnTo>
                    <a:close/>
                  </a:path>
                </a:pathLst>
              </a:custGeom>
              <a:ln/>
            </p:spPr>
            <p:style>
              <a:lnRef idx="1">
                <a:schemeClr val="accent5"/>
              </a:lnRef>
              <a:fillRef idx="3">
                <a:schemeClr val="accent5"/>
              </a:fillRef>
              <a:effectRef idx="2">
                <a:schemeClr val="accent5"/>
              </a:effectRef>
              <a:fontRef idx="minor">
                <a:schemeClr val="lt1"/>
              </a:fontRef>
            </p:style>
            <p:txBody>
              <a:bodyPr/>
              <a:lstStyle/>
              <a:p>
                <a:endParaRPr lang="en-US"/>
              </a:p>
            </p:txBody>
          </p:sp>
        </p:grpSp>
        <p:grpSp>
          <p:nvGrpSpPr>
            <p:cNvPr id="38" name="Group 37"/>
            <p:cNvGrpSpPr>
              <a:grpSpLocks/>
            </p:cNvGrpSpPr>
            <p:nvPr/>
          </p:nvGrpSpPr>
          <p:grpSpPr bwMode="auto">
            <a:xfrm flipV="1">
              <a:off x="2305" y="2711"/>
              <a:ext cx="1406" cy="313"/>
              <a:chOff x="2309" y="3048"/>
              <a:chExt cx="1832" cy="408"/>
            </a:xfrm>
          </p:grpSpPr>
          <p:sp>
            <p:nvSpPr>
              <p:cNvPr id="39" name="Freeform 38"/>
              <p:cNvSpPr>
                <a:spLocks/>
              </p:cNvSpPr>
              <p:nvPr/>
            </p:nvSpPr>
            <p:spPr bwMode="gray">
              <a:xfrm>
                <a:off x="2309" y="3048"/>
                <a:ext cx="1832" cy="408"/>
              </a:xfrm>
              <a:custGeom>
                <a:avLst/>
                <a:gdLst>
                  <a:gd name="T0" fmla="*/ 1832 w 1832"/>
                  <a:gd name="T1" fmla="*/ 32 h 408"/>
                  <a:gd name="T2" fmla="*/ 1830 w 1832"/>
                  <a:gd name="T3" fmla="*/ 66 h 408"/>
                  <a:gd name="T4" fmla="*/ 1814 w 1832"/>
                  <a:gd name="T5" fmla="*/ 128 h 408"/>
                  <a:gd name="T6" fmla="*/ 1788 w 1832"/>
                  <a:gd name="T7" fmla="*/ 188 h 408"/>
                  <a:gd name="T8" fmla="*/ 1754 w 1832"/>
                  <a:gd name="T9" fmla="*/ 240 h 408"/>
                  <a:gd name="T10" fmla="*/ 1712 w 1832"/>
                  <a:gd name="T11" fmla="*/ 288 h 408"/>
                  <a:gd name="T12" fmla="*/ 1664 w 1832"/>
                  <a:gd name="T13" fmla="*/ 330 h 408"/>
                  <a:gd name="T14" fmla="*/ 1610 w 1832"/>
                  <a:gd name="T15" fmla="*/ 362 h 408"/>
                  <a:gd name="T16" fmla="*/ 1550 w 1832"/>
                  <a:gd name="T17" fmla="*/ 388 h 408"/>
                  <a:gd name="T18" fmla="*/ 1486 w 1832"/>
                  <a:gd name="T19" fmla="*/ 402 h 408"/>
                  <a:gd name="T20" fmla="*/ 1418 w 1832"/>
                  <a:gd name="T21" fmla="*/ 408 h 408"/>
                  <a:gd name="T22" fmla="*/ 0 w 1832"/>
                  <a:gd name="T23" fmla="*/ 408 h 408"/>
                  <a:gd name="T24" fmla="*/ 0 w 1832"/>
                  <a:gd name="T25" fmla="*/ 0 h 408"/>
                  <a:gd name="T26" fmla="*/ 1832 w 1832"/>
                  <a:gd name="T27" fmla="*/ 0 h 408"/>
                  <a:gd name="T28" fmla="*/ 1832 w 1832"/>
                  <a:gd name="T29" fmla="*/ 32 h 408"/>
                  <a:gd name="T30" fmla="*/ 1832 w 1832"/>
                  <a:gd name="T31" fmla="*/ 32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32" h="408">
                    <a:moveTo>
                      <a:pt x="1832" y="32"/>
                    </a:moveTo>
                    <a:lnTo>
                      <a:pt x="1830" y="66"/>
                    </a:lnTo>
                    <a:lnTo>
                      <a:pt x="1814" y="128"/>
                    </a:lnTo>
                    <a:lnTo>
                      <a:pt x="1788" y="188"/>
                    </a:lnTo>
                    <a:lnTo>
                      <a:pt x="1754" y="240"/>
                    </a:lnTo>
                    <a:lnTo>
                      <a:pt x="1712" y="288"/>
                    </a:lnTo>
                    <a:lnTo>
                      <a:pt x="1664" y="330"/>
                    </a:lnTo>
                    <a:lnTo>
                      <a:pt x="1610" y="362"/>
                    </a:lnTo>
                    <a:lnTo>
                      <a:pt x="1550" y="388"/>
                    </a:lnTo>
                    <a:lnTo>
                      <a:pt x="1486" y="402"/>
                    </a:lnTo>
                    <a:lnTo>
                      <a:pt x="1418" y="408"/>
                    </a:lnTo>
                    <a:lnTo>
                      <a:pt x="0" y="408"/>
                    </a:lnTo>
                    <a:lnTo>
                      <a:pt x="0" y="0"/>
                    </a:lnTo>
                    <a:lnTo>
                      <a:pt x="1832" y="0"/>
                    </a:lnTo>
                    <a:lnTo>
                      <a:pt x="1832" y="32"/>
                    </a:lnTo>
                    <a:lnTo>
                      <a:pt x="1832" y="32"/>
                    </a:lnTo>
                    <a:close/>
                  </a:path>
                </a:pathLst>
              </a:custGeom>
              <a:ln/>
            </p:spPr>
            <p:style>
              <a:lnRef idx="1">
                <a:schemeClr val="accent5"/>
              </a:lnRef>
              <a:fillRef idx="3">
                <a:schemeClr val="accent5"/>
              </a:fillRef>
              <a:effectRef idx="2">
                <a:schemeClr val="accent5"/>
              </a:effectRef>
              <a:fontRef idx="minor">
                <a:schemeClr val="lt1"/>
              </a:fontRef>
            </p:style>
            <p:txBody>
              <a:bodyPr/>
              <a:lstStyle/>
              <a:p>
                <a:endParaRPr lang="en-US" dirty="0"/>
              </a:p>
            </p:txBody>
          </p:sp>
          <p:sp>
            <p:nvSpPr>
              <p:cNvPr id="40" name="Freeform 39"/>
              <p:cNvSpPr>
                <a:spLocks/>
              </p:cNvSpPr>
              <p:nvPr/>
            </p:nvSpPr>
            <p:spPr bwMode="gray">
              <a:xfrm>
                <a:off x="3810" y="3058"/>
                <a:ext cx="288" cy="334"/>
              </a:xfrm>
              <a:custGeom>
                <a:avLst/>
                <a:gdLst>
                  <a:gd name="T0" fmla="*/ 288 w 288"/>
                  <a:gd name="T1" fmla="*/ 0 h 334"/>
                  <a:gd name="T2" fmla="*/ 284 w 288"/>
                  <a:gd name="T3" fmla="*/ 52 h 334"/>
                  <a:gd name="T4" fmla="*/ 272 w 288"/>
                  <a:gd name="T5" fmla="*/ 98 h 334"/>
                  <a:gd name="T6" fmla="*/ 254 w 288"/>
                  <a:gd name="T7" fmla="*/ 140 h 334"/>
                  <a:gd name="T8" fmla="*/ 230 w 288"/>
                  <a:gd name="T9" fmla="*/ 176 h 334"/>
                  <a:gd name="T10" fmla="*/ 204 w 288"/>
                  <a:gd name="T11" fmla="*/ 208 h 334"/>
                  <a:gd name="T12" fmla="*/ 174 w 288"/>
                  <a:gd name="T13" fmla="*/ 238 h 334"/>
                  <a:gd name="T14" fmla="*/ 144 w 288"/>
                  <a:gd name="T15" fmla="*/ 262 h 334"/>
                  <a:gd name="T16" fmla="*/ 112 w 288"/>
                  <a:gd name="T17" fmla="*/ 282 h 334"/>
                  <a:gd name="T18" fmla="*/ 84 w 288"/>
                  <a:gd name="T19" fmla="*/ 298 h 334"/>
                  <a:gd name="T20" fmla="*/ 56 w 288"/>
                  <a:gd name="T21" fmla="*/ 312 h 334"/>
                  <a:gd name="T22" fmla="*/ 34 w 288"/>
                  <a:gd name="T23" fmla="*/ 322 h 334"/>
                  <a:gd name="T24" fmla="*/ 16 w 288"/>
                  <a:gd name="T25" fmla="*/ 328 h 334"/>
                  <a:gd name="T26" fmla="*/ 4 w 288"/>
                  <a:gd name="T27" fmla="*/ 332 h 334"/>
                  <a:gd name="T28" fmla="*/ 0 w 288"/>
                  <a:gd name="T29" fmla="*/ 334 h 334"/>
                  <a:gd name="T30" fmla="*/ 4 w 288"/>
                  <a:gd name="T31" fmla="*/ 332 h 334"/>
                  <a:gd name="T32" fmla="*/ 16 w 288"/>
                  <a:gd name="T33" fmla="*/ 326 h 334"/>
                  <a:gd name="T34" fmla="*/ 34 w 288"/>
                  <a:gd name="T35" fmla="*/ 318 h 334"/>
                  <a:gd name="T36" fmla="*/ 56 w 288"/>
                  <a:gd name="T37" fmla="*/ 304 h 334"/>
                  <a:gd name="T38" fmla="*/ 84 w 288"/>
                  <a:gd name="T39" fmla="*/ 288 h 334"/>
                  <a:gd name="T40" fmla="*/ 112 w 288"/>
                  <a:gd name="T41" fmla="*/ 266 h 334"/>
                  <a:gd name="T42" fmla="*/ 142 w 288"/>
                  <a:gd name="T43" fmla="*/ 242 h 334"/>
                  <a:gd name="T44" fmla="*/ 170 w 288"/>
                  <a:gd name="T45" fmla="*/ 212 h 334"/>
                  <a:gd name="T46" fmla="*/ 196 w 288"/>
                  <a:gd name="T47" fmla="*/ 180 h 334"/>
                  <a:gd name="T48" fmla="*/ 220 w 288"/>
                  <a:gd name="T49" fmla="*/ 142 h 334"/>
                  <a:gd name="T50" fmla="*/ 238 w 288"/>
                  <a:gd name="T51" fmla="*/ 100 h 334"/>
                  <a:gd name="T52" fmla="*/ 250 w 288"/>
                  <a:gd name="T53" fmla="*/ 54 h 334"/>
                  <a:gd name="T54" fmla="*/ 254 w 288"/>
                  <a:gd name="T55" fmla="*/ 2 h 334"/>
                  <a:gd name="T56" fmla="*/ 288 w 288"/>
                  <a:gd name="T57" fmla="*/ 0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88" h="334">
                    <a:moveTo>
                      <a:pt x="288" y="0"/>
                    </a:moveTo>
                    <a:lnTo>
                      <a:pt x="284" y="52"/>
                    </a:lnTo>
                    <a:lnTo>
                      <a:pt x="272" y="98"/>
                    </a:lnTo>
                    <a:lnTo>
                      <a:pt x="254" y="140"/>
                    </a:lnTo>
                    <a:lnTo>
                      <a:pt x="230" y="176"/>
                    </a:lnTo>
                    <a:lnTo>
                      <a:pt x="204" y="208"/>
                    </a:lnTo>
                    <a:lnTo>
                      <a:pt x="174" y="238"/>
                    </a:lnTo>
                    <a:lnTo>
                      <a:pt x="144" y="262"/>
                    </a:lnTo>
                    <a:lnTo>
                      <a:pt x="112" y="282"/>
                    </a:lnTo>
                    <a:lnTo>
                      <a:pt x="84" y="298"/>
                    </a:lnTo>
                    <a:lnTo>
                      <a:pt x="56" y="312"/>
                    </a:lnTo>
                    <a:lnTo>
                      <a:pt x="34" y="322"/>
                    </a:lnTo>
                    <a:lnTo>
                      <a:pt x="16" y="328"/>
                    </a:lnTo>
                    <a:lnTo>
                      <a:pt x="4" y="332"/>
                    </a:lnTo>
                    <a:lnTo>
                      <a:pt x="0" y="334"/>
                    </a:lnTo>
                    <a:lnTo>
                      <a:pt x="4" y="332"/>
                    </a:lnTo>
                    <a:lnTo>
                      <a:pt x="16" y="326"/>
                    </a:lnTo>
                    <a:lnTo>
                      <a:pt x="34" y="318"/>
                    </a:lnTo>
                    <a:lnTo>
                      <a:pt x="56" y="304"/>
                    </a:lnTo>
                    <a:lnTo>
                      <a:pt x="84" y="288"/>
                    </a:lnTo>
                    <a:lnTo>
                      <a:pt x="112" y="266"/>
                    </a:lnTo>
                    <a:lnTo>
                      <a:pt x="142" y="242"/>
                    </a:lnTo>
                    <a:lnTo>
                      <a:pt x="170" y="212"/>
                    </a:lnTo>
                    <a:lnTo>
                      <a:pt x="196" y="180"/>
                    </a:lnTo>
                    <a:lnTo>
                      <a:pt x="220" y="142"/>
                    </a:lnTo>
                    <a:lnTo>
                      <a:pt x="238" y="100"/>
                    </a:lnTo>
                    <a:lnTo>
                      <a:pt x="250" y="54"/>
                    </a:lnTo>
                    <a:lnTo>
                      <a:pt x="254" y="2"/>
                    </a:lnTo>
                    <a:lnTo>
                      <a:pt x="288" y="0"/>
                    </a:lnTo>
                    <a:close/>
                  </a:path>
                </a:pathLst>
              </a:custGeom>
              <a:ln/>
            </p:spPr>
            <p:style>
              <a:lnRef idx="1">
                <a:schemeClr val="accent5"/>
              </a:lnRef>
              <a:fillRef idx="3">
                <a:schemeClr val="accent5"/>
              </a:fillRef>
              <a:effectRef idx="2">
                <a:schemeClr val="accent5"/>
              </a:effectRef>
              <a:fontRef idx="minor">
                <a:schemeClr val="lt1"/>
              </a:fontRef>
            </p:style>
            <p:txBody>
              <a:bodyPr/>
              <a:lstStyle/>
              <a:p>
                <a:endParaRPr lang="en-US"/>
              </a:p>
            </p:txBody>
          </p:sp>
        </p:grpSp>
      </p:grpSp>
      <p:sp>
        <p:nvSpPr>
          <p:cNvPr id="8" name="Rectangle 7"/>
          <p:cNvSpPr/>
          <p:nvPr/>
        </p:nvSpPr>
        <p:spPr>
          <a:xfrm>
            <a:off x="1908328" y="1952698"/>
            <a:ext cx="4084773" cy="369332"/>
          </a:xfrm>
          <a:prstGeom prst="rect">
            <a:avLst/>
          </a:prstGeom>
        </p:spPr>
        <p:txBody>
          <a:bodyPr wrap="none">
            <a:spAutoFit/>
          </a:bodyPr>
          <a:lstStyle/>
          <a:p>
            <a:pPr lvl="0" rtl="1"/>
            <a:r>
              <a:rPr lang="ar-SA" b="1" dirty="0">
                <a:cs typeface="B Nazanin" panose="00000400000000000000" pitchFamily="2" charset="-78"/>
              </a:rPr>
              <a:t>پرداخت در سریع ترین زمان ممکن انجام می شود.</a:t>
            </a:r>
            <a:endParaRPr lang="en-US" b="1" dirty="0">
              <a:cs typeface="B Nazanin" panose="00000400000000000000" pitchFamily="2" charset="-78"/>
            </a:endParaRPr>
          </a:p>
        </p:txBody>
      </p:sp>
    </p:spTree>
    <p:extLst>
      <p:ext uri="{BB962C8B-B14F-4D97-AF65-F5344CB8AC3E}">
        <p14:creationId xmlns:p14="http://schemas.microsoft.com/office/powerpoint/2010/main" val="190885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ChangeArrowheads="1"/>
          </p:cNvSpPr>
          <p:nvPr/>
        </p:nvSpPr>
        <p:spPr bwMode="gray">
          <a:xfrm>
            <a:off x="88660" y="3362272"/>
            <a:ext cx="9055340" cy="67811"/>
          </a:xfrm>
          <a:prstGeom prst="rect">
            <a:avLst/>
          </a:prstGeom>
          <a:gradFill rotWithShape="1">
            <a:gsLst>
              <a:gs pos="0">
                <a:srgbClr val="808080"/>
              </a:gs>
              <a:gs pos="100000">
                <a:srgbClr val="808080">
                  <a:gamma/>
                  <a:tint val="15294"/>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dirty="0"/>
          </a:p>
        </p:txBody>
      </p:sp>
      <p:grpSp>
        <p:nvGrpSpPr>
          <p:cNvPr id="53271" name="Group 23"/>
          <p:cNvGrpSpPr>
            <a:grpSpLocks/>
          </p:cNvGrpSpPr>
          <p:nvPr/>
        </p:nvGrpSpPr>
        <p:grpSpPr bwMode="auto">
          <a:xfrm rot="10800000">
            <a:off x="610163" y="3640166"/>
            <a:ext cx="5726896" cy="974725"/>
            <a:chOff x="2290" y="2725"/>
            <a:chExt cx="1832" cy="713"/>
          </a:xfrm>
        </p:grpSpPr>
        <p:grpSp>
          <p:nvGrpSpPr>
            <p:cNvPr id="53272" name="Group 24"/>
            <p:cNvGrpSpPr>
              <a:grpSpLocks/>
            </p:cNvGrpSpPr>
            <p:nvPr/>
          </p:nvGrpSpPr>
          <p:grpSpPr bwMode="auto">
            <a:xfrm>
              <a:off x="2290" y="3030"/>
              <a:ext cx="1832" cy="408"/>
              <a:chOff x="2290" y="3030"/>
              <a:chExt cx="1832" cy="408"/>
            </a:xfrm>
          </p:grpSpPr>
          <p:sp>
            <p:nvSpPr>
              <p:cNvPr id="53273" name="Freeform 25"/>
              <p:cNvSpPr>
                <a:spLocks/>
              </p:cNvSpPr>
              <p:nvPr/>
            </p:nvSpPr>
            <p:spPr bwMode="gray">
              <a:xfrm>
                <a:off x="2290" y="3030"/>
                <a:ext cx="1832" cy="408"/>
              </a:xfrm>
              <a:custGeom>
                <a:avLst/>
                <a:gdLst>
                  <a:gd name="T0" fmla="*/ 1832 w 1832"/>
                  <a:gd name="T1" fmla="*/ 32 h 408"/>
                  <a:gd name="T2" fmla="*/ 1830 w 1832"/>
                  <a:gd name="T3" fmla="*/ 66 h 408"/>
                  <a:gd name="T4" fmla="*/ 1814 w 1832"/>
                  <a:gd name="T5" fmla="*/ 128 h 408"/>
                  <a:gd name="T6" fmla="*/ 1788 w 1832"/>
                  <a:gd name="T7" fmla="*/ 188 h 408"/>
                  <a:gd name="T8" fmla="*/ 1754 w 1832"/>
                  <a:gd name="T9" fmla="*/ 240 h 408"/>
                  <a:gd name="T10" fmla="*/ 1712 w 1832"/>
                  <a:gd name="T11" fmla="*/ 288 h 408"/>
                  <a:gd name="T12" fmla="*/ 1664 w 1832"/>
                  <a:gd name="T13" fmla="*/ 330 h 408"/>
                  <a:gd name="T14" fmla="*/ 1610 w 1832"/>
                  <a:gd name="T15" fmla="*/ 362 h 408"/>
                  <a:gd name="T16" fmla="*/ 1550 w 1832"/>
                  <a:gd name="T17" fmla="*/ 388 h 408"/>
                  <a:gd name="T18" fmla="*/ 1486 w 1832"/>
                  <a:gd name="T19" fmla="*/ 402 h 408"/>
                  <a:gd name="T20" fmla="*/ 1418 w 1832"/>
                  <a:gd name="T21" fmla="*/ 408 h 408"/>
                  <a:gd name="T22" fmla="*/ 0 w 1832"/>
                  <a:gd name="T23" fmla="*/ 408 h 408"/>
                  <a:gd name="T24" fmla="*/ 0 w 1832"/>
                  <a:gd name="T25" fmla="*/ 0 h 408"/>
                  <a:gd name="T26" fmla="*/ 1832 w 1832"/>
                  <a:gd name="T27" fmla="*/ 0 h 408"/>
                  <a:gd name="T28" fmla="*/ 1832 w 1832"/>
                  <a:gd name="T29" fmla="*/ 32 h 408"/>
                  <a:gd name="T30" fmla="*/ 1832 w 1832"/>
                  <a:gd name="T31" fmla="*/ 32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32" h="408">
                    <a:moveTo>
                      <a:pt x="1832" y="32"/>
                    </a:moveTo>
                    <a:lnTo>
                      <a:pt x="1830" y="66"/>
                    </a:lnTo>
                    <a:lnTo>
                      <a:pt x="1814" y="128"/>
                    </a:lnTo>
                    <a:lnTo>
                      <a:pt x="1788" y="188"/>
                    </a:lnTo>
                    <a:lnTo>
                      <a:pt x="1754" y="240"/>
                    </a:lnTo>
                    <a:lnTo>
                      <a:pt x="1712" y="288"/>
                    </a:lnTo>
                    <a:lnTo>
                      <a:pt x="1664" y="330"/>
                    </a:lnTo>
                    <a:lnTo>
                      <a:pt x="1610" y="362"/>
                    </a:lnTo>
                    <a:lnTo>
                      <a:pt x="1550" y="388"/>
                    </a:lnTo>
                    <a:lnTo>
                      <a:pt x="1486" y="402"/>
                    </a:lnTo>
                    <a:lnTo>
                      <a:pt x="1418" y="408"/>
                    </a:lnTo>
                    <a:lnTo>
                      <a:pt x="0" y="408"/>
                    </a:lnTo>
                    <a:lnTo>
                      <a:pt x="0" y="0"/>
                    </a:lnTo>
                    <a:lnTo>
                      <a:pt x="1832" y="0"/>
                    </a:lnTo>
                    <a:lnTo>
                      <a:pt x="1832" y="32"/>
                    </a:lnTo>
                    <a:lnTo>
                      <a:pt x="1832" y="32"/>
                    </a:lnTo>
                    <a:close/>
                  </a:path>
                </a:pathLst>
              </a:custGeom>
              <a:ln/>
            </p:spPr>
            <p:style>
              <a:lnRef idx="1">
                <a:schemeClr val="accent5"/>
              </a:lnRef>
              <a:fillRef idx="3">
                <a:schemeClr val="accent5"/>
              </a:fillRef>
              <a:effectRef idx="2">
                <a:schemeClr val="accent5"/>
              </a:effectRef>
              <a:fontRef idx="minor">
                <a:schemeClr val="lt1"/>
              </a:fontRef>
            </p:style>
            <p:txBody>
              <a:bodyPr/>
              <a:lstStyle/>
              <a:p>
                <a:endParaRPr lang="en-US"/>
              </a:p>
            </p:txBody>
          </p:sp>
          <p:sp>
            <p:nvSpPr>
              <p:cNvPr id="53274" name="Freeform 26"/>
              <p:cNvSpPr>
                <a:spLocks/>
              </p:cNvSpPr>
              <p:nvPr/>
            </p:nvSpPr>
            <p:spPr bwMode="gray">
              <a:xfrm>
                <a:off x="3810" y="3058"/>
                <a:ext cx="288" cy="334"/>
              </a:xfrm>
              <a:custGeom>
                <a:avLst/>
                <a:gdLst>
                  <a:gd name="T0" fmla="*/ 288 w 288"/>
                  <a:gd name="T1" fmla="*/ 0 h 334"/>
                  <a:gd name="T2" fmla="*/ 284 w 288"/>
                  <a:gd name="T3" fmla="*/ 52 h 334"/>
                  <a:gd name="T4" fmla="*/ 272 w 288"/>
                  <a:gd name="T5" fmla="*/ 98 h 334"/>
                  <a:gd name="T6" fmla="*/ 254 w 288"/>
                  <a:gd name="T7" fmla="*/ 140 h 334"/>
                  <a:gd name="T8" fmla="*/ 230 w 288"/>
                  <a:gd name="T9" fmla="*/ 176 h 334"/>
                  <a:gd name="T10" fmla="*/ 204 w 288"/>
                  <a:gd name="T11" fmla="*/ 208 h 334"/>
                  <a:gd name="T12" fmla="*/ 174 w 288"/>
                  <a:gd name="T13" fmla="*/ 238 h 334"/>
                  <a:gd name="T14" fmla="*/ 144 w 288"/>
                  <a:gd name="T15" fmla="*/ 262 h 334"/>
                  <a:gd name="T16" fmla="*/ 112 w 288"/>
                  <a:gd name="T17" fmla="*/ 282 h 334"/>
                  <a:gd name="T18" fmla="*/ 84 w 288"/>
                  <a:gd name="T19" fmla="*/ 298 h 334"/>
                  <a:gd name="T20" fmla="*/ 56 w 288"/>
                  <a:gd name="T21" fmla="*/ 312 h 334"/>
                  <a:gd name="T22" fmla="*/ 34 w 288"/>
                  <a:gd name="T23" fmla="*/ 322 h 334"/>
                  <a:gd name="T24" fmla="*/ 16 w 288"/>
                  <a:gd name="T25" fmla="*/ 328 h 334"/>
                  <a:gd name="T26" fmla="*/ 4 w 288"/>
                  <a:gd name="T27" fmla="*/ 332 h 334"/>
                  <a:gd name="T28" fmla="*/ 0 w 288"/>
                  <a:gd name="T29" fmla="*/ 334 h 334"/>
                  <a:gd name="T30" fmla="*/ 4 w 288"/>
                  <a:gd name="T31" fmla="*/ 332 h 334"/>
                  <a:gd name="T32" fmla="*/ 16 w 288"/>
                  <a:gd name="T33" fmla="*/ 326 h 334"/>
                  <a:gd name="T34" fmla="*/ 34 w 288"/>
                  <a:gd name="T35" fmla="*/ 318 h 334"/>
                  <a:gd name="T36" fmla="*/ 56 w 288"/>
                  <a:gd name="T37" fmla="*/ 304 h 334"/>
                  <a:gd name="T38" fmla="*/ 84 w 288"/>
                  <a:gd name="T39" fmla="*/ 288 h 334"/>
                  <a:gd name="T40" fmla="*/ 112 w 288"/>
                  <a:gd name="T41" fmla="*/ 266 h 334"/>
                  <a:gd name="T42" fmla="*/ 142 w 288"/>
                  <a:gd name="T43" fmla="*/ 242 h 334"/>
                  <a:gd name="T44" fmla="*/ 170 w 288"/>
                  <a:gd name="T45" fmla="*/ 212 h 334"/>
                  <a:gd name="T46" fmla="*/ 196 w 288"/>
                  <a:gd name="T47" fmla="*/ 180 h 334"/>
                  <a:gd name="T48" fmla="*/ 220 w 288"/>
                  <a:gd name="T49" fmla="*/ 142 h 334"/>
                  <a:gd name="T50" fmla="*/ 238 w 288"/>
                  <a:gd name="T51" fmla="*/ 100 h 334"/>
                  <a:gd name="T52" fmla="*/ 250 w 288"/>
                  <a:gd name="T53" fmla="*/ 54 h 334"/>
                  <a:gd name="T54" fmla="*/ 254 w 288"/>
                  <a:gd name="T55" fmla="*/ 2 h 334"/>
                  <a:gd name="T56" fmla="*/ 288 w 288"/>
                  <a:gd name="T57" fmla="*/ 0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88" h="334">
                    <a:moveTo>
                      <a:pt x="288" y="0"/>
                    </a:moveTo>
                    <a:lnTo>
                      <a:pt x="284" y="52"/>
                    </a:lnTo>
                    <a:lnTo>
                      <a:pt x="272" y="98"/>
                    </a:lnTo>
                    <a:lnTo>
                      <a:pt x="254" y="140"/>
                    </a:lnTo>
                    <a:lnTo>
                      <a:pt x="230" y="176"/>
                    </a:lnTo>
                    <a:lnTo>
                      <a:pt x="204" y="208"/>
                    </a:lnTo>
                    <a:lnTo>
                      <a:pt x="174" y="238"/>
                    </a:lnTo>
                    <a:lnTo>
                      <a:pt x="144" y="262"/>
                    </a:lnTo>
                    <a:lnTo>
                      <a:pt x="112" y="282"/>
                    </a:lnTo>
                    <a:lnTo>
                      <a:pt x="84" y="298"/>
                    </a:lnTo>
                    <a:lnTo>
                      <a:pt x="56" y="312"/>
                    </a:lnTo>
                    <a:lnTo>
                      <a:pt x="34" y="322"/>
                    </a:lnTo>
                    <a:lnTo>
                      <a:pt x="16" y="328"/>
                    </a:lnTo>
                    <a:lnTo>
                      <a:pt x="4" y="332"/>
                    </a:lnTo>
                    <a:lnTo>
                      <a:pt x="0" y="334"/>
                    </a:lnTo>
                    <a:lnTo>
                      <a:pt x="4" y="332"/>
                    </a:lnTo>
                    <a:lnTo>
                      <a:pt x="16" y="326"/>
                    </a:lnTo>
                    <a:lnTo>
                      <a:pt x="34" y="318"/>
                    </a:lnTo>
                    <a:lnTo>
                      <a:pt x="56" y="304"/>
                    </a:lnTo>
                    <a:lnTo>
                      <a:pt x="84" y="288"/>
                    </a:lnTo>
                    <a:lnTo>
                      <a:pt x="112" y="266"/>
                    </a:lnTo>
                    <a:lnTo>
                      <a:pt x="142" y="242"/>
                    </a:lnTo>
                    <a:lnTo>
                      <a:pt x="170" y="212"/>
                    </a:lnTo>
                    <a:lnTo>
                      <a:pt x="196" y="180"/>
                    </a:lnTo>
                    <a:lnTo>
                      <a:pt x="220" y="142"/>
                    </a:lnTo>
                    <a:lnTo>
                      <a:pt x="238" y="100"/>
                    </a:lnTo>
                    <a:lnTo>
                      <a:pt x="250" y="54"/>
                    </a:lnTo>
                    <a:lnTo>
                      <a:pt x="254" y="2"/>
                    </a:lnTo>
                    <a:lnTo>
                      <a:pt x="288" y="0"/>
                    </a:lnTo>
                    <a:close/>
                  </a:path>
                </a:pathLst>
              </a:custGeom>
              <a:ln/>
            </p:spPr>
            <p:style>
              <a:lnRef idx="1">
                <a:schemeClr val="accent5"/>
              </a:lnRef>
              <a:fillRef idx="3">
                <a:schemeClr val="accent5"/>
              </a:fillRef>
              <a:effectRef idx="2">
                <a:schemeClr val="accent5"/>
              </a:effectRef>
              <a:fontRef idx="minor">
                <a:schemeClr val="lt1"/>
              </a:fontRef>
            </p:style>
            <p:txBody>
              <a:bodyPr/>
              <a:lstStyle/>
              <a:p>
                <a:endParaRPr lang="en-US"/>
              </a:p>
            </p:txBody>
          </p:sp>
        </p:grpSp>
        <p:grpSp>
          <p:nvGrpSpPr>
            <p:cNvPr id="53275" name="Group 27"/>
            <p:cNvGrpSpPr>
              <a:grpSpLocks/>
            </p:cNvGrpSpPr>
            <p:nvPr/>
          </p:nvGrpSpPr>
          <p:grpSpPr bwMode="auto">
            <a:xfrm flipV="1">
              <a:off x="2290" y="2725"/>
              <a:ext cx="1406" cy="313"/>
              <a:chOff x="2290" y="3030"/>
              <a:chExt cx="1832" cy="408"/>
            </a:xfrm>
          </p:grpSpPr>
          <p:sp>
            <p:nvSpPr>
              <p:cNvPr id="53276" name="Freeform 28"/>
              <p:cNvSpPr>
                <a:spLocks/>
              </p:cNvSpPr>
              <p:nvPr/>
            </p:nvSpPr>
            <p:spPr bwMode="gray">
              <a:xfrm>
                <a:off x="2290" y="3030"/>
                <a:ext cx="1832" cy="408"/>
              </a:xfrm>
              <a:custGeom>
                <a:avLst/>
                <a:gdLst>
                  <a:gd name="T0" fmla="*/ 1832 w 1832"/>
                  <a:gd name="T1" fmla="*/ 32 h 408"/>
                  <a:gd name="T2" fmla="*/ 1830 w 1832"/>
                  <a:gd name="T3" fmla="*/ 66 h 408"/>
                  <a:gd name="T4" fmla="*/ 1814 w 1832"/>
                  <a:gd name="T5" fmla="*/ 128 h 408"/>
                  <a:gd name="T6" fmla="*/ 1788 w 1832"/>
                  <a:gd name="T7" fmla="*/ 188 h 408"/>
                  <a:gd name="T8" fmla="*/ 1754 w 1832"/>
                  <a:gd name="T9" fmla="*/ 240 h 408"/>
                  <a:gd name="T10" fmla="*/ 1712 w 1832"/>
                  <a:gd name="T11" fmla="*/ 288 h 408"/>
                  <a:gd name="T12" fmla="*/ 1664 w 1832"/>
                  <a:gd name="T13" fmla="*/ 330 h 408"/>
                  <a:gd name="T14" fmla="*/ 1610 w 1832"/>
                  <a:gd name="T15" fmla="*/ 362 h 408"/>
                  <a:gd name="T16" fmla="*/ 1550 w 1832"/>
                  <a:gd name="T17" fmla="*/ 388 h 408"/>
                  <a:gd name="T18" fmla="*/ 1486 w 1832"/>
                  <a:gd name="T19" fmla="*/ 402 h 408"/>
                  <a:gd name="T20" fmla="*/ 1418 w 1832"/>
                  <a:gd name="T21" fmla="*/ 408 h 408"/>
                  <a:gd name="T22" fmla="*/ 0 w 1832"/>
                  <a:gd name="T23" fmla="*/ 408 h 408"/>
                  <a:gd name="T24" fmla="*/ 0 w 1832"/>
                  <a:gd name="T25" fmla="*/ 0 h 408"/>
                  <a:gd name="T26" fmla="*/ 1832 w 1832"/>
                  <a:gd name="T27" fmla="*/ 0 h 408"/>
                  <a:gd name="T28" fmla="*/ 1832 w 1832"/>
                  <a:gd name="T29" fmla="*/ 32 h 408"/>
                  <a:gd name="T30" fmla="*/ 1832 w 1832"/>
                  <a:gd name="T31" fmla="*/ 32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32" h="408">
                    <a:moveTo>
                      <a:pt x="1832" y="32"/>
                    </a:moveTo>
                    <a:lnTo>
                      <a:pt x="1830" y="66"/>
                    </a:lnTo>
                    <a:lnTo>
                      <a:pt x="1814" y="128"/>
                    </a:lnTo>
                    <a:lnTo>
                      <a:pt x="1788" y="188"/>
                    </a:lnTo>
                    <a:lnTo>
                      <a:pt x="1754" y="240"/>
                    </a:lnTo>
                    <a:lnTo>
                      <a:pt x="1712" y="288"/>
                    </a:lnTo>
                    <a:lnTo>
                      <a:pt x="1664" y="330"/>
                    </a:lnTo>
                    <a:lnTo>
                      <a:pt x="1610" y="362"/>
                    </a:lnTo>
                    <a:lnTo>
                      <a:pt x="1550" y="388"/>
                    </a:lnTo>
                    <a:lnTo>
                      <a:pt x="1486" y="402"/>
                    </a:lnTo>
                    <a:lnTo>
                      <a:pt x="1418" y="408"/>
                    </a:lnTo>
                    <a:lnTo>
                      <a:pt x="0" y="408"/>
                    </a:lnTo>
                    <a:lnTo>
                      <a:pt x="0" y="0"/>
                    </a:lnTo>
                    <a:lnTo>
                      <a:pt x="1832" y="0"/>
                    </a:lnTo>
                    <a:lnTo>
                      <a:pt x="1832" y="32"/>
                    </a:lnTo>
                    <a:lnTo>
                      <a:pt x="1832" y="32"/>
                    </a:lnTo>
                    <a:close/>
                  </a:path>
                </a:pathLst>
              </a:custGeom>
              <a:ln/>
            </p:spPr>
            <p:style>
              <a:lnRef idx="1">
                <a:schemeClr val="accent5"/>
              </a:lnRef>
              <a:fillRef idx="3">
                <a:schemeClr val="accent5"/>
              </a:fillRef>
              <a:effectRef idx="2">
                <a:schemeClr val="accent5"/>
              </a:effectRef>
              <a:fontRef idx="minor">
                <a:schemeClr val="lt1"/>
              </a:fontRef>
            </p:style>
            <p:txBody>
              <a:bodyPr/>
              <a:lstStyle/>
              <a:p>
                <a:endParaRPr lang="en-US"/>
              </a:p>
            </p:txBody>
          </p:sp>
          <p:sp>
            <p:nvSpPr>
              <p:cNvPr id="53277" name="Freeform 29"/>
              <p:cNvSpPr>
                <a:spLocks/>
              </p:cNvSpPr>
              <p:nvPr/>
            </p:nvSpPr>
            <p:spPr bwMode="gray">
              <a:xfrm>
                <a:off x="3810" y="3058"/>
                <a:ext cx="288" cy="334"/>
              </a:xfrm>
              <a:custGeom>
                <a:avLst/>
                <a:gdLst>
                  <a:gd name="T0" fmla="*/ 288 w 288"/>
                  <a:gd name="T1" fmla="*/ 0 h 334"/>
                  <a:gd name="T2" fmla="*/ 284 w 288"/>
                  <a:gd name="T3" fmla="*/ 52 h 334"/>
                  <a:gd name="T4" fmla="*/ 272 w 288"/>
                  <a:gd name="T5" fmla="*/ 98 h 334"/>
                  <a:gd name="T6" fmla="*/ 254 w 288"/>
                  <a:gd name="T7" fmla="*/ 140 h 334"/>
                  <a:gd name="T8" fmla="*/ 230 w 288"/>
                  <a:gd name="T9" fmla="*/ 176 h 334"/>
                  <a:gd name="T10" fmla="*/ 204 w 288"/>
                  <a:gd name="T11" fmla="*/ 208 h 334"/>
                  <a:gd name="T12" fmla="*/ 174 w 288"/>
                  <a:gd name="T13" fmla="*/ 238 h 334"/>
                  <a:gd name="T14" fmla="*/ 144 w 288"/>
                  <a:gd name="T15" fmla="*/ 262 h 334"/>
                  <a:gd name="T16" fmla="*/ 112 w 288"/>
                  <a:gd name="T17" fmla="*/ 282 h 334"/>
                  <a:gd name="T18" fmla="*/ 84 w 288"/>
                  <a:gd name="T19" fmla="*/ 298 h 334"/>
                  <a:gd name="T20" fmla="*/ 56 w 288"/>
                  <a:gd name="T21" fmla="*/ 312 h 334"/>
                  <a:gd name="T22" fmla="*/ 34 w 288"/>
                  <a:gd name="T23" fmla="*/ 322 h 334"/>
                  <a:gd name="T24" fmla="*/ 16 w 288"/>
                  <a:gd name="T25" fmla="*/ 328 h 334"/>
                  <a:gd name="T26" fmla="*/ 4 w 288"/>
                  <a:gd name="T27" fmla="*/ 332 h 334"/>
                  <a:gd name="T28" fmla="*/ 0 w 288"/>
                  <a:gd name="T29" fmla="*/ 334 h 334"/>
                  <a:gd name="T30" fmla="*/ 4 w 288"/>
                  <a:gd name="T31" fmla="*/ 332 h 334"/>
                  <a:gd name="T32" fmla="*/ 16 w 288"/>
                  <a:gd name="T33" fmla="*/ 326 h 334"/>
                  <a:gd name="T34" fmla="*/ 34 w 288"/>
                  <a:gd name="T35" fmla="*/ 318 h 334"/>
                  <a:gd name="T36" fmla="*/ 56 w 288"/>
                  <a:gd name="T37" fmla="*/ 304 h 334"/>
                  <a:gd name="T38" fmla="*/ 84 w 288"/>
                  <a:gd name="T39" fmla="*/ 288 h 334"/>
                  <a:gd name="T40" fmla="*/ 112 w 288"/>
                  <a:gd name="T41" fmla="*/ 266 h 334"/>
                  <a:gd name="T42" fmla="*/ 142 w 288"/>
                  <a:gd name="T43" fmla="*/ 242 h 334"/>
                  <a:gd name="T44" fmla="*/ 170 w 288"/>
                  <a:gd name="T45" fmla="*/ 212 h 334"/>
                  <a:gd name="T46" fmla="*/ 196 w 288"/>
                  <a:gd name="T47" fmla="*/ 180 h 334"/>
                  <a:gd name="T48" fmla="*/ 220 w 288"/>
                  <a:gd name="T49" fmla="*/ 142 h 334"/>
                  <a:gd name="T50" fmla="*/ 238 w 288"/>
                  <a:gd name="T51" fmla="*/ 100 h 334"/>
                  <a:gd name="T52" fmla="*/ 250 w 288"/>
                  <a:gd name="T53" fmla="*/ 54 h 334"/>
                  <a:gd name="T54" fmla="*/ 254 w 288"/>
                  <a:gd name="T55" fmla="*/ 2 h 334"/>
                  <a:gd name="T56" fmla="*/ 288 w 288"/>
                  <a:gd name="T57" fmla="*/ 0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88" h="334">
                    <a:moveTo>
                      <a:pt x="288" y="0"/>
                    </a:moveTo>
                    <a:lnTo>
                      <a:pt x="284" y="52"/>
                    </a:lnTo>
                    <a:lnTo>
                      <a:pt x="272" y="98"/>
                    </a:lnTo>
                    <a:lnTo>
                      <a:pt x="254" y="140"/>
                    </a:lnTo>
                    <a:lnTo>
                      <a:pt x="230" y="176"/>
                    </a:lnTo>
                    <a:lnTo>
                      <a:pt x="204" y="208"/>
                    </a:lnTo>
                    <a:lnTo>
                      <a:pt x="174" y="238"/>
                    </a:lnTo>
                    <a:lnTo>
                      <a:pt x="144" y="262"/>
                    </a:lnTo>
                    <a:lnTo>
                      <a:pt x="112" y="282"/>
                    </a:lnTo>
                    <a:lnTo>
                      <a:pt x="84" y="298"/>
                    </a:lnTo>
                    <a:lnTo>
                      <a:pt x="56" y="312"/>
                    </a:lnTo>
                    <a:lnTo>
                      <a:pt x="34" y="322"/>
                    </a:lnTo>
                    <a:lnTo>
                      <a:pt x="16" y="328"/>
                    </a:lnTo>
                    <a:lnTo>
                      <a:pt x="4" y="332"/>
                    </a:lnTo>
                    <a:lnTo>
                      <a:pt x="0" y="334"/>
                    </a:lnTo>
                    <a:lnTo>
                      <a:pt x="4" y="332"/>
                    </a:lnTo>
                    <a:lnTo>
                      <a:pt x="16" y="326"/>
                    </a:lnTo>
                    <a:lnTo>
                      <a:pt x="34" y="318"/>
                    </a:lnTo>
                    <a:lnTo>
                      <a:pt x="56" y="304"/>
                    </a:lnTo>
                    <a:lnTo>
                      <a:pt x="84" y="288"/>
                    </a:lnTo>
                    <a:lnTo>
                      <a:pt x="112" y="266"/>
                    </a:lnTo>
                    <a:lnTo>
                      <a:pt x="142" y="242"/>
                    </a:lnTo>
                    <a:lnTo>
                      <a:pt x="170" y="212"/>
                    </a:lnTo>
                    <a:lnTo>
                      <a:pt x="196" y="180"/>
                    </a:lnTo>
                    <a:lnTo>
                      <a:pt x="220" y="142"/>
                    </a:lnTo>
                    <a:lnTo>
                      <a:pt x="238" y="100"/>
                    </a:lnTo>
                    <a:lnTo>
                      <a:pt x="250" y="54"/>
                    </a:lnTo>
                    <a:lnTo>
                      <a:pt x="254" y="2"/>
                    </a:lnTo>
                    <a:lnTo>
                      <a:pt x="288" y="0"/>
                    </a:lnTo>
                    <a:close/>
                  </a:path>
                </a:pathLst>
              </a:custGeom>
              <a:ln/>
            </p:spPr>
            <p:style>
              <a:lnRef idx="1">
                <a:schemeClr val="accent5"/>
              </a:lnRef>
              <a:fillRef idx="3">
                <a:schemeClr val="accent5"/>
              </a:fillRef>
              <a:effectRef idx="2">
                <a:schemeClr val="accent5"/>
              </a:effectRef>
              <a:fontRef idx="minor">
                <a:schemeClr val="lt1"/>
              </a:fontRef>
            </p:style>
            <p:txBody>
              <a:bodyPr/>
              <a:lstStyle/>
              <a:p>
                <a:endParaRPr lang="en-US"/>
              </a:p>
            </p:txBody>
          </p:sp>
        </p:grpSp>
      </p:grpSp>
      <p:sp>
        <p:nvSpPr>
          <p:cNvPr id="53278" name="Oval 30"/>
          <p:cNvSpPr>
            <a:spLocks noChangeArrowheads="1"/>
          </p:cNvSpPr>
          <p:nvPr/>
        </p:nvSpPr>
        <p:spPr bwMode="gray">
          <a:xfrm>
            <a:off x="6514014" y="2753635"/>
            <a:ext cx="1730375" cy="1727200"/>
          </a:xfrm>
          <a:prstGeom prst="ellipse">
            <a:avLst/>
          </a:prstGeom>
          <a:gradFill rotWithShape="1">
            <a:gsLst>
              <a:gs pos="0">
                <a:srgbClr val="3399FF">
                  <a:gamma/>
                  <a:tint val="0"/>
                  <a:invGamma/>
                </a:srgbClr>
              </a:gs>
              <a:gs pos="50000">
                <a:srgbClr val="3399FF"/>
              </a:gs>
              <a:gs pos="100000">
                <a:srgbClr val="3399FF">
                  <a:gamma/>
                  <a:tint val="0"/>
                  <a:invGamma/>
                </a:srgb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53279" name="Oval 31"/>
          <p:cNvSpPr>
            <a:spLocks noChangeArrowheads="1"/>
          </p:cNvSpPr>
          <p:nvPr/>
        </p:nvSpPr>
        <p:spPr bwMode="gray">
          <a:xfrm>
            <a:off x="6337059" y="2606622"/>
            <a:ext cx="1924051" cy="1839912"/>
          </a:xfrm>
          <a:prstGeom prst="ellipse">
            <a:avLst/>
          </a:prstGeom>
          <a:gradFill rotWithShape="1">
            <a:gsLst>
              <a:gs pos="0">
                <a:srgbClr val="3399FF">
                  <a:alpha val="32001"/>
                </a:srgbClr>
              </a:gs>
              <a:gs pos="100000">
                <a:srgbClr val="3399FF">
                  <a:gamma/>
                  <a:shade val="0"/>
                  <a:invGamma/>
                  <a:alpha val="89999"/>
                </a:srgb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square" anchor="ctr">
            <a:spAutoFit/>
          </a:bodyPr>
          <a:lstStyle/>
          <a:p>
            <a:endParaRPr lang="en-US"/>
          </a:p>
        </p:txBody>
      </p:sp>
      <p:sp>
        <p:nvSpPr>
          <p:cNvPr id="53280" name="Oval 32"/>
          <p:cNvSpPr>
            <a:spLocks noChangeArrowheads="1"/>
          </p:cNvSpPr>
          <p:nvPr/>
        </p:nvSpPr>
        <p:spPr bwMode="gray">
          <a:xfrm>
            <a:off x="6578863" y="2828734"/>
            <a:ext cx="1501775" cy="1500188"/>
          </a:xfrm>
          <a:prstGeom prst="ellipse">
            <a:avLst/>
          </a:prstGeom>
          <a:gradFill rotWithShape="1">
            <a:gsLst>
              <a:gs pos="0">
                <a:srgbClr val="3399FF">
                  <a:gamma/>
                  <a:shade val="54118"/>
                  <a:invGamma/>
                </a:srgbClr>
              </a:gs>
              <a:gs pos="50000">
                <a:srgbClr val="3399FF"/>
              </a:gs>
              <a:gs pos="100000">
                <a:srgbClr val="3399FF">
                  <a:gamma/>
                  <a:shade val="54118"/>
                  <a:invGamma/>
                </a:srgb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53281" name="Oval 33"/>
          <p:cNvSpPr>
            <a:spLocks noChangeArrowheads="1"/>
          </p:cNvSpPr>
          <p:nvPr/>
        </p:nvSpPr>
        <p:spPr bwMode="gray">
          <a:xfrm>
            <a:off x="6425354" y="2771720"/>
            <a:ext cx="1591696" cy="1531936"/>
          </a:xfrm>
          <a:prstGeom prst="ellipse">
            <a:avLst/>
          </a:prstGeom>
          <a:gradFill rotWithShape="1">
            <a:gsLst>
              <a:gs pos="0">
                <a:srgbClr val="3399FF">
                  <a:gamma/>
                  <a:shade val="63529"/>
                  <a:invGamma/>
                </a:srgbClr>
              </a:gs>
              <a:gs pos="100000">
                <a:srgbClr val="3399FF">
                  <a:alpha val="0"/>
                </a:srgb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square" anchor="ctr">
            <a:spAutoFit/>
          </a:bodyPr>
          <a:lstStyle/>
          <a:p>
            <a:endParaRPr lang="en-US"/>
          </a:p>
        </p:txBody>
      </p:sp>
      <p:sp>
        <p:nvSpPr>
          <p:cNvPr id="53282" name="Oval 34"/>
          <p:cNvSpPr>
            <a:spLocks noChangeArrowheads="1"/>
          </p:cNvSpPr>
          <p:nvPr/>
        </p:nvSpPr>
        <p:spPr bwMode="gray">
          <a:xfrm>
            <a:off x="6611420" y="2863410"/>
            <a:ext cx="1352550" cy="1349375"/>
          </a:xfrm>
          <a:prstGeom prst="ellipse">
            <a:avLst/>
          </a:prstGeom>
          <a:solidFill>
            <a:srgbClr val="000000"/>
          </a:soli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grpSp>
        <p:nvGrpSpPr>
          <p:cNvPr id="53283" name="Group 35"/>
          <p:cNvGrpSpPr>
            <a:grpSpLocks/>
          </p:cNvGrpSpPr>
          <p:nvPr/>
        </p:nvGrpSpPr>
        <p:grpSpPr bwMode="auto">
          <a:xfrm>
            <a:off x="6442075" y="2771720"/>
            <a:ext cx="1713654" cy="1428751"/>
            <a:chOff x="4166" y="1706"/>
            <a:chExt cx="1252" cy="1252"/>
          </a:xfrm>
        </p:grpSpPr>
        <p:sp>
          <p:nvSpPr>
            <p:cNvPr id="53284" name="Oval 36"/>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endParaRPr lang="en-US" sz="2400" b="1"/>
            </a:p>
          </p:txBody>
        </p:sp>
        <p:sp>
          <p:nvSpPr>
            <p:cNvPr id="53285" name="Oval 37"/>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endParaRPr lang="en-US" sz="2400" b="1"/>
            </a:p>
          </p:txBody>
        </p:sp>
        <p:sp>
          <p:nvSpPr>
            <p:cNvPr id="53286" name="Oval 38"/>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endParaRPr lang="en-US" sz="2400" b="1"/>
            </a:p>
          </p:txBody>
        </p:sp>
        <p:sp>
          <p:nvSpPr>
            <p:cNvPr id="53287" name="Oval 39"/>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endParaRPr lang="en-US" sz="2400" b="1"/>
            </a:p>
          </p:txBody>
        </p:sp>
      </p:grpSp>
      <p:sp>
        <p:nvSpPr>
          <p:cNvPr id="53324" name="Text Box 76"/>
          <p:cNvSpPr txBox="1">
            <a:spLocks noChangeArrowheads="1"/>
          </p:cNvSpPr>
          <p:nvPr/>
        </p:nvSpPr>
        <p:spPr bwMode="gray">
          <a:xfrm rot="3925970">
            <a:off x="896938" y="4073525"/>
            <a:ext cx="13557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b="1">
                <a:solidFill>
                  <a:schemeClr val="bg1"/>
                </a:solidFill>
              </a:rPr>
              <a:t>Your Text</a:t>
            </a:r>
          </a:p>
        </p:txBody>
      </p:sp>
      <p:sp>
        <p:nvSpPr>
          <p:cNvPr id="53330" name="Text Box 82"/>
          <p:cNvSpPr txBox="1">
            <a:spLocks noChangeArrowheads="1"/>
          </p:cNvSpPr>
          <p:nvPr/>
        </p:nvSpPr>
        <p:spPr bwMode="gray">
          <a:xfrm>
            <a:off x="806559" y="3533945"/>
            <a:ext cx="561879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rtl="1"/>
            <a:endParaRPr lang="fa-IR" b="1" dirty="0">
              <a:effectLst>
                <a:outerShdw blurRad="38100" dist="38100" dir="2700000" algn="tl">
                  <a:srgbClr val="000000">
                    <a:alpha val="43137"/>
                  </a:srgbClr>
                </a:outerShdw>
              </a:effectLst>
              <a:cs typeface="B Nazanin" pitchFamily="2" charset="-78"/>
            </a:endParaRPr>
          </a:p>
          <a:p>
            <a:pPr lvl="0" algn="r" rtl="1"/>
            <a:r>
              <a:rPr lang="ar-SA" b="1" dirty="0">
                <a:cs typeface="B Nazanin" panose="00000400000000000000" pitchFamily="2" charset="-78"/>
              </a:rPr>
              <a:t>امتناع برخی از فروشندگان روسی از فروش کالا به شکل مستقیم به خریداران ایرانی که باعث افزایش هزینه واردات و بعضا به سرانجام نرسیدن معاملات می شود.</a:t>
            </a:r>
            <a:endParaRPr lang="en-US" b="1" dirty="0">
              <a:cs typeface="B Nazanin" panose="00000400000000000000" pitchFamily="2" charset="-78"/>
            </a:endParaRPr>
          </a:p>
        </p:txBody>
      </p:sp>
      <p:sp>
        <p:nvSpPr>
          <p:cNvPr id="2" name="Rectangle 1"/>
          <p:cNvSpPr/>
          <p:nvPr/>
        </p:nvSpPr>
        <p:spPr>
          <a:xfrm>
            <a:off x="6224347" y="3270834"/>
            <a:ext cx="2271122" cy="369332"/>
          </a:xfrm>
          <a:prstGeom prst="rect">
            <a:avLst/>
          </a:prstGeom>
        </p:spPr>
        <p:txBody>
          <a:bodyPr wrap="square">
            <a:spAutoFit/>
          </a:bodyPr>
          <a:lstStyle/>
          <a:p>
            <a:pPr algn="ctr"/>
            <a:r>
              <a:rPr lang="fa-IR" b="1" dirty="0">
                <a:effectLst>
                  <a:outerShdw blurRad="38100" dist="38100" dir="2700000" algn="tl">
                    <a:srgbClr val="000000">
                      <a:alpha val="43137"/>
                    </a:srgbClr>
                  </a:outerShdw>
                </a:effectLst>
                <a:cs typeface="B Nazanin" pitchFamily="2" charset="-78"/>
              </a:rPr>
              <a:t>موانع و مشکلات</a:t>
            </a:r>
            <a:endParaRPr lang="en-US" b="1" dirty="0">
              <a:effectLst>
                <a:outerShdw blurRad="38100" dist="38100" dir="2700000" algn="tl">
                  <a:srgbClr val="000000">
                    <a:alpha val="43137"/>
                  </a:srgbClr>
                </a:outerShdw>
              </a:effectLst>
              <a:cs typeface="B Nazanin" pitchFamily="2" charset="-78"/>
            </a:endParaRPr>
          </a:p>
        </p:txBody>
      </p:sp>
      <p:pic>
        <p:nvPicPr>
          <p:cNvPr id="92" name="Picture 91"/>
          <p:cNvPicPr>
            <a:picLocks noChangeAspect="1"/>
          </p:cNvPicPr>
          <p:nvPr/>
        </p:nvPicPr>
        <p:blipFill>
          <a:blip r:embed="rId2"/>
          <a:stretch>
            <a:fillRect/>
          </a:stretch>
        </p:blipFill>
        <p:spPr>
          <a:xfrm>
            <a:off x="8172450" y="72746"/>
            <a:ext cx="914479" cy="1024217"/>
          </a:xfrm>
          <a:prstGeom prst="rect">
            <a:avLst/>
          </a:prstGeom>
        </p:spPr>
      </p:pic>
      <p:grpSp>
        <p:nvGrpSpPr>
          <p:cNvPr id="79" name="Group 23"/>
          <p:cNvGrpSpPr>
            <a:grpSpLocks/>
          </p:cNvGrpSpPr>
          <p:nvPr/>
        </p:nvGrpSpPr>
        <p:grpSpPr bwMode="auto">
          <a:xfrm rot="10800000">
            <a:off x="715179" y="2206607"/>
            <a:ext cx="5726896" cy="993864"/>
            <a:chOff x="2290" y="2711"/>
            <a:chExt cx="1832" cy="727"/>
          </a:xfrm>
        </p:grpSpPr>
        <p:grpSp>
          <p:nvGrpSpPr>
            <p:cNvPr id="80" name="Group 24"/>
            <p:cNvGrpSpPr>
              <a:grpSpLocks/>
            </p:cNvGrpSpPr>
            <p:nvPr/>
          </p:nvGrpSpPr>
          <p:grpSpPr bwMode="auto">
            <a:xfrm>
              <a:off x="2290" y="3030"/>
              <a:ext cx="1832" cy="408"/>
              <a:chOff x="2290" y="3030"/>
              <a:chExt cx="1832" cy="408"/>
            </a:xfrm>
          </p:grpSpPr>
          <p:sp>
            <p:nvSpPr>
              <p:cNvPr id="84" name="Freeform 25"/>
              <p:cNvSpPr>
                <a:spLocks/>
              </p:cNvSpPr>
              <p:nvPr/>
            </p:nvSpPr>
            <p:spPr bwMode="gray">
              <a:xfrm>
                <a:off x="2290" y="3030"/>
                <a:ext cx="1832" cy="408"/>
              </a:xfrm>
              <a:custGeom>
                <a:avLst/>
                <a:gdLst>
                  <a:gd name="T0" fmla="*/ 1832 w 1832"/>
                  <a:gd name="T1" fmla="*/ 32 h 408"/>
                  <a:gd name="T2" fmla="*/ 1830 w 1832"/>
                  <a:gd name="T3" fmla="*/ 66 h 408"/>
                  <a:gd name="T4" fmla="*/ 1814 w 1832"/>
                  <a:gd name="T5" fmla="*/ 128 h 408"/>
                  <a:gd name="T6" fmla="*/ 1788 w 1832"/>
                  <a:gd name="T7" fmla="*/ 188 h 408"/>
                  <a:gd name="T8" fmla="*/ 1754 w 1832"/>
                  <a:gd name="T9" fmla="*/ 240 h 408"/>
                  <a:gd name="T10" fmla="*/ 1712 w 1832"/>
                  <a:gd name="T11" fmla="*/ 288 h 408"/>
                  <a:gd name="T12" fmla="*/ 1664 w 1832"/>
                  <a:gd name="T13" fmla="*/ 330 h 408"/>
                  <a:gd name="T14" fmla="*/ 1610 w 1832"/>
                  <a:gd name="T15" fmla="*/ 362 h 408"/>
                  <a:gd name="T16" fmla="*/ 1550 w 1832"/>
                  <a:gd name="T17" fmla="*/ 388 h 408"/>
                  <a:gd name="T18" fmla="*/ 1486 w 1832"/>
                  <a:gd name="T19" fmla="*/ 402 h 408"/>
                  <a:gd name="T20" fmla="*/ 1418 w 1832"/>
                  <a:gd name="T21" fmla="*/ 408 h 408"/>
                  <a:gd name="T22" fmla="*/ 0 w 1832"/>
                  <a:gd name="T23" fmla="*/ 408 h 408"/>
                  <a:gd name="T24" fmla="*/ 0 w 1832"/>
                  <a:gd name="T25" fmla="*/ 0 h 408"/>
                  <a:gd name="T26" fmla="*/ 1832 w 1832"/>
                  <a:gd name="T27" fmla="*/ 0 h 408"/>
                  <a:gd name="T28" fmla="*/ 1832 w 1832"/>
                  <a:gd name="T29" fmla="*/ 32 h 408"/>
                  <a:gd name="T30" fmla="*/ 1832 w 1832"/>
                  <a:gd name="T31" fmla="*/ 32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32" h="408">
                    <a:moveTo>
                      <a:pt x="1832" y="32"/>
                    </a:moveTo>
                    <a:lnTo>
                      <a:pt x="1830" y="66"/>
                    </a:lnTo>
                    <a:lnTo>
                      <a:pt x="1814" y="128"/>
                    </a:lnTo>
                    <a:lnTo>
                      <a:pt x="1788" y="188"/>
                    </a:lnTo>
                    <a:lnTo>
                      <a:pt x="1754" y="240"/>
                    </a:lnTo>
                    <a:lnTo>
                      <a:pt x="1712" y="288"/>
                    </a:lnTo>
                    <a:lnTo>
                      <a:pt x="1664" y="330"/>
                    </a:lnTo>
                    <a:lnTo>
                      <a:pt x="1610" y="362"/>
                    </a:lnTo>
                    <a:lnTo>
                      <a:pt x="1550" y="388"/>
                    </a:lnTo>
                    <a:lnTo>
                      <a:pt x="1486" y="402"/>
                    </a:lnTo>
                    <a:lnTo>
                      <a:pt x="1418" y="408"/>
                    </a:lnTo>
                    <a:lnTo>
                      <a:pt x="0" y="408"/>
                    </a:lnTo>
                    <a:lnTo>
                      <a:pt x="0" y="0"/>
                    </a:lnTo>
                    <a:lnTo>
                      <a:pt x="1832" y="0"/>
                    </a:lnTo>
                    <a:lnTo>
                      <a:pt x="1832" y="32"/>
                    </a:lnTo>
                    <a:lnTo>
                      <a:pt x="1832" y="32"/>
                    </a:lnTo>
                    <a:close/>
                  </a:path>
                </a:pathLst>
              </a:custGeom>
              <a:ln/>
            </p:spPr>
            <p:style>
              <a:lnRef idx="1">
                <a:schemeClr val="accent5"/>
              </a:lnRef>
              <a:fillRef idx="3">
                <a:schemeClr val="accent5"/>
              </a:fillRef>
              <a:effectRef idx="2">
                <a:schemeClr val="accent5"/>
              </a:effectRef>
              <a:fontRef idx="minor">
                <a:schemeClr val="lt1"/>
              </a:fontRef>
            </p:style>
            <p:txBody>
              <a:bodyPr/>
              <a:lstStyle/>
              <a:p>
                <a:endParaRPr lang="en-US"/>
              </a:p>
            </p:txBody>
          </p:sp>
          <p:sp>
            <p:nvSpPr>
              <p:cNvPr id="85" name="Freeform 26"/>
              <p:cNvSpPr>
                <a:spLocks/>
              </p:cNvSpPr>
              <p:nvPr/>
            </p:nvSpPr>
            <p:spPr bwMode="gray">
              <a:xfrm>
                <a:off x="3810" y="3058"/>
                <a:ext cx="288" cy="334"/>
              </a:xfrm>
              <a:custGeom>
                <a:avLst/>
                <a:gdLst>
                  <a:gd name="T0" fmla="*/ 288 w 288"/>
                  <a:gd name="T1" fmla="*/ 0 h 334"/>
                  <a:gd name="T2" fmla="*/ 284 w 288"/>
                  <a:gd name="T3" fmla="*/ 52 h 334"/>
                  <a:gd name="T4" fmla="*/ 272 w 288"/>
                  <a:gd name="T5" fmla="*/ 98 h 334"/>
                  <a:gd name="T6" fmla="*/ 254 w 288"/>
                  <a:gd name="T7" fmla="*/ 140 h 334"/>
                  <a:gd name="T8" fmla="*/ 230 w 288"/>
                  <a:gd name="T9" fmla="*/ 176 h 334"/>
                  <a:gd name="T10" fmla="*/ 204 w 288"/>
                  <a:gd name="T11" fmla="*/ 208 h 334"/>
                  <a:gd name="T12" fmla="*/ 174 w 288"/>
                  <a:gd name="T13" fmla="*/ 238 h 334"/>
                  <a:gd name="T14" fmla="*/ 144 w 288"/>
                  <a:gd name="T15" fmla="*/ 262 h 334"/>
                  <a:gd name="T16" fmla="*/ 112 w 288"/>
                  <a:gd name="T17" fmla="*/ 282 h 334"/>
                  <a:gd name="T18" fmla="*/ 84 w 288"/>
                  <a:gd name="T19" fmla="*/ 298 h 334"/>
                  <a:gd name="T20" fmla="*/ 56 w 288"/>
                  <a:gd name="T21" fmla="*/ 312 h 334"/>
                  <a:gd name="T22" fmla="*/ 34 w 288"/>
                  <a:gd name="T23" fmla="*/ 322 h 334"/>
                  <a:gd name="T24" fmla="*/ 16 w 288"/>
                  <a:gd name="T25" fmla="*/ 328 h 334"/>
                  <a:gd name="T26" fmla="*/ 4 w 288"/>
                  <a:gd name="T27" fmla="*/ 332 h 334"/>
                  <a:gd name="T28" fmla="*/ 0 w 288"/>
                  <a:gd name="T29" fmla="*/ 334 h 334"/>
                  <a:gd name="T30" fmla="*/ 4 w 288"/>
                  <a:gd name="T31" fmla="*/ 332 h 334"/>
                  <a:gd name="T32" fmla="*/ 16 w 288"/>
                  <a:gd name="T33" fmla="*/ 326 h 334"/>
                  <a:gd name="T34" fmla="*/ 34 w 288"/>
                  <a:gd name="T35" fmla="*/ 318 h 334"/>
                  <a:gd name="T36" fmla="*/ 56 w 288"/>
                  <a:gd name="T37" fmla="*/ 304 h 334"/>
                  <a:gd name="T38" fmla="*/ 84 w 288"/>
                  <a:gd name="T39" fmla="*/ 288 h 334"/>
                  <a:gd name="T40" fmla="*/ 112 w 288"/>
                  <a:gd name="T41" fmla="*/ 266 h 334"/>
                  <a:gd name="T42" fmla="*/ 142 w 288"/>
                  <a:gd name="T43" fmla="*/ 242 h 334"/>
                  <a:gd name="T44" fmla="*/ 170 w 288"/>
                  <a:gd name="T45" fmla="*/ 212 h 334"/>
                  <a:gd name="T46" fmla="*/ 196 w 288"/>
                  <a:gd name="T47" fmla="*/ 180 h 334"/>
                  <a:gd name="T48" fmla="*/ 220 w 288"/>
                  <a:gd name="T49" fmla="*/ 142 h 334"/>
                  <a:gd name="T50" fmla="*/ 238 w 288"/>
                  <a:gd name="T51" fmla="*/ 100 h 334"/>
                  <a:gd name="T52" fmla="*/ 250 w 288"/>
                  <a:gd name="T53" fmla="*/ 54 h 334"/>
                  <a:gd name="T54" fmla="*/ 254 w 288"/>
                  <a:gd name="T55" fmla="*/ 2 h 334"/>
                  <a:gd name="T56" fmla="*/ 288 w 288"/>
                  <a:gd name="T57" fmla="*/ 0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88" h="334">
                    <a:moveTo>
                      <a:pt x="288" y="0"/>
                    </a:moveTo>
                    <a:lnTo>
                      <a:pt x="284" y="52"/>
                    </a:lnTo>
                    <a:lnTo>
                      <a:pt x="272" y="98"/>
                    </a:lnTo>
                    <a:lnTo>
                      <a:pt x="254" y="140"/>
                    </a:lnTo>
                    <a:lnTo>
                      <a:pt x="230" y="176"/>
                    </a:lnTo>
                    <a:lnTo>
                      <a:pt x="204" y="208"/>
                    </a:lnTo>
                    <a:lnTo>
                      <a:pt x="174" y="238"/>
                    </a:lnTo>
                    <a:lnTo>
                      <a:pt x="144" y="262"/>
                    </a:lnTo>
                    <a:lnTo>
                      <a:pt x="112" y="282"/>
                    </a:lnTo>
                    <a:lnTo>
                      <a:pt x="84" y="298"/>
                    </a:lnTo>
                    <a:lnTo>
                      <a:pt x="56" y="312"/>
                    </a:lnTo>
                    <a:lnTo>
                      <a:pt x="34" y="322"/>
                    </a:lnTo>
                    <a:lnTo>
                      <a:pt x="16" y="328"/>
                    </a:lnTo>
                    <a:lnTo>
                      <a:pt x="4" y="332"/>
                    </a:lnTo>
                    <a:lnTo>
                      <a:pt x="0" y="334"/>
                    </a:lnTo>
                    <a:lnTo>
                      <a:pt x="4" y="332"/>
                    </a:lnTo>
                    <a:lnTo>
                      <a:pt x="16" y="326"/>
                    </a:lnTo>
                    <a:lnTo>
                      <a:pt x="34" y="318"/>
                    </a:lnTo>
                    <a:lnTo>
                      <a:pt x="56" y="304"/>
                    </a:lnTo>
                    <a:lnTo>
                      <a:pt x="84" y="288"/>
                    </a:lnTo>
                    <a:lnTo>
                      <a:pt x="112" y="266"/>
                    </a:lnTo>
                    <a:lnTo>
                      <a:pt x="142" y="242"/>
                    </a:lnTo>
                    <a:lnTo>
                      <a:pt x="170" y="212"/>
                    </a:lnTo>
                    <a:lnTo>
                      <a:pt x="196" y="180"/>
                    </a:lnTo>
                    <a:lnTo>
                      <a:pt x="220" y="142"/>
                    </a:lnTo>
                    <a:lnTo>
                      <a:pt x="238" y="100"/>
                    </a:lnTo>
                    <a:lnTo>
                      <a:pt x="250" y="54"/>
                    </a:lnTo>
                    <a:lnTo>
                      <a:pt x="254" y="2"/>
                    </a:lnTo>
                    <a:lnTo>
                      <a:pt x="288" y="0"/>
                    </a:lnTo>
                    <a:close/>
                  </a:path>
                </a:pathLst>
              </a:custGeom>
              <a:ln/>
            </p:spPr>
            <p:style>
              <a:lnRef idx="1">
                <a:schemeClr val="accent5"/>
              </a:lnRef>
              <a:fillRef idx="3">
                <a:schemeClr val="accent5"/>
              </a:fillRef>
              <a:effectRef idx="2">
                <a:schemeClr val="accent5"/>
              </a:effectRef>
              <a:fontRef idx="minor">
                <a:schemeClr val="lt1"/>
              </a:fontRef>
            </p:style>
            <p:txBody>
              <a:bodyPr/>
              <a:lstStyle/>
              <a:p>
                <a:endParaRPr lang="en-US"/>
              </a:p>
            </p:txBody>
          </p:sp>
        </p:grpSp>
        <p:grpSp>
          <p:nvGrpSpPr>
            <p:cNvPr id="81" name="Group 80"/>
            <p:cNvGrpSpPr>
              <a:grpSpLocks/>
            </p:cNvGrpSpPr>
            <p:nvPr/>
          </p:nvGrpSpPr>
          <p:grpSpPr bwMode="auto">
            <a:xfrm flipV="1">
              <a:off x="2305" y="2711"/>
              <a:ext cx="1406" cy="313"/>
              <a:chOff x="2309" y="3048"/>
              <a:chExt cx="1832" cy="408"/>
            </a:xfrm>
          </p:grpSpPr>
          <p:sp>
            <p:nvSpPr>
              <p:cNvPr id="82" name="Freeform 81"/>
              <p:cNvSpPr>
                <a:spLocks/>
              </p:cNvSpPr>
              <p:nvPr/>
            </p:nvSpPr>
            <p:spPr bwMode="gray">
              <a:xfrm>
                <a:off x="2309" y="3048"/>
                <a:ext cx="1832" cy="408"/>
              </a:xfrm>
              <a:custGeom>
                <a:avLst/>
                <a:gdLst>
                  <a:gd name="T0" fmla="*/ 1832 w 1832"/>
                  <a:gd name="T1" fmla="*/ 32 h 408"/>
                  <a:gd name="T2" fmla="*/ 1830 w 1832"/>
                  <a:gd name="T3" fmla="*/ 66 h 408"/>
                  <a:gd name="T4" fmla="*/ 1814 w 1832"/>
                  <a:gd name="T5" fmla="*/ 128 h 408"/>
                  <a:gd name="T6" fmla="*/ 1788 w 1832"/>
                  <a:gd name="T7" fmla="*/ 188 h 408"/>
                  <a:gd name="T8" fmla="*/ 1754 w 1832"/>
                  <a:gd name="T9" fmla="*/ 240 h 408"/>
                  <a:gd name="T10" fmla="*/ 1712 w 1832"/>
                  <a:gd name="T11" fmla="*/ 288 h 408"/>
                  <a:gd name="T12" fmla="*/ 1664 w 1832"/>
                  <a:gd name="T13" fmla="*/ 330 h 408"/>
                  <a:gd name="T14" fmla="*/ 1610 w 1832"/>
                  <a:gd name="T15" fmla="*/ 362 h 408"/>
                  <a:gd name="T16" fmla="*/ 1550 w 1832"/>
                  <a:gd name="T17" fmla="*/ 388 h 408"/>
                  <a:gd name="T18" fmla="*/ 1486 w 1832"/>
                  <a:gd name="T19" fmla="*/ 402 h 408"/>
                  <a:gd name="T20" fmla="*/ 1418 w 1832"/>
                  <a:gd name="T21" fmla="*/ 408 h 408"/>
                  <a:gd name="T22" fmla="*/ 0 w 1832"/>
                  <a:gd name="T23" fmla="*/ 408 h 408"/>
                  <a:gd name="T24" fmla="*/ 0 w 1832"/>
                  <a:gd name="T25" fmla="*/ 0 h 408"/>
                  <a:gd name="T26" fmla="*/ 1832 w 1832"/>
                  <a:gd name="T27" fmla="*/ 0 h 408"/>
                  <a:gd name="T28" fmla="*/ 1832 w 1832"/>
                  <a:gd name="T29" fmla="*/ 32 h 408"/>
                  <a:gd name="T30" fmla="*/ 1832 w 1832"/>
                  <a:gd name="T31" fmla="*/ 32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32" h="408">
                    <a:moveTo>
                      <a:pt x="1832" y="32"/>
                    </a:moveTo>
                    <a:lnTo>
                      <a:pt x="1830" y="66"/>
                    </a:lnTo>
                    <a:lnTo>
                      <a:pt x="1814" y="128"/>
                    </a:lnTo>
                    <a:lnTo>
                      <a:pt x="1788" y="188"/>
                    </a:lnTo>
                    <a:lnTo>
                      <a:pt x="1754" y="240"/>
                    </a:lnTo>
                    <a:lnTo>
                      <a:pt x="1712" y="288"/>
                    </a:lnTo>
                    <a:lnTo>
                      <a:pt x="1664" y="330"/>
                    </a:lnTo>
                    <a:lnTo>
                      <a:pt x="1610" y="362"/>
                    </a:lnTo>
                    <a:lnTo>
                      <a:pt x="1550" y="388"/>
                    </a:lnTo>
                    <a:lnTo>
                      <a:pt x="1486" y="402"/>
                    </a:lnTo>
                    <a:lnTo>
                      <a:pt x="1418" y="408"/>
                    </a:lnTo>
                    <a:lnTo>
                      <a:pt x="0" y="408"/>
                    </a:lnTo>
                    <a:lnTo>
                      <a:pt x="0" y="0"/>
                    </a:lnTo>
                    <a:lnTo>
                      <a:pt x="1832" y="0"/>
                    </a:lnTo>
                    <a:lnTo>
                      <a:pt x="1832" y="32"/>
                    </a:lnTo>
                    <a:lnTo>
                      <a:pt x="1832" y="32"/>
                    </a:lnTo>
                    <a:close/>
                  </a:path>
                </a:pathLst>
              </a:custGeom>
              <a:ln/>
            </p:spPr>
            <p:style>
              <a:lnRef idx="1">
                <a:schemeClr val="accent5"/>
              </a:lnRef>
              <a:fillRef idx="3">
                <a:schemeClr val="accent5"/>
              </a:fillRef>
              <a:effectRef idx="2">
                <a:schemeClr val="accent5"/>
              </a:effectRef>
              <a:fontRef idx="minor">
                <a:schemeClr val="lt1"/>
              </a:fontRef>
            </p:style>
            <p:txBody>
              <a:bodyPr/>
              <a:lstStyle/>
              <a:p>
                <a:endParaRPr lang="en-US" dirty="0"/>
              </a:p>
            </p:txBody>
          </p:sp>
          <p:sp>
            <p:nvSpPr>
              <p:cNvPr id="83" name="Freeform 82"/>
              <p:cNvSpPr>
                <a:spLocks/>
              </p:cNvSpPr>
              <p:nvPr/>
            </p:nvSpPr>
            <p:spPr bwMode="gray">
              <a:xfrm>
                <a:off x="3810" y="3058"/>
                <a:ext cx="288" cy="334"/>
              </a:xfrm>
              <a:custGeom>
                <a:avLst/>
                <a:gdLst>
                  <a:gd name="T0" fmla="*/ 288 w 288"/>
                  <a:gd name="T1" fmla="*/ 0 h 334"/>
                  <a:gd name="T2" fmla="*/ 284 w 288"/>
                  <a:gd name="T3" fmla="*/ 52 h 334"/>
                  <a:gd name="T4" fmla="*/ 272 w 288"/>
                  <a:gd name="T5" fmla="*/ 98 h 334"/>
                  <a:gd name="T6" fmla="*/ 254 w 288"/>
                  <a:gd name="T7" fmla="*/ 140 h 334"/>
                  <a:gd name="T8" fmla="*/ 230 w 288"/>
                  <a:gd name="T9" fmla="*/ 176 h 334"/>
                  <a:gd name="T10" fmla="*/ 204 w 288"/>
                  <a:gd name="T11" fmla="*/ 208 h 334"/>
                  <a:gd name="T12" fmla="*/ 174 w 288"/>
                  <a:gd name="T13" fmla="*/ 238 h 334"/>
                  <a:gd name="T14" fmla="*/ 144 w 288"/>
                  <a:gd name="T15" fmla="*/ 262 h 334"/>
                  <a:gd name="T16" fmla="*/ 112 w 288"/>
                  <a:gd name="T17" fmla="*/ 282 h 334"/>
                  <a:gd name="T18" fmla="*/ 84 w 288"/>
                  <a:gd name="T19" fmla="*/ 298 h 334"/>
                  <a:gd name="T20" fmla="*/ 56 w 288"/>
                  <a:gd name="T21" fmla="*/ 312 h 334"/>
                  <a:gd name="T22" fmla="*/ 34 w 288"/>
                  <a:gd name="T23" fmla="*/ 322 h 334"/>
                  <a:gd name="T24" fmla="*/ 16 w 288"/>
                  <a:gd name="T25" fmla="*/ 328 h 334"/>
                  <a:gd name="T26" fmla="*/ 4 w 288"/>
                  <a:gd name="T27" fmla="*/ 332 h 334"/>
                  <a:gd name="T28" fmla="*/ 0 w 288"/>
                  <a:gd name="T29" fmla="*/ 334 h 334"/>
                  <a:gd name="T30" fmla="*/ 4 w 288"/>
                  <a:gd name="T31" fmla="*/ 332 h 334"/>
                  <a:gd name="T32" fmla="*/ 16 w 288"/>
                  <a:gd name="T33" fmla="*/ 326 h 334"/>
                  <a:gd name="T34" fmla="*/ 34 w 288"/>
                  <a:gd name="T35" fmla="*/ 318 h 334"/>
                  <a:gd name="T36" fmla="*/ 56 w 288"/>
                  <a:gd name="T37" fmla="*/ 304 h 334"/>
                  <a:gd name="T38" fmla="*/ 84 w 288"/>
                  <a:gd name="T39" fmla="*/ 288 h 334"/>
                  <a:gd name="T40" fmla="*/ 112 w 288"/>
                  <a:gd name="T41" fmla="*/ 266 h 334"/>
                  <a:gd name="T42" fmla="*/ 142 w 288"/>
                  <a:gd name="T43" fmla="*/ 242 h 334"/>
                  <a:gd name="T44" fmla="*/ 170 w 288"/>
                  <a:gd name="T45" fmla="*/ 212 h 334"/>
                  <a:gd name="T46" fmla="*/ 196 w 288"/>
                  <a:gd name="T47" fmla="*/ 180 h 334"/>
                  <a:gd name="T48" fmla="*/ 220 w 288"/>
                  <a:gd name="T49" fmla="*/ 142 h 334"/>
                  <a:gd name="T50" fmla="*/ 238 w 288"/>
                  <a:gd name="T51" fmla="*/ 100 h 334"/>
                  <a:gd name="T52" fmla="*/ 250 w 288"/>
                  <a:gd name="T53" fmla="*/ 54 h 334"/>
                  <a:gd name="T54" fmla="*/ 254 w 288"/>
                  <a:gd name="T55" fmla="*/ 2 h 334"/>
                  <a:gd name="T56" fmla="*/ 288 w 288"/>
                  <a:gd name="T57" fmla="*/ 0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88" h="334">
                    <a:moveTo>
                      <a:pt x="288" y="0"/>
                    </a:moveTo>
                    <a:lnTo>
                      <a:pt x="284" y="52"/>
                    </a:lnTo>
                    <a:lnTo>
                      <a:pt x="272" y="98"/>
                    </a:lnTo>
                    <a:lnTo>
                      <a:pt x="254" y="140"/>
                    </a:lnTo>
                    <a:lnTo>
                      <a:pt x="230" y="176"/>
                    </a:lnTo>
                    <a:lnTo>
                      <a:pt x="204" y="208"/>
                    </a:lnTo>
                    <a:lnTo>
                      <a:pt x="174" y="238"/>
                    </a:lnTo>
                    <a:lnTo>
                      <a:pt x="144" y="262"/>
                    </a:lnTo>
                    <a:lnTo>
                      <a:pt x="112" y="282"/>
                    </a:lnTo>
                    <a:lnTo>
                      <a:pt x="84" y="298"/>
                    </a:lnTo>
                    <a:lnTo>
                      <a:pt x="56" y="312"/>
                    </a:lnTo>
                    <a:lnTo>
                      <a:pt x="34" y="322"/>
                    </a:lnTo>
                    <a:lnTo>
                      <a:pt x="16" y="328"/>
                    </a:lnTo>
                    <a:lnTo>
                      <a:pt x="4" y="332"/>
                    </a:lnTo>
                    <a:lnTo>
                      <a:pt x="0" y="334"/>
                    </a:lnTo>
                    <a:lnTo>
                      <a:pt x="4" y="332"/>
                    </a:lnTo>
                    <a:lnTo>
                      <a:pt x="16" y="326"/>
                    </a:lnTo>
                    <a:lnTo>
                      <a:pt x="34" y="318"/>
                    </a:lnTo>
                    <a:lnTo>
                      <a:pt x="56" y="304"/>
                    </a:lnTo>
                    <a:lnTo>
                      <a:pt x="84" y="288"/>
                    </a:lnTo>
                    <a:lnTo>
                      <a:pt x="112" y="266"/>
                    </a:lnTo>
                    <a:lnTo>
                      <a:pt x="142" y="242"/>
                    </a:lnTo>
                    <a:lnTo>
                      <a:pt x="170" y="212"/>
                    </a:lnTo>
                    <a:lnTo>
                      <a:pt x="196" y="180"/>
                    </a:lnTo>
                    <a:lnTo>
                      <a:pt x="220" y="142"/>
                    </a:lnTo>
                    <a:lnTo>
                      <a:pt x="238" y="100"/>
                    </a:lnTo>
                    <a:lnTo>
                      <a:pt x="250" y="54"/>
                    </a:lnTo>
                    <a:lnTo>
                      <a:pt x="254" y="2"/>
                    </a:lnTo>
                    <a:lnTo>
                      <a:pt x="288" y="0"/>
                    </a:lnTo>
                    <a:close/>
                  </a:path>
                </a:pathLst>
              </a:custGeom>
              <a:ln/>
            </p:spPr>
            <p:style>
              <a:lnRef idx="1">
                <a:schemeClr val="accent5"/>
              </a:lnRef>
              <a:fillRef idx="3">
                <a:schemeClr val="accent5"/>
              </a:fillRef>
              <a:effectRef idx="2">
                <a:schemeClr val="accent5"/>
              </a:effectRef>
              <a:fontRef idx="minor">
                <a:schemeClr val="lt1"/>
              </a:fontRef>
            </p:style>
            <p:txBody>
              <a:bodyPr/>
              <a:lstStyle/>
              <a:p>
                <a:endParaRPr lang="en-US"/>
              </a:p>
            </p:txBody>
          </p:sp>
        </p:grpSp>
      </p:grpSp>
      <p:sp>
        <p:nvSpPr>
          <p:cNvPr id="96" name="Rectangle 95"/>
          <p:cNvSpPr/>
          <p:nvPr/>
        </p:nvSpPr>
        <p:spPr>
          <a:xfrm>
            <a:off x="1074724" y="2345521"/>
            <a:ext cx="5342192" cy="646331"/>
          </a:xfrm>
          <a:prstGeom prst="rect">
            <a:avLst/>
          </a:prstGeom>
        </p:spPr>
        <p:txBody>
          <a:bodyPr wrap="square">
            <a:spAutoFit/>
          </a:bodyPr>
          <a:lstStyle/>
          <a:p>
            <a:pPr lvl="0" algn="r" rtl="1"/>
            <a:r>
              <a:rPr lang="ar-SA" b="1" dirty="0">
                <a:cs typeface="B Nazanin" panose="00000400000000000000" pitchFamily="2" charset="-78"/>
              </a:rPr>
              <a:t>مقررات جاری کشور و محدودیتهای ارزی که موضوع تخصیص ارز برای واردات کالاهای اساسی را با چالش مواجه می کند.</a:t>
            </a:r>
            <a:endParaRPr lang="en-US" b="1" dirty="0">
              <a:cs typeface="B Nazanin" panose="00000400000000000000" pitchFamily="2" charset="-78"/>
            </a:endParaRPr>
          </a:p>
        </p:txBody>
      </p:sp>
    </p:spTree>
    <p:extLst>
      <p:ext uri="{BB962C8B-B14F-4D97-AF65-F5344CB8AC3E}">
        <p14:creationId xmlns:p14="http://schemas.microsoft.com/office/powerpoint/2010/main" val="304004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371600" y="1905000"/>
            <a:ext cx="7620000" cy="682625"/>
          </a:xfrm>
        </p:spPr>
        <p:txBody>
          <a:bodyPr/>
          <a:lstStyle/>
          <a:p>
            <a:r>
              <a:rPr lang="fa-IR" altLang="en-US" sz="9600" dirty="0">
                <a:latin typeface="IranNastaliq" panose="02020505000000020003" pitchFamily="18" charset="0"/>
                <a:cs typeface="IranNastaliq" panose="02020505000000020003" pitchFamily="18" charset="0"/>
              </a:rPr>
              <a:t>با سپاس از توجه شما</a:t>
            </a:r>
            <a:endParaRPr lang="en-US" altLang="en-US" sz="9600" dirty="0">
              <a:solidFill>
                <a:schemeClr val="tx2"/>
              </a:solidFill>
              <a:latin typeface="IranNastaliq" panose="02020505000000020003" pitchFamily="18" charset="0"/>
              <a:cs typeface="IranNastaliq" panose="02020505000000020003" pitchFamily="18" charset="0"/>
            </a:endParaRPr>
          </a:p>
        </p:txBody>
      </p:sp>
      <p:pic>
        <p:nvPicPr>
          <p:cNvPr id="2" name="Picture 1"/>
          <p:cNvPicPr>
            <a:picLocks noChangeAspect="1"/>
          </p:cNvPicPr>
          <p:nvPr/>
        </p:nvPicPr>
        <p:blipFill>
          <a:blip r:embed="rId2"/>
          <a:stretch>
            <a:fillRect/>
          </a:stretch>
        </p:blipFill>
        <p:spPr>
          <a:xfrm>
            <a:off x="304800" y="152400"/>
            <a:ext cx="914400" cy="1095272"/>
          </a:xfrm>
          <a:prstGeom prst="rect">
            <a:avLst/>
          </a:prstGeom>
        </p:spPr>
      </p:pic>
    </p:spTree>
    <p:extLst>
      <p:ext uri="{BB962C8B-B14F-4D97-AF65-F5344CB8AC3E}">
        <p14:creationId xmlns:p14="http://schemas.microsoft.com/office/powerpoint/2010/main" val="1824494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AutoShape 3"/>
          <p:cNvSpPr>
            <a:spLocks noChangeArrowheads="1"/>
          </p:cNvSpPr>
          <p:nvPr/>
        </p:nvSpPr>
        <p:spPr bwMode="auto">
          <a:xfrm>
            <a:off x="381000" y="2895600"/>
            <a:ext cx="7924800" cy="3200400"/>
          </a:xfrm>
          <a:prstGeom prst="roundRect">
            <a:avLst>
              <a:gd name="adj" fmla="val 16667"/>
            </a:avLst>
          </a:prstGeom>
          <a:noFill/>
          <a:ln w="38100">
            <a:solidFill>
              <a:schemeClr val="tx1"/>
            </a:solidFill>
            <a:round/>
            <a:headEnd/>
            <a:tailEnd/>
          </a:ln>
          <a:effectLst/>
          <a:extLst>
            <a:ext uri="{909E8E84-426E-40DD-AFC4-6F175D3DCCD1}">
              <a14:hiddenFill xmlns:a14="http://schemas.microsoft.com/office/drawing/2010/main">
                <a:gradFill rotWithShape="1">
                  <a:gsLst>
                    <a:gs pos="0">
                      <a:srgbClr val="99CCFF"/>
                    </a:gs>
                    <a:gs pos="100000">
                      <a:srgbClr val="99CCFF">
                        <a:gamma/>
                        <a:tint val="27451"/>
                        <a:invGamma/>
                      </a:srgbClr>
                    </a:gs>
                  </a:gsLst>
                  <a:lin ang="54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a:latin typeface="Verdana" panose="020B0604030504040204" pitchFamily="34" charset="0"/>
            </a:endParaRPr>
          </a:p>
        </p:txBody>
      </p:sp>
      <p:sp>
        <p:nvSpPr>
          <p:cNvPr id="43017" name="AutoShape 9"/>
          <p:cNvSpPr>
            <a:spLocks noChangeAspect="1" noChangeArrowheads="1" noTextEdit="1"/>
          </p:cNvSpPr>
          <p:nvPr/>
        </p:nvSpPr>
        <p:spPr bwMode="gray">
          <a:xfrm flipH="1">
            <a:off x="4868863" y="3100388"/>
            <a:ext cx="909637"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43019" name="Group 11"/>
          <p:cNvGrpSpPr>
            <a:grpSpLocks/>
          </p:cNvGrpSpPr>
          <p:nvPr/>
        </p:nvGrpSpPr>
        <p:grpSpPr bwMode="auto">
          <a:xfrm>
            <a:off x="2911948" y="1083332"/>
            <a:ext cx="2998788" cy="1341438"/>
            <a:chOff x="1997" y="1314"/>
            <a:chExt cx="1889" cy="1009"/>
          </a:xfrm>
        </p:grpSpPr>
        <p:grpSp>
          <p:nvGrpSpPr>
            <p:cNvPr id="43020" name="Group 12"/>
            <p:cNvGrpSpPr>
              <a:grpSpLocks/>
            </p:cNvGrpSpPr>
            <p:nvPr/>
          </p:nvGrpSpPr>
          <p:grpSpPr bwMode="auto">
            <a:xfrm>
              <a:off x="1997" y="1404"/>
              <a:ext cx="1889" cy="919"/>
              <a:chOff x="1973" y="1027"/>
              <a:chExt cx="1926" cy="937"/>
            </a:xfrm>
          </p:grpSpPr>
          <p:sp>
            <p:nvSpPr>
              <p:cNvPr id="43021" name="Oval 13"/>
              <p:cNvSpPr>
                <a:spLocks noChangeArrowheads="1"/>
              </p:cNvSpPr>
              <p:nvPr/>
            </p:nvSpPr>
            <p:spPr bwMode="gray">
              <a:xfrm>
                <a:off x="1994" y="1057"/>
                <a:ext cx="1905" cy="907"/>
              </a:xfrm>
              <a:prstGeom prst="ellipse">
                <a:avLst/>
              </a:prstGeom>
              <a:gradFill rotWithShape="1">
                <a:gsLst>
                  <a:gs pos="0">
                    <a:schemeClr val="hlink"/>
                  </a:gs>
                  <a:gs pos="100000">
                    <a:schemeClr val="hlink">
                      <a:gamma/>
                      <a:shade val="48627"/>
                      <a:invGamma/>
                    </a:schemeClr>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22" name="Oval 14"/>
              <p:cNvSpPr>
                <a:spLocks noChangeArrowheads="1"/>
              </p:cNvSpPr>
              <p:nvPr/>
            </p:nvSpPr>
            <p:spPr bwMode="gray">
              <a:xfrm>
                <a:off x="1973" y="1027"/>
                <a:ext cx="1905" cy="907"/>
              </a:xfrm>
              <a:prstGeom prst="ellipse">
                <a:avLst/>
              </a:prstGeom>
              <a:gradFill rotWithShape="1">
                <a:gsLst>
                  <a:gs pos="0">
                    <a:schemeClr val="hlink">
                      <a:gamma/>
                      <a:tint val="44314"/>
                      <a:invGamma/>
                    </a:schemeClr>
                  </a:gs>
                  <a:gs pos="100000">
                    <a:schemeClr val="hlink"/>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3023" name="Oval 15"/>
            <p:cNvSpPr>
              <a:spLocks noChangeArrowheads="1"/>
            </p:cNvSpPr>
            <p:nvPr/>
          </p:nvSpPr>
          <p:spPr bwMode="gray">
            <a:xfrm>
              <a:off x="2086" y="1314"/>
              <a:ext cx="1691" cy="845"/>
            </a:xfrm>
            <a:prstGeom prst="ellipse">
              <a:avLst/>
            </a:prstGeom>
            <a:gradFill rotWithShape="1">
              <a:gsLst>
                <a:gs pos="0">
                  <a:schemeClr val="accent1">
                    <a:gamma/>
                    <a:shade val="46275"/>
                    <a:invGamma/>
                  </a:schemeClr>
                </a:gs>
                <a:gs pos="100000">
                  <a:schemeClr val="accent1"/>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43024" name="Oval 16"/>
            <p:cNvSpPr>
              <a:spLocks noChangeArrowheads="1"/>
            </p:cNvSpPr>
            <p:nvPr/>
          </p:nvSpPr>
          <p:spPr bwMode="gray">
            <a:xfrm>
              <a:off x="2108" y="1319"/>
              <a:ext cx="1650" cy="824"/>
            </a:xfrm>
            <a:prstGeom prst="ellipse">
              <a:avLst/>
            </a:prstGeom>
            <a:gradFill rotWithShape="1">
              <a:gsLst>
                <a:gs pos="0">
                  <a:schemeClr val="accent1">
                    <a:alpha val="0"/>
                  </a:schemeClr>
                </a:gs>
                <a:gs pos="100000">
                  <a:schemeClr val="accent1">
                    <a:gamma/>
                    <a:tint val="34902"/>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43025" name="Oval 17"/>
            <p:cNvSpPr>
              <a:spLocks noChangeArrowheads="1"/>
            </p:cNvSpPr>
            <p:nvPr/>
          </p:nvSpPr>
          <p:spPr bwMode="gray">
            <a:xfrm>
              <a:off x="2125" y="1327"/>
              <a:ext cx="1570" cy="770"/>
            </a:xfrm>
            <a:prstGeom prst="ellipse">
              <a:avLst/>
            </a:prstGeom>
            <a:gradFill rotWithShape="1">
              <a:gsLst>
                <a:gs pos="0">
                  <a:schemeClr val="accent1">
                    <a:gamma/>
                    <a:shade val="79216"/>
                    <a:invGamma/>
                  </a:schemeClr>
                </a:gs>
                <a:gs pos="100000">
                  <a:schemeClr val="accent1">
                    <a:alpha val="48000"/>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43026" name="Oval 18"/>
            <p:cNvSpPr>
              <a:spLocks noChangeArrowheads="1"/>
            </p:cNvSpPr>
            <p:nvPr/>
          </p:nvSpPr>
          <p:spPr bwMode="gray">
            <a:xfrm>
              <a:off x="2208" y="1344"/>
              <a:ext cx="1382" cy="624"/>
            </a:xfrm>
            <a:prstGeom prst="ellipse">
              <a:avLst/>
            </a:prstGeom>
            <a:gradFill rotWithShape="1">
              <a:gsLst>
                <a:gs pos="0">
                  <a:schemeClr val="accent1">
                    <a:gamma/>
                    <a:tint val="0"/>
                    <a:invGamma/>
                  </a:schemeClr>
                </a:gs>
                <a:gs pos="100000">
                  <a:schemeClr val="accent1">
                    <a:alpha val="38000"/>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grpSp>
      <p:sp>
        <p:nvSpPr>
          <p:cNvPr id="43028" name="Text Box 20"/>
          <p:cNvSpPr txBox="1">
            <a:spLocks noChangeArrowheads="1"/>
          </p:cNvSpPr>
          <p:nvPr/>
        </p:nvSpPr>
        <p:spPr bwMode="auto">
          <a:xfrm>
            <a:off x="770090" y="3418344"/>
            <a:ext cx="7315199"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ctr" eaLnBrk="0" hangingPunct="0">
              <a:defRPr sz="2400" b="1">
                <a:solidFill>
                  <a:schemeClr val="accent6">
                    <a:lumMod val="50000"/>
                  </a:schemeClr>
                </a:solidFill>
                <a:cs typeface="B Nazanin" panose="00000400000000000000" pitchFamily="2" charset="-78"/>
              </a:defRPr>
            </a:lvl1pPr>
          </a:lstStyle>
          <a:p>
            <a:pPr rtl="1"/>
            <a:r>
              <a:rPr lang="ar-SA" dirty="0"/>
              <a:t>بانک سپه با 99 سال سابقه و دارابودن حدود 2900 شعبه، سه شعبه خارجی و یک بانک مستقل بین المللی نخستین و بزرگترین بانک ایرانی است که در راستای ایفای مسئولیت های اجتماعی و انجام ماموریت اقتصادی محوله و کمک به رشد و توسعه اقتصادی کشور، از یک سو و توسعه روابط استرتژیک با کشور روسیه از سوی دیگر، با بانک</a:t>
            </a:r>
            <a:r>
              <a:rPr lang="fa-IR" dirty="0"/>
              <a:t>های</a:t>
            </a:r>
            <a:r>
              <a:rPr lang="ar-SA" dirty="0"/>
              <a:t> روسی</a:t>
            </a:r>
            <a:r>
              <a:rPr lang="fa-IR" dirty="0"/>
              <a:t> و یک بانک بلاروس</a:t>
            </a:r>
            <a:r>
              <a:rPr lang="ar-SA" dirty="0"/>
              <a:t> رابطه کارگزاری برقرار کرده است</a:t>
            </a:r>
            <a:r>
              <a:rPr lang="fa-IR" dirty="0"/>
              <a:t>.</a:t>
            </a:r>
            <a:endParaRPr lang="en-US" dirty="0"/>
          </a:p>
        </p:txBody>
      </p:sp>
      <p:pic>
        <p:nvPicPr>
          <p:cNvPr id="2" name="Picture 1"/>
          <p:cNvPicPr>
            <a:picLocks noChangeAspect="1"/>
          </p:cNvPicPr>
          <p:nvPr/>
        </p:nvPicPr>
        <p:blipFill>
          <a:blip r:embed="rId2"/>
          <a:stretch>
            <a:fillRect/>
          </a:stretch>
        </p:blipFill>
        <p:spPr>
          <a:xfrm>
            <a:off x="8153400" y="97491"/>
            <a:ext cx="914479" cy="1024217"/>
          </a:xfrm>
          <a:prstGeom prst="rect">
            <a:avLst/>
          </a:prstGeom>
        </p:spPr>
      </p:pic>
      <p:sp>
        <p:nvSpPr>
          <p:cNvPr id="18" name="Text Box 19"/>
          <p:cNvSpPr txBox="1">
            <a:spLocks noChangeArrowheads="1"/>
          </p:cNvSpPr>
          <p:nvPr/>
        </p:nvSpPr>
        <p:spPr bwMode="auto">
          <a:xfrm>
            <a:off x="3245007" y="1347533"/>
            <a:ext cx="229997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fa-IR" altLang="en-US" sz="3200" b="1" dirty="0">
                <a:solidFill>
                  <a:srgbClr val="002060"/>
                </a:solidFill>
                <a:cs typeface="B Nazanin" panose="00000400000000000000" pitchFamily="2" charset="-78"/>
              </a:rPr>
              <a:t>مقدمه</a:t>
            </a:r>
            <a:endParaRPr lang="en-US" altLang="en-US" sz="3200" b="1" dirty="0">
              <a:solidFill>
                <a:srgbClr val="002060"/>
              </a:solidFill>
              <a:cs typeface="B Nazanin" panose="00000400000000000000" pitchFamily="2" charset="-78"/>
            </a:endParaRPr>
          </a:p>
        </p:txBody>
      </p:sp>
    </p:spTree>
    <p:extLst>
      <p:ext uri="{BB962C8B-B14F-4D97-AF65-F5344CB8AC3E}">
        <p14:creationId xmlns:p14="http://schemas.microsoft.com/office/powerpoint/2010/main" val="951042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8632" name="Group 24"/>
          <p:cNvGrpSpPr>
            <a:grpSpLocks/>
          </p:cNvGrpSpPr>
          <p:nvPr/>
        </p:nvGrpSpPr>
        <p:grpSpPr bwMode="auto">
          <a:xfrm>
            <a:off x="406401" y="1679575"/>
            <a:ext cx="8166101" cy="3856039"/>
            <a:chOff x="241" y="1058"/>
            <a:chExt cx="5144" cy="2429"/>
          </a:xfrm>
        </p:grpSpPr>
        <p:sp>
          <p:nvSpPr>
            <p:cNvPr id="68612" name="Freeform 4"/>
            <p:cNvSpPr>
              <a:spLocks noEditPoints="1"/>
            </p:cNvSpPr>
            <p:nvPr/>
          </p:nvSpPr>
          <p:spPr bwMode="gray">
            <a:xfrm rot="20241944">
              <a:off x="713" y="1672"/>
              <a:ext cx="4259" cy="1695"/>
            </a:xfrm>
            <a:custGeom>
              <a:avLst/>
              <a:gdLst>
                <a:gd name="T0" fmla="*/ 1692 w 4040"/>
                <a:gd name="T1" fmla="*/ 12 h 1888"/>
                <a:gd name="T2" fmla="*/ 1234 w 4040"/>
                <a:gd name="T3" fmla="*/ 74 h 1888"/>
                <a:gd name="T4" fmla="*/ 828 w 4040"/>
                <a:gd name="T5" fmla="*/ 182 h 1888"/>
                <a:gd name="T6" fmla="*/ 486 w 4040"/>
                <a:gd name="T7" fmla="*/ 330 h 1888"/>
                <a:gd name="T8" fmla="*/ 226 w 4040"/>
                <a:gd name="T9" fmla="*/ 510 h 1888"/>
                <a:gd name="T10" fmla="*/ 58 w 4040"/>
                <a:gd name="T11" fmla="*/ 718 h 1888"/>
                <a:gd name="T12" fmla="*/ 0 w 4040"/>
                <a:gd name="T13" fmla="*/ 944 h 1888"/>
                <a:gd name="T14" fmla="*/ 58 w 4040"/>
                <a:gd name="T15" fmla="*/ 1170 h 1888"/>
                <a:gd name="T16" fmla="*/ 226 w 4040"/>
                <a:gd name="T17" fmla="*/ 1378 h 1888"/>
                <a:gd name="T18" fmla="*/ 486 w 4040"/>
                <a:gd name="T19" fmla="*/ 1558 h 1888"/>
                <a:gd name="T20" fmla="*/ 828 w 4040"/>
                <a:gd name="T21" fmla="*/ 1706 h 1888"/>
                <a:gd name="T22" fmla="*/ 1234 w 4040"/>
                <a:gd name="T23" fmla="*/ 1814 h 1888"/>
                <a:gd name="T24" fmla="*/ 1692 w 4040"/>
                <a:gd name="T25" fmla="*/ 1876 h 1888"/>
                <a:gd name="T26" fmla="*/ 2186 w 4040"/>
                <a:gd name="T27" fmla="*/ 1884 h 1888"/>
                <a:gd name="T28" fmla="*/ 2658 w 4040"/>
                <a:gd name="T29" fmla="*/ 1840 h 1888"/>
                <a:gd name="T30" fmla="*/ 3084 w 4040"/>
                <a:gd name="T31" fmla="*/ 1746 h 1888"/>
                <a:gd name="T32" fmla="*/ 3448 w 4040"/>
                <a:gd name="T33" fmla="*/ 1612 h 1888"/>
                <a:gd name="T34" fmla="*/ 3738 w 4040"/>
                <a:gd name="T35" fmla="*/ 1442 h 1888"/>
                <a:gd name="T36" fmla="*/ 3938 w 4040"/>
                <a:gd name="T37" fmla="*/ 1242 h 1888"/>
                <a:gd name="T38" fmla="*/ 4034 w 4040"/>
                <a:gd name="T39" fmla="*/ 1022 h 1888"/>
                <a:gd name="T40" fmla="*/ 4014 w 4040"/>
                <a:gd name="T41" fmla="*/ 790 h 1888"/>
                <a:gd name="T42" fmla="*/ 3882 w 4040"/>
                <a:gd name="T43" fmla="*/ 576 h 1888"/>
                <a:gd name="T44" fmla="*/ 3650 w 4040"/>
                <a:gd name="T45" fmla="*/ 386 h 1888"/>
                <a:gd name="T46" fmla="*/ 3334 w 4040"/>
                <a:gd name="T47" fmla="*/ 228 h 1888"/>
                <a:gd name="T48" fmla="*/ 2948 w 4040"/>
                <a:gd name="T49" fmla="*/ 106 h 1888"/>
                <a:gd name="T50" fmla="*/ 2506 w 4040"/>
                <a:gd name="T51" fmla="*/ 28 h 1888"/>
                <a:gd name="T52" fmla="*/ 2020 w 4040"/>
                <a:gd name="T53" fmla="*/ 0 h 1888"/>
                <a:gd name="T54" fmla="*/ 1606 w 4040"/>
                <a:gd name="T55" fmla="*/ 1736 h 1888"/>
                <a:gd name="T56" fmla="*/ 1164 w 4040"/>
                <a:gd name="T57" fmla="*/ 1678 h 1888"/>
                <a:gd name="T58" fmla="*/ 776 w 4040"/>
                <a:gd name="T59" fmla="*/ 1576 h 1888"/>
                <a:gd name="T60" fmla="*/ 458 w 4040"/>
                <a:gd name="T61" fmla="*/ 1436 h 1888"/>
                <a:gd name="T62" fmla="*/ 224 w 4040"/>
                <a:gd name="T63" fmla="*/ 1266 h 1888"/>
                <a:gd name="T64" fmla="*/ 88 w 4040"/>
                <a:gd name="T65" fmla="*/ 1074 h 1888"/>
                <a:gd name="T66" fmla="*/ 68 w 4040"/>
                <a:gd name="T67" fmla="*/ 864 h 1888"/>
                <a:gd name="T68" fmla="*/ 166 w 4040"/>
                <a:gd name="T69" fmla="*/ 664 h 1888"/>
                <a:gd name="T70" fmla="*/ 370 w 4040"/>
                <a:gd name="T71" fmla="*/ 486 h 1888"/>
                <a:gd name="T72" fmla="*/ 662 w 4040"/>
                <a:gd name="T73" fmla="*/ 336 h 1888"/>
                <a:gd name="T74" fmla="*/ 1028 w 4040"/>
                <a:gd name="T75" fmla="*/ 222 h 1888"/>
                <a:gd name="T76" fmla="*/ 1454 w 4040"/>
                <a:gd name="T77" fmla="*/ 148 h 1888"/>
                <a:gd name="T78" fmla="*/ 1922 w 4040"/>
                <a:gd name="T79" fmla="*/ 120 h 1888"/>
                <a:gd name="T80" fmla="*/ 2392 w 4040"/>
                <a:gd name="T81" fmla="*/ 148 h 1888"/>
                <a:gd name="T82" fmla="*/ 2818 w 4040"/>
                <a:gd name="T83" fmla="*/ 222 h 1888"/>
                <a:gd name="T84" fmla="*/ 3184 w 4040"/>
                <a:gd name="T85" fmla="*/ 336 h 1888"/>
                <a:gd name="T86" fmla="*/ 3476 w 4040"/>
                <a:gd name="T87" fmla="*/ 486 h 1888"/>
                <a:gd name="T88" fmla="*/ 3680 w 4040"/>
                <a:gd name="T89" fmla="*/ 664 h 1888"/>
                <a:gd name="T90" fmla="*/ 3778 w 4040"/>
                <a:gd name="T91" fmla="*/ 864 h 1888"/>
                <a:gd name="T92" fmla="*/ 3758 w 4040"/>
                <a:gd name="T93" fmla="*/ 1074 h 1888"/>
                <a:gd name="T94" fmla="*/ 3622 w 4040"/>
                <a:gd name="T95" fmla="*/ 1266 h 1888"/>
                <a:gd name="T96" fmla="*/ 3388 w 4040"/>
                <a:gd name="T97" fmla="*/ 1436 h 1888"/>
                <a:gd name="T98" fmla="*/ 3070 w 4040"/>
                <a:gd name="T99" fmla="*/ 1576 h 1888"/>
                <a:gd name="T100" fmla="*/ 2682 w 4040"/>
                <a:gd name="T101" fmla="*/ 1678 h 1888"/>
                <a:gd name="T102" fmla="*/ 2240 w 4040"/>
                <a:gd name="T103" fmla="*/ 1736 h 18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040" h="1888">
                  <a:moveTo>
                    <a:pt x="2020" y="0"/>
                  </a:moveTo>
                  <a:lnTo>
                    <a:pt x="1854" y="4"/>
                  </a:lnTo>
                  <a:lnTo>
                    <a:pt x="1692" y="12"/>
                  </a:lnTo>
                  <a:lnTo>
                    <a:pt x="1534" y="28"/>
                  </a:lnTo>
                  <a:lnTo>
                    <a:pt x="1382" y="48"/>
                  </a:lnTo>
                  <a:lnTo>
                    <a:pt x="1234" y="74"/>
                  </a:lnTo>
                  <a:lnTo>
                    <a:pt x="1092" y="106"/>
                  </a:lnTo>
                  <a:lnTo>
                    <a:pt x="956" y="142"/>
                  </a:lnTo>
                  <a:lnTo>
                    <a:pt x="828" y="182"/>
                  </a:lnTo>
                  <a:lnTo>
                    <a:pt x="706" y="228"/>
                  </a:lnTo>
                  <a:lnTo>
                    <a:pt x="592" y="276"/>
                  </a:lnTo>
                  <a:lnTo>
                    <a:pt x="486" y="330"/>
                  </a:lnTo>
                  <a:lnTo>
                    <a:pt x="390" y="386"/>
                  </a:lnTo>
                  <a:lnTo>
                    <a:pt x="302" y="446"/>
                  </a:lnTo>
                  <a:lnTo>
                    <a:pt x="226" y="510"/>
                  </a:lnTo>
                  <a:lnTo>
                    <a:pt x="158" y="576"/>
                  </a:lnTo>
                  <a:lnTo>
                    <a:pt x="102" y="646"/>
                  </a:lnTo>
                  <a:lnTo>
                    <a:pt x="58" y="718"/>
                  </a:lnTo>
                  <a:lnTo>
                    <a:pt x="26" y="790"/>
                  </a:lnTo>
                  <a:lnTo>
                    <a:pt x="6" y="866"/>
                  </a:lnTo>
                  <a:lnTo>
                    <a:pt x="0" y="944"/>
                  </a:lnTo>
                  <a:lnTo>
                    <a:pt x="6" y="1022"/>
                  </a:lnTo>
                  <a:lnTo>
                    <a:pt x="26" y="1098"/>
                  </a:lnTo>
                  <a:lnTo>
                    <a:pt x="58" y="1170"/>
                  </a:lnTo>
                  <a:lnTo>
                    <a:pt x="102" y="1242"/>
                  </a:lnTo>
                  <a:lnTo>
                    <a:pt x="158" y="1312"/>
                  </a:lnTo>
                  <a:lnTo>
                    <a:pt x="226" y="1378"/>
                  </a:lnTo>
                  <a:lnTo>
                    <a:pt x="302" y="1442"/>
                  </a:lnTo>
                  <a:lnTo>
                    <a:pt x="390" y="1502"/>
                  </a:lnTo>
                  <a:lnTo>
                    <a:pt x="486" y="1558"/>
                  </a:lnTo>
                  <a:lnTo>
                    <a:pt x="592" y="1612"/>
                  </a:lnTo>
                  <a:lnTo>
                    <a:pt x="706" y="1660"/>
                  </a:lnTo>
                  <a:lnTo>
                    <a:pt x="828" y="1706"/>
                  </a:lnTo>
                  <a:lnTo>
                    <a:pt x="956" y="1746"/>
                  </a:lnTo>
                  <a:lnTo>
                    <a:pt x="1092" y="1782"/>
                  </a:lnTo>
                  <a:lnTo>
                    <a:pt x="1234" y="1814"/>
                  </a:lnTo>
                  <a:lnTo>
                    <a:pt x="1382" y="1840"/>
                  </a:lnTo>
                  <a:lnTo>
                    <a:pt x="1534" y="1860"/>
                  </a:lnTo>
                  <a:lnTo>
                    <a:pt x="1692" y="1876"/>
                  </a:lnTo>
                  <a:lnTo>
                    <a:pt x="1854" y="1884"/>
                  </a:lnTo>
                  <a:lnTo>
                    <a:pt x="2020" y="1888"/>
                  </a:lnTo>
                  <a:lnTo>
                    <a:pt x="2186" y="1884"/>
                  </a:lnTo>
                  <a:lnTo>
                    <a:pt x="2348" y="1876"/>
                  </a:lnTo>
                  <a:lnTo>
                    <a:pt x="2506" y="1860"/>
                  </a:lnTo>
                  <a:lnTo>
                    <a:pt x="2658" y="1840"/>
                  </a:lnTo>
                  <a:lnTo>
                    <a:pt x="2806" y="1814"/>
                  </a:lnTo>
                  <a:lnTo>
                    <a:pt x="2948" y="1782"/>
                  </a:lnTo>
                  <a:lnTo>
                    <a:pt x="3084" y="1746"/>
                  </a:lnTo>
                  <a:lnTo>
                    <a:pt x="3212" y="1706"/>
                  </a:lnTo>
                  <a:lnTo>
                    <a:pt x="3334" y="1660"/>
                  </a:lnTo>
                  <a:lnTo>
                    <a:pt x="3448" y="1612"/>
                  </a:lnTo>
                  <a:lnTo>
                    <a:pt x="3554" y="1558"/>
                  </a:lnTo>
                  <a:lnTo>
                    <a:pt x="3650" y="1502"/>
                  </a:lnTo>
                  <a:lnTo>
                    <a:pt x="3738" y="1442"/>
                  </a:lnTo>
                  <a:lnTo>
                    <a:pt x="3814" y="1378"/>
                  </a:lnTo>
                  <a:lnTo>
                    <a:pt x="3882" y="1312"/>
                  </a:lnTo>
                  <a:lnTo>
                    <a:pt x="3938" y="1242"/>
                  </a:lnTo>
                  <a:lnTo>
                    <a:pt x="3982" y="1170"/>
                  </a:lnTo>
                  <a:lnTo>
                    <a:pt x="4014" y="1098"/>
                  </a:lnTo>
                  <a:lnTo>
                    <a:pt x="4034" y="1022"/>
                  </a:lnTo>
                  <a:lnTo>
                    <a:pt x="4040" y="944"/>
                  </a:lnTo>
                  <a:lnTo>
                    <a:pt x="4034" y="866"/>
                  </a:lnTo>
                  <a:lnTo>
                    <a:pt x="4014" y="790"/>
                  </a:lnTo>
                  <a:lnTo>
                    <a:pt x="3982" y="718"/>
                  </a:lnTo>
                  <a:lnTo>
                    <a:pt x="3938" y="646"/>
                  </a:lnTo>
                  <a:lnTo>
                    <a:pt x="3882" y="576"/>
                  </a:lnTo>
                  <a:lnTo>
                    <a:pt x="3814" y="510"/>
                  </a:lnTo>
                  <a:lnTo>
                    <a:pt x="3738" y="446"/>
                  </a:lnTo>
                  <a:lnTo>
                    <a:pt x="3650" y="386"/>
                  </a:lnTo>
                  <a:lnTo>
                    <a:pt x="3554" y="330"/>
                  </a:lnTo>
                  <a:lnTo>
                    <a:pt x="3448" y="276"/>
                  </a:lnTo>
                  <a:lnTo>
                    <a:pt x="3334" y="228"/>
                  </a:lnTo>
                  <a:lnTo>
                    <a:pt x="3212" y="182"/>
                  </a:lnTo>
                  <a:lnTo>
                    <a:pt x="3084" y="142"/>
                  </a:lnTo>
                  <a:lnTo>
                    <a:pt x="2948" y="106"/>
                  </a:lnTo>
                  <a:lnTo>
                    <a:pt x="2806" y="74"/>
                  </a:lnTo>
                  <a:lnTo>
                    <a:pt x="2658" y="48"/>
                  </a:lnTo>
                  <a:lnTo>
                    <a:pt x="2506" y="28"/>
                  </a:lnTo>
                  <a:lnTo>
                    <a:pt x="2348" y="12"/>
                  </a:lnTo>
                  <a:lnTo>
                    <a:pt x="2186" y="4"/>
                  </a:lnTo>
                  <a:lnTo>
                    <a:pt x="2020" y="0"/>
                  </a:lnTo>
                  <a:close/>
                  <a:moveTo>
                    <a:pt x="1922" y="1748"/>
                  </a:moveTo>
                  <a:lnTo>
                    <a:pt x="1762" y="1746"/>
                  </a:lnTo>
                  <a:lnTo>
                    <a:pt x="1606" y="1736"/>
                  </a:lnTo>
                  <a:lnTo>
                    <a:pt x="1454" y="1722"/>
                  </a:lnTo>
                  <a:lnTo>
                    <a:pt x="1306" y="1702"/>
                  </a:lnTo>
                  <a:lnTo>
                    <a:pt x="1164" y="1678"/>
                  </a:lnTo>
                  <a:lnTo>
                    <a:pt x="1028" y="1648"/>
                  </a:lnTo>
                  <a:lnTo>
                    <a:pt x="898" y="1614"/>
                  </a:lnTo>
                  <a:lnTo>
                    <a:pt x="776" y="1576"/>
                  </a:lnTo>
                  <a:lnTo>
                    <a:pt x="662" y="1532"/>
                  </a:lnTo>
                  <a:lnTo>
                    <a:pt x="554" y="1486"/>
                  </a:lnTo>
                  <a:lnTo>
                    <a:pt x="458" y="1436"/>
                  </a:lnTo>
                  <a:lnTo>
                    <a:pt x="370" y="1382"/>
                  </a:lnTo>
                  <a:lnTo>
                    <a:pt x="292" y="1326"/>
                  </a:lnTo>
                  <a:lnTo>
                    <a:pt x="224" y="1266"/>
                  </a:lnTo>
                  <a:lnTo>
                    <a:pt x="166" y="1204"/>
                  </a:lnTo>
                  <a:lnTo>
                    <a:pt x="122" y="1140"/>
                  </a:lnTo>
                  <a:lnTo>
                    <a:pt x="88" y="1074"/>
                  </a:lnTo>
                  <a:lnTo>
                    <a:pt x="68" y="1004"/>
                  </a:lnTo>
                  <a:lnTo>
                    <a:pt x="62" y="934"/>
                  </a:lnTo>
                  <a:lnTo>
                    <a:pt x="68" y="864"/>
                  </a:lnTo>
                  <a:lnTo>
                    <a:pt x="88" y="796"/>
                  </a:lnTo>
                  <a:lnTo>
                    <a:pt x="122" y="730"/>
                  </a:lnTo>
                  <a:lnTo>
                    <a:pt x="166" y="664"/>
                  </a:lnTo>
                  <a:lnTo>
                    <a:pt x="224" y="602"/>
                  </a:lnTo>
                  <a:lnTo>
                    <a:pt x="292" y="544"/>
                  </a:lnTo>
                  <a:lnTo>
                    <a:pt x="370" y="486"/>
                  </a:lnTo>
                  <a:lnTo>
                    <a:pt x="458" y="434"/>
                  </a:lnTo>
                  <a:lnTo>
                    <a:pt x="554" y="382"/>
                  </a:lnTo>
                  <a:lnTo>
                    <a:pt x="662" y="336"/>
                  </a:lnTo>
                  <a:lnTo>
                    <a:pt x="776" y="294"/>
                  </a:lnTo>
                  <a:lnTo>
                    <a:pt x="898" y="256"/>
                  </a:lnTo>
                  <a:lnTo>
                    <a:pt x="1028" y="222"/>
                  </a:lnTo>
                  <a:lnTo>
                    <a:pt x="1164" y="192"/>
                  </a:lnTo>
                  <a:lnTo>
                    <a:pt x="1306" y="166"/>
                  </a:lnTo>
                  <a:lnTo>
                    <a:pt x="1454" y="148"/>
                  </a:lnTo>
                  <a:lnTo>
                    <a:pt x="1606" y="132"/>
                  </a:lnTo>
                  <a:lnTo>
                    <a:pt x="1762" y="124"/>
                  </a:lnTo>
                  <a:lnTo>
                    <a:pt x="1922" y="120"/>
                  </a:lnTo>
                  <a:lnTo>
                    <a:pt x="2084" y="124"/>
                  </a:lnTo>
                  <a:lnTo>
                    <a:pt x="2240" y="132"/>
                  </a:lnTo>
                  <a:lnTo>
                    <a:pt x="2392" y="148"/>
                  </a:lnTo>
                  <a:lnTo>
                    <a:pt x="2540" y="166"/>
                  </a:lnTo>
                  <a:lnTo>
                    <a:pt x="2682" y="192"/>
                  </a:lnTo>
                  <a:lnTo>
                    <a:pt x="2818" y="222"/>
                  </a:lnTo>
                  <a:lnTo>
                    <a:pt x="2948" y="256"/>
                  </a:lnTo>
                  <a:lnTo>
                    <a:pt x="3070" y="294"/>
                  </a:lnTo>
                  <a:lnTo>
                    <a:pt x="3184" y="336"/>
                  </a:lnTo>
                  <a:lnTo>
                    <a:pt x="3292" y="382"/>
                  </a:lnTo>
                  <a:lnTo>
                    <a:pt x="3388" y="434"/>
                  </a:lnTo>
                  <a:lnTo>
                    <a:pt x="3476" y="486"/>
                  </a:lnTo>
                  <a:lnTo>
                    <a:pt x="3554" y="544"/>
                  </a:lnTo>
                  <a:lnTo>
                    <a:pt x="3622" y="602"/>
                  </a:lnTo>
                  <a:lnTo>
                    <a:pt x="3680" y="664"/>
                  </a:lnTo>
                  <a:lnTo>
                    <a:pt x="3724" y="730"/>
                  </a:lnTo>
                  <a:lnTo>
                    <a:pt x="3758" y="796"/>
                  </a:lnTo>
                  <a:lnTo>
                    <a:pt x="3778" y="864"/>
                  </a:lnTo>
                  <a:lnTo>
                    <a:pt x="3784" y="934"/>
                  </a:lnTo>
                  <a:lnTo>
                    <a:pt x="3778" y="1004"/>
                  </a:lnTo>
                  <a:lnTo>
                    <a:pt x="3758" y="1074"/>
                  </a:lnTo>
                  <a:lnTo>
                    <a:pt x="3724" y="1140"/>
                  </a:lnTo>
                  <a:lnTo>
                    <a:pt x="3680" y="1204"/>
                  </a:lnTo>
                  <a:lnTo>
                    <a:pt x="3622" y="1266"/>
                  </a:lnTo>
                  <a:lnTo>
                    <a:pt x="3554" y="1326"/>
                  </a:lnTo>
                  <a:lnTo>
                    <a:pt x="3476" y="1382"/>
                  </a:lnTo>
                  <a:lnTo>
                    <a:pt x="3388" y="1436"/>
                  </a:lnTo>
                  <a:lnTo>
                    <a:pt x="3292" y="1486"/>
                  </a:lnTo>
                  <a:lnTo>
                    <a:pt x="3184" y="1532"/>
                  </a:lnTo>
                  <a:lnTo>
                    <a:pt x="3070" y="1576"/>
                  </a:lnTo>
                  <a:lnTo>
                    <a:pt x="2948" y="1614"/>
                  </a:lnTo>
                  <a:lnTo>
                    <a:pt x="2818" y="1648"/>
                  </a:lnTo>
                  <a:lnTo>
                    <a:pt x="2682" y="1678"/>
                  </a:lnTo>
                  <a:lnTo>
                    <a:pt x="2540" y="1702"/>
                  </a:lnTo>
                  <a:lnTo>
                    <a:pt x="2392" y="1722"/>
                  </a:lnTo>
                  <a:lnTo>
                    <a:pt x="2240" y="1736"/>
                  </a:lnTo>
                  <a:lnTo>
                    <a:pt x="2084" y="1746"/>
                  </a:lnTo>
                  <a:lnTo>
                    <a:pt x="1922" y="1748"/>
                  </a:lnTo>
                  <a:close/>
                </a:path>
              </a:pathLst>
            </a:custGeom>
            <a:gradFill rotWithShape="1">
              <a:gsLst>
                <a:gs pos="0">
                  <a:schemeClr val="bg2">
                    <a:gamma/>
                    <a:tint val="30196"/>
                    <a:invGamma/>
                    <a:alpha val="36000"/>
                  </a:schemeClr>
                </a:gs>
                <a:gs pos="100000">
                  <a:schemeClr val="bg2"/>
                </a:gs>
              </a:gsLst>
              <a:lin ang="0" scaled="1"/>
            </a:gradFill>
            <a:ln>
              <a:noFill/>
            </a:ln>
            <a:extLst>
              <a:ext uri="{91240B29-F687-4F45-9708-019B960494DF}">
                <a14:hiddenLine xmlns:a14="http://schemas.microsoft.com/office/drawing/2010/main" w="0">
                  <a:solidFill>
                    <a:srgbClr val="F7C16B"/>
                  </a:solidFill>
                  <a:prstDash val="solid"/>
                  <a:round/>
                  <a:headEnd/>
                  <a:tailEnd/>
                </a14:hiddenLine>
              </a:ext>
            </a:extLst>
          </p:spPr>
          <p:txBody>
            <a:bodyPr/>
            <a:lstStyle/>
            <a:p>
              <a:endParaRPr lang="en-US"/>
            </a:p>
          </p:txBody>
        </p:sp>
        <p:sp>
          <p:nvSpPr>
            <p:cNvPr id="68613" name="Oval 5"/>
            <p:cNvSpPr>
              <a:spLocks noChangeArrowheads="1"/>
            </p:cNvSpPr>
            <p:nvPr/>
          </p:nvSpPr>
          <p:spPr bwMode="gray">
            <a:xfrm rot="-1543677">
              <a:off x="2855" y="1584"/>
              <a:ext cx="745" cy="213"/>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4" name="Oval 6"/>
            <p:cNvSpPr>
              <a:spLocks noChangeArrowheads="1"/>
            </p:cNvSpPr>
            <p:nvPr/>
          </p:nvSpPr>
          <p:spPr bwMode="gray">
            <a:xfrm rot="-1543677">
              <a:off x="4640" y="1738"/>
              <a:ext cx="745" cy="213"/>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6" name="Oval 8"/>
            <p:cNvSpPr>
              <a:spLocks noChangeArrowheads="1"/>
            </p:cNvSpPr>
            <p:nvPr/>
          </p:nvSpPr>
          <p:spPr bwMode="gray">
            <a:xfrm rot="-1543677">
              <a:off x="3552" y="3168"/>
              <a:ext cx="745" cy="213"/>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7" name="Oval 9"/>
            <p:cNvSpPr>
              <a:spLocks noChangeArrowheads="1"/>
            </p:cNvSpPr>
            <p:nvPr/>
          </p:nvSpPr>
          <p:spPr bwMode="gray">
            <a:xfrm rot="-1543677">
              <a:off x="1248" y="2523"/>
              <a:ext cx="746" cy="213"/>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8" name="Oval 10"/>
            <p:cNvSpPr>
              <a:spLocks noChangeArrowheads="1"/>
            </p:cNvSpPr>
            <p:nvPr/>
          </p:nvSpPr>
          <p:spPr bwMode="gray">
            <a:xfrm>
              <a:off x="2411" y="1152"/>
              <a:ext cx="799" cy="770"/>
            </a:xfrm>
            <a:prstGeom prst="ellipse">
              <a:avLst/>
            </a:prstGeom>
            <a:gradFill rotWithShape="1">
              <a:gsLst>
                <a:gs pos="0">
                  <a:schemeClr val="hlink"/>
                </a:gs>
                <a:gs pos="100000">
                  <a:schemeClr val="hlink">
                    <a:gamma/>
                    <a:shade val="34510"/>
                    <a:invGamma/>
                  </a:scheme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76200" dir="10800000" kx="-3284103" algn="br" rotWithShape="0">
                      <a:srgbClr val="001D3A">
                        <a:alpha val="50000"/>
                      </a:srgbClr>
                    </a:outerShdw>
                  </a:effectLst>
                </a14:hiddenEffects>
              </a:ext>
            </a:extLst>
          </p:spPr>
          <p:txBody>
            <a:bodyPr wrap="none" anchor="ctr"/>
            <a:lstStyle/>
            <a:p>
              <a:pPr algn="ctr"/>
              <a:endParaRPr lang="en-US" altLang="en-US"/>
            </a:p>
          </p:txBody>
        </p:sp>
        <p:sp>
          <p:nvSpPr>
            <p:cNvPr id="68619" name="Oval 11"/>
            <p:cNvSpPr>
              <a:spLocks noChangeArrowheads="1"/>
            </p:cNvSpPr>
            <p:nvPr/>
          </p:nvSpPr>
          <p:spPr bwMode="gray">
            <a:xfrm>
              <a:off x="849" y="2073"/>
              <a:ext cx="797" cy="770"/>
            </a:xfrm>
            <a:prstGeom prst="ellipse">
              <a:avLst/>
            </a:prstGeom>
            <a:gradFill rotWithShape="1">
              <a:gsLst>
                <a:gs pos="0">
                  <a:schemeClr val="accent1"/>
                </a:gs>
                <a:gs pos="100000">
                  <a:schemeClr val="accent1">
                    <a:gamma/>
                    <a:shade val="31373"/>
                    <a:invGamma/>
                  </a:scheme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76200" dir="10800000" kx="-3284103" algn="br" rotWithShape="0">
                      <a:srgbClr val="001D3A">
                        <a:alpha val="50000"/>
                      </a:srgbClr>
                    </a:outerShdw>
                  </a:effectLst>
                </a14:hiddenEffects>
              </a:ext>
            </a:extLst>
          </p:spPr>
          <p:txBody>
            <a:bodyPr wrap="none" anchor="ctr"/>
            <a:lstStyle/>
            <a:p>
              <a:pPr algn="ctr"/>
              <a:endParaRPr lang="en-US" altLang="en-US"/>
            </a:p>
          </p:txBody>
        </p:sp>
        <p:sp>
          <p:nvSpPr>
            <p:cNvPr id="68621" name="Oval 13"/>
            <p:cNvSpPr>
              <a:spLocks noChangeArrowheads="1"/>
            </p:cNvSpPr>
            <p:nvPr/>
          </p:nvSpPr>
          <p:spPr bwMode="gray">
            <a:xfrm>
              <a:off x="3122" y="2717"/>
              <a:ext cx="798" cy="770"/>
            </a:xfrm>
            <a:prstGeom prst="ellipse">
              <a:avLst/>
            </a:prstGeom>
            <a:gradFill rotWithShape="1">
              <a:gsLst>
                <a:gs pos="0">
                  <a:schemeClr val="bg2"/>
                </a:gs>
                <a:gs pos="100000">
                  <a:schemeClr val="bg2">
                    <a:gamma/>
                    <a:shade val="35686"/>
                    <a:invGamma/>
                  </a:scheme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76200" dir="10800000" kx="-3284103" algn="br" rotWithShape="0">
                      <a:srgbClr val="001D3A">
                        <a:alpha val="50000"/>
                      </a:srgbClr>
                    </a:outerShdw>
                  </a:effectLst>
                </a14:hiddenEffects>
              </a:ext>
            </a:extLst>
          </p:spPr>
          <p:txBody>
            <a:bodyPr wrap="none" anchor="ctr"/>
            <a:lstStyle/>
            <a:p>
              <a:pPr algn="ctr"/>
              <a:endParaRPr lang="en-US" altLang="en-US"/>
            </a:p>
          </p:txBody>
        </p:sp>
        <p:sp>
          <p:nvSpPr>
            <p:cNvPr id="68622" name="Oval 14"/>
            <p:cNvSpPr>
              <a:spLocks noChangeArrowheads="1"/>
            </p:cNvSpPr>
            <p:nvPr/>
          </p:nvSpPr>
          <p:spPr bwMode="gray">
            <a:xfrm>
              <a:off x="4258" y="1290"/>
              <a:ext cx="754" cy="771"/>
            </a:xfrm>
            <a:prstGeom prst="ellipse">
              <a:avLst/>
            </a:prstGeom>
            <a:gradFill rotWithShape="1">
              <a:gsLst>
                <a:gs pos="0">
                  <a:schemeClr val="folHlink"/>
                </a:gs>
                <a:gs pos="100000">
                  <a:schemeClr val="folHlink">
                    <a:gamma/>
                    <a:shade val="34510"/>
                    <a:invGamma/>
                  </a:scheme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76200" dir="10800000" kx="-3284103" algn="br" rotWithShape="0">
                      <a:srgbClr val="001D3A">
                        <a:alpha val="50000"/>
                      </a:srgbClr>
                    </a:outerShdw>
                  </a:effectLst>
                </a14:hiddenEffects>
              </a:ext>
            </a:extLst>
          </p:spPr>
          <p:txBody>
            <a:bodyPr wrap="none" anchor="ctr"/>
            <a:lstStyle/>
            <a:p>
              <a:pPr algn="ctr"/>
              <a:endParaRPr lang="en-US" altLang="en-US" b="1"/>
            </a:p>
          </p:txBody>
        </p:sp>
        <p:sp>
          <p:nvSpPr>
            <p:cNvPr id="68624" name="Text Box 16"/>
            <p:cNvSpPr txBox="1">
              <a:spLocks noChangeArrowheads="1"/>
            </p:cNvSpPr>
            <p:nvPr/>
          </p:nvSpPr>
          <p:spPr bwMode="gray">
            <a:xfrm>
              <a:off x="2600" y="1428"/>
              <a:ext cx="11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817" dir="2708076" algn="ctr" rotWithShape="0">
                      <a:schemeClr val="bg2"/>
                    </a:outerShdw>
                  </a:effectLst>
                </a14:hiddenEffects>
              </a:ext>
            </a:extLst>
          </p:spPr>
          <p:txBody>
            <a:bodyPr wrap="none">
              <a:spAutoFit/>
            </a:bodyPr>
            <a:lstStyle/>
            <a:p>
              <a:pPr eaLnBrk="0" hangingPunct="0"/>
              <a:endParaRPr lang="en-US" altLang="en-US" b="1" dirty="0">
                <a:solidFill>
                  <a:schemeClr val="bg1"/>
                </a:solidFill>
                <a:latin typeface="Verdana" panose="020B0604030504040204" pitchFamily="34" charset="0"/>
              </a:endParaRPr>
            </a:p>
          </p:txBody>
        </p:sp>
        <p:sp>
          <p:nvSpPr>
            <p:cNvPr id="68625" name="Text Box 17"/>
            <p:cNvSpPr txBox="1">
              <a:spLocks noChangeArrowheads="1"/>
            </p:cNvSpPr>
            <p:nvPr/>
          </p:nvSpPr>
          <p:spPr bwMode="gray">
            <a:xfrm>
              <a:off x="4230" y="2033"/>
              <a:ext cx="11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817" dir="2708076" algn="ctr" rotWithShape="0">
                      <a:schemeClr val="bg2"/>
                    </a:outerShdw>
                  </a:effectLst>
                </a14:hiddenEffects>
              </a:ext>
            </a:extLst>
          </p:spPr>
          <p:txBody>
            <a:bodyPr wrap="none">
              <a:spAutoFit/>
            </a:bodyPr>
            <a:lstStyle/>
            <a:p>
              <a:pPr eaLnBrk="0" hangingPunct="0"/>
              <a:endParaRPr lang="en-US" altLang="en-US" b="1" dirty="0">
                <a:solidFill>
                  <a:schemeClr val="bg1"/>
                </a:solidFill>
                <a:latin typeface="Verdana" panose="020B0604030504040204" pitchFamily="34" charset="0"/>
              </a:endParaRPr>
            </a:p>
          </p:txBody>
        </p:sp>
        <p:sp>
          <p:nvSpPr>
            <p:cNvPr id="68629" name="Line 21"/>
            <p:cNvSpPr>
              <a:spLocks noChangeShapeType="1"/>
            </p:cNvSpPr>
            <p:nvPr/>
          </p:nvSpPr>
          <p:spPr bwMode="gray">
            <a:xfrm>
              <a:off x="1559" y="1428"/>
              <a:ext cx="1137" cy="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cxnSp>
          <p:nvCxnSpPr>
            <p:cNvPr id="68630" name="AutoShape 22"/>
            <p:cNvCxnSpPr>
              <a:cxnSpLocks noChangeShapeType="1"/>
            </p:cNvCxnSpPr>
            <p:nvPr/>
          </p:nvCxnSpPr>
          <p:spPr bwMode="gray">
            <a:xfrm flipH="1">
              <a:off x="361" y="1428"/>
              <a:ext cx="1206"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cxnSp>
        <p:sp>
          <p:nvSpPr>
            <p:cNvPr id="68631" name="Text Box 23"/>
            <p:cNvSpPr txBox="1">
              <a:spLocks noChangeArrowheads="1"/>
            </p:cNvSpPr>
            <p:nvPr/>
          </p:nvSpPr>
          <p:spPr bwMode="gray">
            <a:xfrm>
              <a:off x="241" y="1058"/>
              <a:ext cx="1762"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fa-IR" b="1" dirty="0">
                  <a:solidFill>
                    <a:srgbClr val="FF0000"/>
                  </a:solidFill>
                  <a:effectLst>
                    <a:outerShdw blurRad="38100" dist="38100" dir="2700000" algn="tl">
                      <a:srgbClr val="000000">
                        <a:alpha val="43137"/>
                      </a:srgbClr>
                    </a:outerShdw>
                  </a:effectLst>
                  <a:cs typeface="B Nazanin" pitchFamily="2" charset="-78"/>
                </a:rPr>
                <a:t>سامانه های ارتباطی</a:t>
              </a:r>
              <a:endParaRPr lang="en-US" altLang="en-US" dirty="0">
                <a:latin typeface="Verdana" panose="020B0604030504040204" pitchFamily="34" charset="0"/>
              </a:endParaRPr>
            </a:p>
          </p:txBody>
        </p:sp>
      </p:grpSp>
      <p:pic>
        <p:nvPicPr>
          <p:cNvPr id="24" name="Picture 23"/>
          <p:cNvPicPr>
            <a:picLocks noChangeAspect="1"/>
          </p:cNvPicPr>
          <p:nvPr/>
        </p:nvPicPr>
        <p:blipFill>
          <a:blip r:embed="rId2"/>
          <a:stretch>
            <a:fillRect/>
          </a:stretch>
        </p:blipFill>
        <p:spPr>
          <a:xfrm>
            <a:off x="8153400" y="97491"/>
            <a:ext cx="914479" cy="1024217"/>
          </a:xfrm>
          <a:prstGeom prst="rect">
            <a:avLst/>
          </a:prstGeom>
        </p:spPr>
      </p:pic>
      <p:sp>
        <p:nvSpPr>
          <p:cNvPr id="4" name="Rectangle 3"/>
          <p:cNvSpPr/>
          <p:nvPr/>
        </p:nvSpPr>
        <p:spPr>
          <a:xfrm>
            <a:off x="5378223" y="3355223"/>
            <a:ext cx="4731323" cy="385939"/>
          </a:xfrm>
          <a:prstGeom prst="rect">
            <a:avLst/>
          </a:prstGeom>
        </p:spPr>
        <p:txBody>
          <a:bodyPr wrap="square">
            <a:spAutoFit/>
          </a:bodyPr>
          <a:lstStyle/>
          <a:p>
            <a:pPr marR="0" lvl="0" algn="ctr" rtl="1">
              <a:lnSpc>
                <a:spcPct val="106000"/>
              </a:lnSpc>
              <a:spcBef>
                <a:spcPts val="0"/>
              </a:spcBef>
              <a:spcAft>
                <a:spcPts val="800"/>
              </a:spcAft>
            </a:pPr>
            <a:r>
              <a:rPr lang="fa-IR" dirty="0">
                <a:latin typeface="Calibri" panose="020F0502020204030204" pitchFamily="34" charset="0"/>
                <a:ea typeface="Calibri" panose="020F0502020204030204" pitchFamily="34" charset="0"/>
                <a:cs typeface="B Zar" panose="00000400000000000000" pitchFamily="2" charset="-78"/>
              </a:rPr>
              <a:t>سامانه پیام رسان مالی سیمز</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Rectangle 5"/>
          <p:cNvSpPr/>
          <p:nvPr/>
        </p:nvSpPr>
        <p:spPr>
          <a:xfrm>
            <a:off x="-81015" y="5019308"/>
            <a:ext cx="4572000" cy="366703"/>
          </a:xfrm>
          <a:prstGeom prst="rect">
            <a:avLst/>
          </a:prstGeom>
        </p:spPr>
        <p:txBody>
          <a:bodyPr>
            <a:spAutoFit/>
          </a:bodyPr>
          <a:lstStyle/>
          <a:p>
            <a:pPr algn="ctr" rtl="1">
              <a:lnSpc>
                <a:spcPct val="106000"/>
              </a:lnSpc>
              <a:spcBef>
                <a:spcPts val="0"/>
              </a:spcBef>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SEPAM-SPFS</a:t>
            </a:r>
            <a:endParaRPr lang="en-US" sz="16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96937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AutoShape 3"/>
          <p:cNvSpPr>
            <a:spLocks noChangeArrowheads="1"/>
          </p:cNvSpPr>
          <p:nvPr/>
        </p:nvSpPr>
        <p:spPr bwMode="gray">
          <a:xfrm>
            <a:off x="1371600" y="3962400"/>
            <a:ext cx="6248400" cy="609600"/>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285750" indent="-285750" algn="r" rtl="1" eaLnBrk="0" hangingPunct="0">
              <a:buFont typeface="Arial" panose="020B0604020202020204" pitchFamily="34" charset="0"/>
              <a:buChar char="•"/>
            </a:pPr>
            <a:r>
              <a:rPr lang="fa-IR" sz="2400" b="1" dirty="0">
                <a:cs typeface="B Nazanin" panose="00000400000000000000" pitchFamily="2" charset="-78"/>
              </a:rPr>
              <a:t>صدور انواع </a:t>
            </a:r>
            <a:r>
              <a:rPr lang="ar-SA" sz="2400" b="1" dirty="0">
                <a:cs typeface="B Nazanin" panose="00000400000000000000" pitchFamily="2" charset="-78"/>
              </a:rPr>
              <a:t>ضمانت نامه های ارزی</a:t>
            </a:r>
            <a:endParaRPr lang="fa-IR" sz="2400" b="1" dirty="0">
              <a:cs typeface="B Nazanin" panose="00000400000000000000" pitchFamily="2" charset="-78"/>
            </a:endParaRPr>
          </a:p>
        </p:txBody>
      </p:sp>
      <p:sp>
        <p:nvSpPr>
          <p:cNvPr id="45060" name="AutoShape 4"/>
          <p:cNvSpPr>
            <a:spLocks noChangeArrowheads="1"/>
          </p:cNvSpPr>
          <p:nvPr/>
        </p:nvSpPr>
        <p:spPr bwMode="gray">
          <a:xfrm>
            <a:off x="1371600" y="3429000"/>
            <a:ext cx="6248400" cy="609600"/>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285750" indent="-285750" algn="r" rtl="1" eaLnBrk="0" hangingPunct="0">
              <a:buFont typeface="Arial" panose="020B0604020202020204" pitchFamily="34" charset="0"/>
              <a:buChar char="•"/>
            </a:pPr>
            <a:r>
              <a:rPr lang="fa-IR" sz="2400" b="1" dirty="0">
                <a:cs typeface="B Nazanin" panose="00000400000000000000" pitchFamily="2" charset="-78"/>
              </a:rPr>
              <a:t>ثبت بروات اسنادی با تعهد و بدون تعهد بانک</a:t>
            </a:r>
          </a:p>
        </p:txBody>
      </p:sp>
      <p:sp>
        <p:nvSpPr>
          <p:cNvPr id="45061" name="AutoShape 5"/>
          <p:cNvSpPr>
            <a:spLocks noChangeArrowheads="1"/>
          </p:cNvSpPr>
          <p:nvPr/>
        </p:nvSpPr>
        <p:spPr bwMode="gray">
          <a:xfrm>
            <a:off x="1371600" y="2895600"/>
            <a:ext cx="6248400" cy="609600"/>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285750" indent="-285750" algn="r" rtl="1" eaLnBrk="0" hangingPunct="0">
              <a:buFont typeface="Arial" panose="020B0604020202020204" pitchFamily="34" charset="0"/>
              <a:buChar char="•"/>
            </a:pPr>
            <a:r>
              <a:rPr lang="fa-IR" sz="2400" b="1" dirty="0">
                <a:cs typeface="B Nazanin" panose="00000400000000000000" pitchFamily="2" charset="-78"/>
              </a:rPr>
              <a:t>صدور حواله بانکی کالایی و غیر کالایی</a:t>
            </a:r>
          </a:p>
        </p:txBody>
      </p:sp>
      <p:sp>
        <p:nvSpPr>
          <p:cNvPr id="45071" name="AutoShape 15"/>
          <p:cNvSpPr>
            <a:spLocks noChangeArrowheads="1"/>
          </p:cNvSpPr>
          <p:nvPr/>
        </p:nvSpPr>
        <p:spPr bwMode="gray">
          <a:xfrm>
            <a:off x="2895600" y="1524000"/>
            <a:ext cx="3048000" cy="609600"/>
          </a:xfrm>
          <a:prstGeom prst="can">
            <a:avLst>
              <a:gd name="adj" fmla="val 27866"/>
            </a:avLst>
          </a:prstGeom>
          <a:gradFill rotWithShape="1">
            <a:gsLst>
              <a:gs pos="0">
                <a:schemeClr val="hlink">
                  <a:gamma/>
                  <a:shade val="46275"/>
                  <a:invGamma/>
                </a:schemeClr>
              </a:gs>
              <a:gs pos="50000">
                <a:schemeClr val="hlink"/>
              </a:gs>
              <a:gs pos="100000">
                <a:schemeClr val="hlink">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3" name="Text Box 17"/>
          <p:cNvSpPr txBox="1">
            <a:spLocks noChangeArrowheads="1"/>
          </p:cNvSpPr>
          <p:nvPr/>
        </p:nvSpPr>
        <p:spPr bwMode="gray">
          <a:xfrm>
            <a:off x="3001935" y="1609434"/>
            <a:ext cx="298370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ctr"/>
            <a:r>
              <a:rPr lang="fa-IR" altLang="en-US" sz="2400" b="1" dirty="0">
                <a:solidFill>
                  <a:srgbClr val="FFFF00"/>
                </a:solidFill>
                <a:cs typeface="B Nazanin" pitchFamily="2" charset="-78"/>
              </a:rPr>
              <a:t>خدمات قابل ارائه</a:t>
            </a:r>
            <a:endParaRPr lang="en-US" altLang="en-US" sz="2400" dirty="0">
              <a:solidFill>
                <a:srgbClr val="FFFF00"/>
              </a:solidFill>
            </a:endParaRPr>
          </a:p>
        </p:txBody>
      </p:sp>
      <p:sp>
        <p:nvSpPr>
          <p:cNvPr id="45076" name="AutoShape 20"/>
          <p:cNvSpPr>
            <a:spLocks noChangeArrowheads="1"/>
          </p:cNvSpPr>
          <p:nvPr/>
        </p:nvSpPr>
        <p:spPr bwMode="gray">
          <a:xfrm>
            <a:off x="3602038" y="4648200"/>
            <a:ext cx="1755775" cy="525463"/>
          </a:xfrm>
          <a:prstGeom prst="downArrow">
            <a:avLst>
              <a:gd name="adj1" fmla="val 67093"/>
              <a:gd name="adj2" fmla="val 64051"/>
            </a:avLst>
          </a:prstGeom>
          <a:gradFill rotWithShape="1">
            <a:gsLst>
              <a:gs pos="0">
                <a:schemeClr val="bg2">
                  <a:gamma/>
                  <a:tint val="63529"/>
                  <a:invGamma/>
                  <a:alpha val="12000"/>
                </a:schemeClr>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0" name="Picture 19"/>
          <p:cNvPicPr>
            <a:picLocks noChangeAspect="1"/>
          </p:cNvPicPr>
          <p:nvPr/>
        </p:nvPicPr>
        <p:blipFill>
          <a:blip r:embed="rId2"/>
          <a:stretch>
            <a:fillRect/>
          </a:stretch>
        </p:blipFill>
        <p:spPr>
          <a:xfrm>
            <a:off x="8153400" y="97491"/>
            <a:ext cx="914479" cy="1024217"/>
          </a:xfrm>
          <a:prstGeom prst="rect">
            <a:avLst/>
          </a:prstGeom>
        </p:spPr>
      </p:pic>
      <p:sp>
        <p:nvSpPr>
          <p:cNvPr id="21" name="AutoShape 3"/>
          <p:cNvSpPr>
            <a:spLocks noChangeArrowheads="1"/>
          </p:cNvSpPr>
          <p:nvPr/>
        </p:nvSpPr>
        <p:spPr bwMode="gray">
          <a:xfrm>
            <a:off x="1388387" y="4522076"/>
            <a:ext cx="6248400" cy="609600"/>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285750" indent="-285750" algn="r" rtl="1" eaLnBrk="0" hangingPunct="0">
              <a:buFont typeface="Arial" panose="020B0604020202020204" pitchFamily="34" charset="0"/>
              <a:buChar char="•"/>
            </a:pPr>
            <a:r>
              <a:rPr lang="fa-IR" sz="2400" b="1" dirty="0">
                <a:cs typeface="B Nazanin" panose="00000400000000000000" pitchFamily="2" charset="-78"/>
              </a:rPr>
              <a:t>دریافت ارزهای حاصل از صادرات</a:t>
            </a:r>
          </a:p>
        </p:txBody>
      </p:sp>
      <p:sp>
        <p:nvSpPr>
          <p:cNvPr id="17" name="AutoShape 5"/>
          <p:cNvSpPr>
            <a:spLocks noChangeArrowheads="1"/>
          </p:cNvSpPr>
          <p:nvPr/>
        </p:nvSpPr>
        <p:spPr bwMode="gray">
          <a:xfrm>
            <a:off x="1369588" y="2310962"/>
            <a:ext cx="6248400" cy="609600"/>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285750" indent="-285750" algn="r" rtl="1" eaLnBrk="0" hangingPunct="0">
              <a:buFont typeface="Arial" panose="020B0604020202020204" pitchFamily="34" charset="0"/>
              <a:buChar char="•"/>
            </a:pPr>
            <a:r>
              <a:rPr lang="fa-IR" sz="2400" b="1" dirty="0">
                <a:cs typeface="B Nazanin" panose="00000400000000000000" pitchFamily="2" charset="-78"/>
              </a:rPr>
              <a:t>گشایش انواع اعتبار اسنادی</a:t>
            </a:r>
          </a:p>
        </p:txBody>
      </p:sp>
      <p:sp>
        <p:nvSpPr>
          <p:cNvPr id="18" name="AutoShape 3"/>
          <p:cNvSpPr>
            <a:spLocks noChangeArrowheads="1"/>
          </p:cNvSpPr>
          <p:nvPr/>
        </p:nvSpPr>
        <p:spPr bwMode="gray">
          <a:xfrm>
            <a:off x="1477097" y="5755181"/>
            <a:ext cx="6248400" cy="609600"/>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285750" indent="-285750" algn="r" rtl="1" eaLnBrk="0" hangingPunct="0">
              <a:buFont typeface="Arial" panose="020B0604020202020204" pitchFamily="34" charset="0"/>
              <a:buChar char="•"/>
            </a:pPr>
            <a:r>
              <a:rPr lang="fa-IR" sz="2400" b="1" dirty="0">
                <a:cs typeface="B Nazanin" panose="00000400000000000000" pitchFamily="2" charset="-78"/>
              </a:rPr>
              <a:t>پرداخت تسهیلات ارزی</a:t>
            </a:r>
          </a:p>
        </p:txBody>
      </p:sp>
      <p:sp>
        <p:nvSpPr>
          <p:cNvPr id="12" name="AutoShape 3"/>
          <p:cNvSpPr>
            <a:spLocks noChangeArrowheads="1"/>
          </p:cNvSpPr>
          <p:nvPr/>
        </p:nvSpPr>
        <p:spPr bwMode="gray">
          <a:xfrm>
            <a:off x="1442978" y="5125533"/>
            <a:ext cx="6248400" cy="609600"/>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285750" indent="-285750" algn="r" rtl="1" eaLnBrk="0" hangingPunct="0">
              <a:buFont typeface="Arial" panose="020B0604020202020204" pitchFamily="34" charset="0"/>
              <a:buChar char="•"/>
            </a:pPr>
            <a:r>
              <a:rPr lang="fa-IR" sz="2400" b="1" dirty="0">
                <a:cs typeface="B Nazanin" panose="00000400000000000000" pitchFamily="2" charset="-78"/>
              </a:rPr>
              <a:t>ابلاغ اعتبار اسنادی صادراتی</a:t>
            </a:r>
          </a:p>
        </p:txBody>
      </p:sp>
    </p:spTree>
    <p:extLst>
      <p:ext uri="{BB962C8B-B14F-4D97-AF65-F5344CB8AC3E}">
        <p14:creationId xmlns:p14="http://schemas.microsoft.com/office/powerpoint/2010/main" val="662330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AutoShape 3"/>
          <p:cNvSpPr>
            <a:spLocks noChangeArrowheads="1"/>
          </p:cNvSpPr>
          <p:nvPr/>
        </p:nvSpPr>
        <p:spPr bwMode="gray">
          <a:xfrm rot="39573186">
            <a:off x="4777581" y="2331244"/>
            <a:ext cx="792163" cy="288925"/>
          </a:xfrm>
          <a:prstGeom prst="rightArrow">
            <a:avLst>
              <a:gd name="adj1" fmla="val 35167"/>
              <a:gd name="adj2" fmla="val 111029"/>
            </a:avLst>
          </a:prstGeom>
          <a:gradFill rotWithShape="1">
            <a:gsLst>
              <a:gs pos="0">
                <a:schemeClr val="tx2">
                  <a:gamma/>
                  <a:shade val="89020"/>
                  <a:invGamma/>
                  <a:alpha val="0"/>
                </a:schemeClr>
              </a:gs>
              <a:gs pos="100000">
                <a:schemeClr val="tx2"/>
              </a:gs>
            </a:gsLst>
            <a:lin ang="0" scaled="1"/>
          </a:gradFill>
          <a:ln>
            <a:noFill/>
          </a:ln>
          <a:effectLst/>
          <a:extLs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51204" name="AutoShape 4"/>
          <p:cNvSpPr>
            <a:spLocks noChangeArrowheads="1"/>
          </p:cNvSpPr>
          <p:nvPr/>
        </p:nvSpPr>
        <p:spPr bwMode="gray">
          <a:xfrm rot="3465783">
            <a:off x="4777582" y="4495006"/>
            <a:ext cx="792162" cy="288925"/>
          </a:xfrm>
          <a:prstGeom prst="rightArrow">
            <a:avLst>
              <a:gd name="adj1" fmla="val 35167"/>
              <a:gd name="adj2" fmla="val 111028"/>
            </a:avLst>
          </a:prstGeom>
          <a:gradFill rotWithShape="1">
            <a:gsLst>
              <a:gs pos="0">
                <a:schemeClr val="tx2">
                  <a:gamma/>
                  <a:shade val="89020"/>
                  <a:invGamma/>
                  <a:alpha val="0"/>
                </a:schemeClr>
              </a:gs>
              <a:gs pos="100000">
                <a:schemeClr val="tx2"/>
              </a:gs>
            </a:gsLst>
            <a:lin ang="0" scaled="1"/>
          </a:gradFill>
          <a:ln>
            <a:noFill/>
          </a:ln>
          <a:effectLst/>
          <a:extLs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51205" name="AutoShape 5"/>
          <p:cNvSpPr>
            <a:spLocks noChangeArrowheads="1"/>
          </p:cNvSpPr>
          <p:nvPr/>
        </p:nvSpPr>
        <p:spPr bwMode="gray">
          <a:xfrm rot="35969022">
            <a:off x="3558381" y="2407444"/>
            <a:ext cx="792163" cy="288925"/>
          </a:xfrm>
          <a:prstGeom prst="rightArrow">
            <a:avLst>
              <a:gd name="adj1" fmla="val 35167"/>
              <a:gd name="adj2" fmla="val 111029"/>
            </a:avLst>
          </a:prstGeom>
          <a:gradFill rotWithShape="1">
            <a:gsLst>
              <a:gs pos="0">
                <a:schemeClr val="tx2">
                  <a:gamma/>
                  <a:shade val="89020"/>
                  <a:invGamma/>
                  <a:alpha val="0"/>
                </a:schemeClr>
              </a:gs>
              <a:gs pos="100000">
                <a:schemeClr val="tx2"/>
              </a:gs>
            </a:gsLst>
            <a:lin ang="0" scaled="1"/>
          </a:gradFill>
          <a:ln>
            <a:noFill/>
          </a:ln>
          <a:effectLst/>
          <a:extLs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51206" name="AutoShape 6"/>
          <p:cNvSpPr>
            <a:spLocks noChangeArrowheads="1"/>
          </p:cNvSpPr>
          <p:nvPr/>
        </p:nvSpPr>
        <p:spPr bwMode="gray">
          <a:xfrm rot="7535209">
            <a:off x="3520281" y="4461669"/>
            <a:ext cx="792163" cy="288925"/>
          </a:xfrm>
          <a:prstGeom prst="rightArrow">
            <a:avLst>
              <a:gd name="adj1" fmla="val 35167"/>
              <a:gd name="adj2" fmla="val 111029"/>
            </a:avLst>
          </a:prstGeom>
          <a:gradFill rotWithShape="1">
            <a:gsLst>
              <a:gs pos="0">
                <a:schemeClr val="tx2">
                  <a:gamma/>
                  <a:shade val="89020"/>
                  <a:invGamma/>
                  <a:alpha val="0"/>
                </a:schemeClr>
              </a:gs>
              <a:gs pos="100000">
                <a:schemeClr val="tx2"/>
              </a:gs>
            </a:gsLst>
            <a:lin ang="0" scaled="1"/>
          </a:gradFill>
          <a:ln>
            <a:noFill/>
          </a:ln>
          <a:effectLst/>
          <a:extLs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51207" name="AutoShape 7"/>
          <p:cNvSpPr>
            <a:spLocks noChangeArrowheads="1"/>
          </p:cNvSpPr>
          <p:nvPr/>
        </p:nvSpPr>
        <p:spPr bwMode="gray">
          <a:xfrm>
            <a:off x="5356225" y="3459163"/>
            <a:ext cx="792163" cy="288925"/>
          </a:xfrm>
          <a:prstGeom prst="rightArrow">
            <a:avLst>
              <a:gd name="adj1" fmla="val 35167"/>
              <a:gd name="adj2" fmla="val 111029"/>
            </a:avLst>
          </a:prstGeom>
          <a:gradFill rotWithShape="1">
            <a:gsLst>
              <a:gs pos="0">
                <a:schemeClr val="tx2">
                  <a:gamma/>
                  <a:shade val="89020"/>
                  <a:invGamma/>
                  <a:alpha val="0"/>
                </a:schemeClr>
              </a:gs>
              <a:gs pos="100000">
                <a:schemeClr val="tx2"/>
              </a:gs>
            </a:gsLst>
            <a:lin ang="0" scaled="1"/>
          </a:gradFill>
          <a:ln>
            <a:noFill/>
          </a:ln>
          <a:effectLst/>
          <a:extLs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51208" name="AutoShape 8"/>
          <p:cNvSpPr>
            <a:spLocks noChangeArrowheads="1"/>
          </p:cNvSpPr>
          <p:nvPr/>
        </p:nvSpPr>
        <p:spPr bwMode="gray">
          <a:xfrm rot="-10800000">
            <a:off x="2946400" y="3452813"/>
            <a:ext cx="863600" cy="288925"/>
          </a:xfrm>
          <a:prstGeom prst="rightArrow">
            <a:avLst>
              <a:gd name="adj1" fmla="val 35167"/>
              <a:gd name="adj2" fmla="val 121041"/>
            </a:avLst>
          </a:prstGeom>
          <a:gradFill rotWithShape="1">
            <a:gsLst>
              <a:gs pos="0">
                <a:schemeClr val="tx2">
                  <a:gamma/>
                  <a:shade val="89020"/>
                  <a:invGamma/>
                  <a:alpha val="0"/>
                </a:schemeClr>
              </a:gs>
              <a:gs pos="100000">
                <a:schemeClr val="tx2"/>
              </a:gs>
            </a:gsLst>
            <a:lin ang="0" scaled="1"/>
          </a:gradFill>
          <a:ln>
            <a:noFill/>
          </a:ln>
          <a:effectLst/>
          <a:extLs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51209" name="Oval 9"/>
          <p:cNvSpPr>
            <a:spLocks noChangeArrowheads="1"/>
          </p:cNvSpPr>
          <p:nvPr/>
        </p:nvSpPr>
        <p:spPr bwMode="gray">
          <a:xfrm>
            <a:off x="2692400" y="1690688"/>
            <a:ext cx="3743325" cy="3744912"/>
          </a:xfrm>
          <a:prstGeom prst="ellipse">
            <a:avLst/>
          </a:prstGeom>
          <a:noFill/>
          <a:ln w="38100" algn="ctr">
            <a:solidFill>
              <a:schemeClr val="tx2"/>
            </a:solidFill>
            <a:round/>
            <a:headEnd/>
            <a:tailEn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grpSp>
        <p:nvGrpSpPr>
          <p:cNvPr id="51210" name="Group 10"/>
          <p:cNvGrpSpPr>
            <a:grpSpLocks/>
          </p:cNvGrpSpPr>
          <p:nvPr/>
        </p:nvGrpSpPr>
        <p:grpSpPr bwMode="auto">
          <a:xfrm>
            <a:off x="3429000" y="1749425"/>
            <a:ext cx="360363" cy="360363"/>
            <a:chOff x="1973" y="1706"/>
            <a:chExt cx="227" cy="227"/>
          </a:xfrm>
        </p:grpSpPr>
        <p:sp>
          <p:nvSpPr>
            <p:cNvPr id="51211" name="Oval 11"/>
            <p:cNvSpPr>
              <a:spLocks noChangeArrowheads="1"/>
            </p:cNvSpPr>
            <p:nvPr/>
          </p:nvSpPr>
          <p:spPr bwMode="gray">
            <a:xfrm>
              <a:off x="1973" y="1706"/>
              <a:ext cx="227" cy="227"/>
            </a:xfrm>
            <a:prstGeom prst="ellipse">
              <a:avLst/>
            </a:prstGeom>
            <a:gradFill rotWithShape="1">
              <a:gsLst>
                <a:gs pos="0">
                  <a:schemeClr val="hlink">
                    <a:gamma/>
                    <a:tint val="33725"/>
                    <a:invGamma/>
                  </a:schemeClr>
                </a:gs>
                <a:gs pos="100000">
                  <a:schemeClr val="hlink"/>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en-US"/>
            </a:p>
          </p:txBody>
        </p:sp>
        <p:sp>
          <p:nvSpPr>
            <p:cNvPr id="51212" name="Oval 12"/>
            <p:cNvSpPr>
              <a:spLocks noChangeArrowheads="1"/>
            </p:cNvSpPr>
            <p:nvPr/>
          </p:nvSpPr>
          <p:spPr bwMode="gray">
            <a:xfrm>
              <a:off x="1983" y="1725"/>
              <a:ext cx="141" cy="142"/>
            </a:xfrm>
            <a:prstGeom prst="ellipse">
              <a:avLst/>
            </a:prstGeom>
            <a:gradFill rotWithShape="1">
              <a:gsLst>
                <a:gs pos="0">
                  <a:schemeClr val="hlink">
                    <a:gamma/>
                    <a:tint val="33725"/>
                    <a:invGamma/>
                  </a:schemeClr>
                </a:gs>
                <a:gs pos="100000">
                  <a:schemeClr val="hlink">
                    <a:alpha val="0"/>
                  </a:scheme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grpSp>
      <p:grpSp>
        <p:nvGrpSpPr>
          <p:cNvPr id="51213" name="Group 13"/>
          <p:cNvGrpSpPr>
            <a:grpSpLocks/>
          </p:cNvGrpSpPr>
          <p:nvPr/>
        </p:nvGrpSpPr>
        <p:grpSpPr bwMode="auto">
          <a:xfrm>
            <a:off x="2484438" y="3405188"/>
            <a:ext cx="360362" cy="360362"/>
            <a:chOff x="1565" y="2659"/>
            <a:chExt cx="227" cy="227"/>
          </a:xfrm>
        </p:grpSpPr>
        <p:sp>
          <p:nvSpPr>
            <p:cNvPr id="51214" name="Oval 14"/>
            <p:cNvSpPr>
              <a:spLocks noChangeArrowheads="1"/>
            </p:cNvSpPr>
            <p:nvPr/>
          </p:nvSpPr>
          <p:spPr bwMode="gray">
            <a:xfrm>
              <a:off x="1565" y="2659"/>
              <a:ext cx="227" cy="227"/>
            </a:xfrm>
            <a:prstGeom prst="ellipse">
              <a:avLst/>
            </a:prstGeom>
            <a:gradFill rotWithShape="1">
              <a:gsLst>
                <a:gs pos="0">
                  <a:schemeClr val="hlink">
                    <a:gamma/>
                    <a:tint val="33725"/>
                    <a:invGamma/>
                  </a:schemeClr>
                </a:gs>
                <a:gs pos="100000">
                  <a:schemeClr val="hlink"/>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en-US"/>
            </a:p>
          </p:txBody>
        </p:sp>
        <p:sp>
          <p:nvSpPr>
            <p:cNvPr id="51215" name="Oval 15"/>
            <p:cNvSpPr>
              <a:spLocks noChangeArrowheads="1"/>
            </p:cNvSpPr>
            <p:nvPr/>
          </p:nvSpPr>
          <p:spPr bwMode="gray">
            <a:xfrm>
              <a:off x="1575" y="2678"/>
              <a:ext cx="141" cy="142"/>
            </a:xfrm>
            <a:prstGeom prst="ellipse">
              <a:avLst/>
            </a:prstGeom>
            <a:gradFill rotWithShape="1">
              <a:gsLst>
                <a:gs pos="0">
                  <a:schemeClr val="hlink">
                    <a:gamma/>
                    <a:tint val="33725"/>
                    <a:invGamma/>
                  </a:schemeClr>
                </a:gs>
                <a:gs pos="100000">
                  <a:schemeClr val="hlink">
                    <a:alpha val="0"/>
                  </a:scheme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grpSp>
      <p:grpSp>
        <p:nvGrpSpPr>
          <p:cNvPr id="51216" name="Group 16"/>
          <p:cNvGrpSpPr>
            <a:grpSpLocks/>
          </p:cNvGrpSpPr>
          <p:nvPr/>
        </p:nvGrpSpPr>
        <p:grpSpPr bwMode="auto">
          <a:xfrm>
            <a:off x="3348038" y="4948238"/>
            <a:ext cx="360362" cy="360362"/>
            <a:chOff x="2109" y="3612"/>
            <a:chExt cx="227" cy="227"/>
          </a:xfrm>
        </p:grpSpPr>
        <p:sp>
          <p:nvSpPr>
            <p:cNvPr id="51217" name="Oval 17"/>
            <p:cNvSpPr>
              <a:spLocks noChangeArrowheads="1"/>
            </p:cNvSpPr>
            <p:nvPr/>
          </p:nvSpPr>
          <p:spPr bwMode="gray">
            <a:xfrm>
              <a:off x="2109" y="3612"/>
              <a:ext cx="227" cy="227"/>
            </a:xfrm>
            <a:prstGeom prst="ellipse">
              <a:avLst/>
            </a:prstGeom>
            <a:gradFill rotWithShape="1">
              <a:gsLst>
                <a:gs pos="0">
                  <a:schemeClr val="hlink">
                    <a:gamma/>
                    <a:tint val="33725"/>
                    <a:invGamma/>
                  </a:schemeClr>
                </a:gs>
                <a:gs pos="100000">
                  <a:schemeClr val="hlink"/>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en-US"/>
            </a:p>
          </p:txBody>
        </p:sp>
        <p:sp>
          <p:nvSpPr>
            <p:cNvPr id="51218" name="Oval 18"/>
            <p:cNvSpPr>
              <a:spLocks noChangeArrowheads="1"/>
            </p:cNvSpPr>
            <p:nvPr/>
          </p:nvSpPr>
          <p:spPr bwMode="gray">
            <a:xfrm>
              <a:off x="2119" y="3631"/>
              <a:ext cx="141" cy="142"/>
            </a:xfrm>
            <a:prstGeom prst="ellipse">
              <a:avLst/>
            </a:prstGeom>
            <a:gradFill rotWithShape="1">
              <a:gsLst>
                <a:gs pos="0">
                  <a:schemeClr val="hlink">
                    <a:gamma/>
                    <a:tint val="33725"/>
                    <a:invGamma/>
                  </a:schemeClr>
                </a:gs>
                <a:gs pos="100000">
                  <a:schemeClr val="hlink">
                    <a:alpha val="0"/>
                  </a:scheme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grpSp>
      <p:grpSp>
        <p:nvGrpSpPr>
          <p:cNvPr id="51219" name="Group 19"/>
          <p:cNvGrpSpPr>
            <a:grpSpLocks/>
          </p:cNvGrpSpPr>
          <p:nvPr/>
        </p:nvGrpSpPr>
        <p:grpSpPr bwMode="auto">
          <a:xfrm>
            <a:off x="5278438" y="1728788"/>
            <a:ext cx="360362" cy="360362"/>
            <a:chOff x="3470" y="1706"/>
            <a:chExt cx="227" cy="227"/>
          </a:xfrm>
        </p:grpSpPr>
        <p:sp>
          <p:nvSpPr>
            <p:cNvPr id="51220" name="Oval 20"/>
            <p:cNvSpPr>
              <a:spLocks noChangeArrowheads="1"/>
            </p:cNvSpPr>
            <p:nvPr/>
          </p:nvSpPr>
          <p:spPr bwMode="gray">
            <a:xfrm>
              <a:off x="3470" y="1706"/>
              <a:ext cx="227" cy="227"/>
            </a:xfrm>
            <a:prstGeom prst="ellipse">
              <a:avLst/>
            </a:prstGeom>
            <a:gradFill rotWithShape="1">
              <a:gsLst>
                <a:gs pos="0">
                  <a:schemeClr val="hlink">
                    <a:gamma/>
                    <a:tint val="33725"/>
                    <a:invGamma/>
                  </a:schemeClr>
                </a:gs>
                <a:gs pos="100000">
                  <a:schemeClr val="hlink"/>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en-US"/>
            </a:p>
          </p:txBody>
        </p:sp>
        <p:sp>
          <p:nvSpPr>
            <p:cNvPr id="51221" name="Oval 21"/>
            <p:cNvSpPr>
              <a:spLocks noChangeArrowheads="1"/>
            </p:cNvSpPr>
            <p:nvPr/>
          </p:nvSpPr>
          <p:spPr bwMode="gray">
            <a:xfrm>
              <a:off x="3480" y="1725"/>
              <a:ext cx="141" cy="142"/>
            </a:xfrm>
            <a:prstGeom prst="ellipse">
              <a:avLst/>
            </a:prstGeom>
            <a:gradFill rotWithShape="1">
              <a:gsLst>
                <a:gs pos="0">
                  <a:schemeClr val="hlink">
                    <a:gamma/>
                    <a:tint val="33725"/>
                    <a:invGamma/>
                  </a:schemeClr>
                </a:gs>
                <a:gs pos="100000">
                  <a:schemeClr val="hlink">
                    <a:alpha val="0"/>
                  </a:scheme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grpSp>
      <p:grpSp>
        <p:nvGrpSpPr>
          <p:cNvPr id="51222" name="Group 22"/>
          <p:cNvGrpSpPr>
            <a:grpSpLocks/>
          </p:cNvGrpSpPr>
          <p:nvPr/>
        </p:nvGrpSpPr>
        <p:grpSpPr bwMode="auto">
          <a:xfrm>
            <a:off x="6227763" y="3405188"/>
            <a:ext cx="360362" cy="360362"/>
            <a:chOff x="3923" y="2659"/>
            <a:chExt cx="227" cy="227"/>
          </a:xfrm>
        </p:grpSpPr>
        <p:sp>
          <p:nvSpPr>
            <p:cNvPr id="51223" name="Oval 23"/>
            <p:cNvSpPr>
              <a:spLocks noChangeArrowheads="1"/>
            </p:cNvSpPr>
            <p:nvPr/>
          </p:nvSpPr>
          <p:spPr bwMode="gray">
            <a:xfrm>
              <a:off x="3923" y="2659"/>
              <a:ext cx="227" cy="227"/>
            </a:xfrm>
            <a:prstGeom prst="ellipse">
              <a:avLst/>
            </a:prstGeom>
            <a:gradFill rotWithShape="1">
              <a:gsLst>
                <a:gs pos="0">
                  <a:schemeClr val="hlink">
                    <a:gamma/>
                    <a:tint val="33725"/>
                    <a:invGamma/>
                  </a:schemeClr>
                </a:gs>
                <a:gs pos="100000">
                  <a:schemeClr val="hlink"/>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en-US"/>
            </a:p>
          </p:txBody>
        </p:sp>
        <p:sp>
          <p:nvSpPr>
            <p:cNvPr id="51224" name="Oval 24"/>
            <p:cNvSpPr>
              <a:spLocks noChangeArrowheads="1"/>
            </p:cNvSpPr>
            <p:nvPr/>
          </p:nvSpPr>
          <p:spPr bwMode="gray">
            <a:xfrm>
              <a:off x="3933" y="2678"/>
              <a:ext cx="141" cy="142"/>
            </a:xfrm>
            <a:prstGeom prst="ellipse">
              <a:avLst/>
            </a:prstGeom>
            <a:gradFill rotWithShape="1">
              <a:gsLst>
                <a:gs pos="0">
                  <a:schemeClr val="hlink">
                    <a:gamma/>
                    <a:tint val="33725"/>
                    <a:invGamma/>
                  </a:schemeClr>
                </a:gs>
                <a:gs pos="100000">
                  <a:schemeClr val="hlink">
                    <a:alpha val="0"/>
                  </a:scheme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grpSp>
      <p:grpSp>
        <p:nvGrpSpPr>
          <p:cNvPr id="51225" name="Group 25"/>
          <p:cNvGrpSpPr>
            <a:grpSpLocks/>
          </p:cNvGrpSpPr>
          <p:nvPr/>
        </p:nvGrpSpPr>
        <p:grpSpPr bwMode="auto">
          <a:xfrm>
            <a:off x="5334000" y="5005388"/>
            <a:ext cx="360363" cy="360362"/>
            <a:chOff x="3515" y="3521"/>
            <a:chExt cx="227" cy="227"/>
          </a:xfrm>
        </p:grpSpPr>
        <p:sp>
          <p:nvSpPr>
            <p:cNvPr id="51226" name="Oval 26"/>
            <p:cNvSpPr>
              <a:spLocks noChangeArrowheads="1"/>
            </p:cNvSpPr>
            <p:nvPr/>
          </p:nvSpPr>
          <p:spPr bwMode="gray">
            <a:xfrm>
              <a:off x="3515" y="3521"/>
              <a:ext cx="227" cy="227"/>
            </a:xfrm>
            <a:prstGeom prst="ellipse">
              <a:avLst/>
            </a:prstGeom>
            <a:gradFill rotWithShape="1">
              <a:gsLst>
                <a:gs pos="0">
                  <a:schemeClr val="hlink">
                    <a:gamma/>
                    <a:tint val="33725"/>
                    <a:invGamma/>
                  </a:schemeClr>
                </a:gs>
                <a:gs pos="100000">
                  <a:schemeClr val="hlink"/>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en-US"/>
            </a:p>
          </p:txBody>
        </p:sp>
        <p:sp>
          <p:nvSpPr>
            <p:cNvPr id="51227" name="Oval 27"/>
            <p:cNvSpPr>
              <a:spLocks noChangeArrowheads="1"/>
            </p:cNvSpPr>
            <p:nvPr/>
          </p:nvSpPr>
          <p:spPr bwMode="gray">
            <a:xfrm>
              <a:off x="3525" y="3540"/>
              <a:ext cx="141" cy="142"/>
            </a:xfrm>
            <a:prstGeom prst="ellipse">
              <a:avLst/>
            </a:prstGeom>
            <a:gradFill rotWithShape="1">
              <a:gsLst>
                <a:gs pos="0">
                  <a:schemeClr val="hlink">
                    <a:gamma/>
                    <a:tint val="33725"/>
                    <a:invGamma/>
                  </a:schemeClr>
                </a:gs>
                <a:gs pos="100000">
                  <a:schemeClr val="hlink">
                    <a:alpha val="0"/>
                  </a:scheme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grpSp>
      <p:sp>
        <p:nvSpPr>
          <p:cNvPr id="51228" name="Oval 28"/>
          <p:cNvSpPr>
            <a:spLocks noChangeArrowheads="1"/>
          </p:cNvSpPr>
          <p:nvPr/>
        </p:nvSpPr>
        <p:spPr bwMode="gray">
          <a:xfrm>
            <a:off x="3624263" y="2643188"/>
            <a:ext cx="1944687" cy="1944687"/>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51229" name="Oval 29"/>
          <p:cNvSpPr>
            <a:spLocks noChangeArrowheads="1"/>
          </p:cNvSpPr>
          <p:nvPr/>
        </p:nvSpPr>
        <p:spPr bwMode="gray">
          <a:xfrm>
            <a:off x="3617913" y="2627313"/>
            <a:ext cx="1944687" cy="1944687"/>
          </a:xfrm>
          <a:prstGeom prst="ellipse">
            <a:avLst/>
          </a:prstGeom>
          <a:gradFill rotWithShape="1">
            <a:gsLst>
              <a:gs pos="0">
                <a:schemeClr val="hlink">
                  <a:alpha val="32001"/>
                </a:schemeClr>
              </a:gs>
              <a:gs pos="100000">
                <a:schemeClr val="hlink">
                  <a:gamma/>
                  <a:shade val="46275"/>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51230" name="Oval 30"/>
          <p:cNvSpPr>
            <a:spLocks noChangeArrowheads="1"/>
          </p:cNvSpPr>
          <p:nvPr/>
        </p:nvSpPr>
        <p:spPr bwMode="gray">
          <a:xfrm>
            <a:off x="3751263" y="2770188"/>
            <a:ext cx="1690687" cy="1690687"/>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51231" name="Oval 31"/>
          <p:cNvSpPr>
            <a:spLocks noChangeArrowheads="1"/>
          </p:cNvSpPr>
          <p:nvPr/>
        </p:nvSpPr>
        <p:spPr bwMode="gray">
          <a:xfrm>
            <a:off x="3733800" y="2743200"/>
            <a:ext cx="1690688" cy="1690688"/>
          </a:xfrm>
          <a:prstGeom prst="ellipse">
            <a:avLst/>
          </a:prstGeom>
          <a:gradFill rotWithShape="1">
            <a:gsLst>
              <a:gs pos="0">
                <a:schemeClr val="hlink">
                  <a:gamma/>
                  <a:shade val="63529"/>
                  <a:invGamma/>
                </a:schemeClr>
              </a:gs>
              <a:gs pos="100000">
                <a:schemeClr val="hlink">
                  <a:alpha val="0"/>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grpSp>
        <p:nvGrpSpPr>
          <p:cNvPr id="51244" name="Group 44"/>
          <p:cNvGrpSpPr>
            <a:grpSpLocks/>
          </p:cNvGrpSpPr>
          <p:nvPr/>
        </p:nvGrpSpPr>
        <p:grpSpPr bwMode="auto">
          <a:xfrm>
            <a:off x="3835400" y="2854325"/>
            <a:ext cx="1522413" cy="1522413"/>
            <a:chOff x="2416" y="1798"/>
            <a:chExt cx="959" cy="959"/>
          </a:xfrm>
        </p:grpSpPr>
        <p:sp>
          <p:nvSpPr>
            <p:cNvPr id="51232" name="Oval 32"/>
            <p:cNvSpPr>
              <a:spLocks noChangeArrowheads="1"/>
            </p:cNvSpPr>
            <p:nvPr/>
          </p:nvSpPr>
          <p:spPr bwMode="gray">
            <a:xfrm>
              <a:off x="2416" y="1798"/>
              <a:ext cx="959" cy="959"/>
            </a:xfrm>
            <a:prstGeom prst="ellipse">
              <a:avLst/>
            </a:prstGeom>
            <a:solidFill>
              <a:srgbClr val="333333"/>
            </a:soli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51233" name="Oval 33"/>
            <p:cNvSpPr>
              <a:spLocks noChangeArrowheads="1"/>
            </p:cNvSpPr>
            <p:nvPr/>
          </p:nvSpPr>
          <p:spPr bwMode="gray">
            <a:xfrm>
              <a:off x="2430" y="1810"/>
              <a:ext cx="927" cy="928"/>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51234" name="Oval 34"/>
            <p:cNvSpPr>
              <a:spLocks noChangeArrowheads="1"/>
            </p:cNvSpPr>
            <p:nvPr/>
          </p:nvSpPr>
          <p:spPr bwMode="gray">
            <a:xfrm>
              <a:off x="2441" y="1816"/>
              <a:ext cx="906" cy="904"/>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51235" name="Oval 35"/>
            <p:cNvSpPr>
              <a:spLocks noChangeArrowheads="1"/>
            </p:cNvSpPr>
            <p:nvPr/>
          </p:nvSpPr>
          <p:spPr bwMode="gray">
            <a:xfrm>
              <a:off x="2451" y="1825"/>
              <a:ext cx="861" cy="845"/>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51236" name="Oval 36"/>
            <p:cNvSpPr>
              <a:spLocks noChangeArrowheads="1"/>
            </p:cNvSpPr>
            <p:nvPr/>
          </p:nvSpPr>
          <p:spPr bwMode="gray">
            <a:xfrm>
              <a:off x="2502" y="1848"/>
              <a:ext cx="765" cy="687"/>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grpSp>
      <p:sp>
        <p:nvSpPr>
          <p:cNvPr id="51237" name="Text Box 37"/>
          <p:cNvSpPr txBox="1">
            <a:spLocks noChangeArrowheads="1"/>
          </p:cNvSpPr>
          <p:nvPr/>
        </p:nvSpPr>
        <p:spPr bwMode="auto">
          <a:xfrm>
            <a:off x="3774318" y="3295297"/>
            <a:ext cx="157295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rtl="1"/>
            <a:r>
              <a:rPr lang="fa-IR" sz="1600" b="1" dirty="0">
                <a:solidFill>
                  <a:schemeClr val="accent1"/>
                </a:solidFill>
                <a:cs typeface="B Nazanin" pitchFamily="2" charset="-78"/>
              </a:rPr>
              <a:t>واردات ازکشور روسیه</a:t>
            </a:r>
            <a:endParaRPr lang="en-US" sz="1600" b="1" dirty="0">
              <a:solidFill>
                <a:schemeClr val="accent1"/>
              </a:solidFill>
              <a:cs typeface="B Nazanin" pitchFamily="2" charset="-78"/>
            </a:endParaRPr>
          </a:p>
        </p:txBody>
      </p:sp>
      <p:pic>
        <p:nvPicPr>
          <p:cNvPr id="45" name="Picture 44"/>
          <p:cNvPicPr>
            <a:picLocks noChangeAspect="1"/>
          </p:cNvPicPr>
          <p:nvPr/>
        </p:nvPicPr>
        <p:blipFill>
          <a:blip r:embed="rId2"/>
          <a:stretch>
            <a:fillRect/>
          </a:stretch>
        </p:blipFill>
        <p:spPr>
          <a:xfrm>
            <a:off x="8153400" y="97491"/>
            <a:ext cx="914479" cy="1024217"/>
          </a:xfrm>
          <a:prstGeom prst="rect">
            <a:avLst/>
          </a:prstGeom>
        </p:spPr>
      </p:pic>
      <p:sp>
        <p:nvSpPr>
          <p:cNvPr id="2" name="Rectangle 1"/>
          <p:cNvSpPr/>
          <p:nvPr/>
        </p:nvSpPr>
        <p:spPr>
          <a:xfrm>
            <a:off x="6386923" y="1929606"/>
            <a:ext cx="2873942" cy="338554"/>
          </a:xfrm>
          <a:prstGeom prst="rect">
            <a:avLst/>
          </a:prstGeom>
        </p:spPr>
        <p:txBody>
          <a:bodyPr wrap="square">
            <a:spAutoFit/>
          </a:bodyPr>
          <a:lstStyle/>
          <a:p>
            <a:pPr algn="ctr" rtl="1"/>
            <a:r>
              <a:rPr lang="fa-IR" sz="1600" b="1" dirty="0">
                <a:solidFill>
                  <a:srgbClr val="0070C0"/>
                </a:solidFill>
                <a:cs typeface="B Nazanin" pitchFamily="2" charset="-78"/>
              </a:rPr>
              <a:t>گروه اول</a:t>
            </a:r>
            <a:endParaRPr lang="en-US" sz="1600" b="1" dirty="0">
              <a:solidFill>
                <a:srgbClr val="0070C0"/>
              </a:solidFill>
              <a:cs typeface="B Nazanin" pitchFamily="2" charset="-78"/>
            </a:endParaRPr>
          </a:p>
        </p:txBody>
      </p:sp>
      <p:sp>
        <p:nvSpPr>
          <p:cNvPr id="47" name="Rectangle 46"/>
          <p:cNvSpPr/>
          <p:nvPr/>
        </p:nvSpPr>
        <p:spPr>
          <a:xfrm>
            <a:off x="578552" y="2999370"/>
            <a:ext cx="1846521" cy="830997"/>
          </a:xfrm>
          <a:prstGeom prst="rect">
            <a:avLst/>
          </a:prstGeom>
        </p:spPr>
        <p:txBody>
          <a:bodyPr wrap="square">
            <a:spAutoFit/>
          </a:bodyPr>
          <a:lstStyle/>
          <a:p>
            <a:pPr algn="ctr" rtl="1"/>
            <a:r>
              <a:rPr lang="fa-IR" sz="1600" b="1" dirty="0">
                <a:solidFill>
                  <a:srgbClr val="0070C0"/>
                </a:solidFill>
                <a:cs typeface="B Nazanin" pitchFamily="2" charset="-78"/>
              </a:rPr>
              <a:t>انواع چوب/ خمیرکاغذ/انواع ورق های فلزی و فولادی و...</a:t>
            </a:r>
            <a:endParaRPr lang="en-US" sz="1600" b="1" dirty="0">
              <a:solidFill>
                <a:srgbClr val="0070C0"/>
              </a:solidFill>
              <a:cs typeface="B Nazanin" pitchFamily="2" charset="-78"/>
            </a:endParaRPr>
          </a:p>
        </p:txBody>
      </p:sp>
      <p:sp>
        <p:nvSpPr>
          <p:cNvPr id="5" name="Rectangle 4"/>
          <p:cNvSpPr/>
          <p:nvPr/>
        </p:nvSpPr>
        <p:spPr>
          <a:xfrm>
            <a:off x="6616720" y="2833088"/>
            <a:ext cx="2286949" cy="941796"/>
          </a:xfrm>
          <a:prstGeom prst="rect">
            <a:avLst/>
          </a:prstGeom>
        </p:spPr>
        <p:txBody>
          <a:bodyPr wrap="square">
            <a:spAutoFit/>
          </a:bodyPr>
          <a:lstStyle/>
          <a:p>
            <a:pPr marR="0" lvl="0" algn="ctr" rtl="1">
              <a:lnSpc>
                <a:spcPct val="115000"/>
              </a:lnSpc>
              <a:spcBef>
                <a:spcPts val="0"/>
              </a:spcBef>
              <a:spcAft>
                <a:spcPts val="1000"/>
              </a:spcAft>
            </a:pPr>
            <a:r>
              <a:rPr lang="fa-IR" sz="1600" b="1" dirty="0">
                <a:solidFill>
                  <a:srgbClr val="0070C0"/>
                </a:solidFill>
                <a:cs typeface="B Nazanin" pitchFamily="2" charset="-78"/>
              </a:rPr>
              <a:t>کالاهای ضروری و اساسی (ذرت / روغن / دانه های روغنی/ گوشت گرم و...)</a:t>
            </a:r>
            <a:endParaRPr lang="en-US" sz="1600" b="1" dirty="0">
              <a:solidFill>
                <a:srgbClr val="0070C0"/>
              </a:solidFill>
              <a:cs typeface="B Nazanin" pitchFamily="2" charset="-78"/>
            </a:endParaRPr>
          </a:p>
        </p:txBody>
      </p:sp>
      <p:sp>
        <p:nvSpPr>
          <p:cNvPr id="50" name="Rectangle 49"/>
          <p:cNvSpPr/>
          <p:nvPr/>
        </p:nvSpPr>
        <p:spPr>
          <a:xfrm>
            <a:off x="72458" y="2110226"/>
            <a:ext cx="2873942" cy="338554"/>
          </a:xfrm>
          <a:prstGeom prst="rect">
            <a:avLst/>
          </a:prstGeom>
        </p:spPr>
        <p:txBody>
          <a:bodyPr wrap="square">
            <a:spAutoFit/>
          </a:bodyPr>
          <a:lstStyle/>
          <a:p>
            <a:pPr algn="ctr" rtl="1"/>
            <a:r>
              <a:rPr lang="fa-IR" sz="1600" b="1" dirty="0">
                <a:solidFill>
                  <a:srgbClr val="0070C0"/>
                </a:solidFill>
                <a:cs typeface="B Nazanin" pitchFamily="2" charset="-78"/>
              </a:rPr>
              <a:t>گروه دوم</a:t>
            </a:r>
            <a:endParaRPr lang="en-US" sz="1600" b="1" dirty="0">
              <a:solidFill>
                <a:srgbClr val="0070C0"/>
              </a:solidFill>
              <a:cs typeface="B Nazanin" pitchFamily="2" charset="-78"/>
            </a:endParaRPr>
          </a:p>
        </p:txBody>
      </p:sp>
      <p:sp>
        <p:nvSpPr>
          <p:cNvPr id="3" name="Title 2"/>
          <p:cNvSpPr>
            <a:spLocks noGrp="1"/>
          </p:cNvSpPr>
          <p:nvPr>
            <p:ph type="title"/>
          </p:nvPr>
        </p:nvSpPr>
        <p:spPr/>
        <p:txBody>
          <a:bodyPr/>
          <a:lstStyle/>
          <a:p>
            <a:r>
              <a:rPr lang="fa-IR" dirty="0">
                <a:cs typeface="2  Badr" panose="00000400000000000000" pitchFamily="2" charset="-78"/>
              </a:rPr>
              <a:t>                عمده کالاهای وارداتی از روسیه</a:t>
            </a:r>
          </a:p>
        </p:txBody>
      </p:sp>
      <p:sp>
        <p:nvSpPr>
          <p:cNvPr id="44" name="Title 2"/>
          <p:cNvSpPr txBox="1">
            <a:spLocks/>
          </p:cNvSpPr>
          <p:nvPr/>
        </p:nvSpPr>
        <p:spPr bwMode="white">
          <a:xfrm>
            <a:off x="2438400" y="609599"/>
            <a:ext cx="62484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200" kern="1200">
                <a:solidFill>
                  <a:schemeClr val="bg1"/>
                </a:solidFill>
                <a:latin typeface="+mj-lt"/>
                <a:ea typeface="+mj-ea"/>
                <a:cs typeface="+mj-cs"/>
              </a:defRPr>
            </a:lvl1pPr>
            <a:lvl2pPr algn="ctr" rtl="0" eaLnBrk="1" fontAlgn="base" hangingPunct="1">
              <a:spcBef>
                <a:spcPct val="0"/>
              </a:spcBef>
              <a:spcAft>
                <a:spcPct val="0"/>
              </a:spcAft>
              <a:defRPr sz="3200">
                <a:solidFill>
                  <a:schemeClr val="bg1"/>
                </a:solidFill>
                <a:latin typeface="Arial" panose="020B0604020202020204" pitchFamily="34" charset="0"/>
              </a:defRPr>
            </a:lvl2pPr>
            <a:lvl3pPr algn="ctr" rtl="0" eaLnBrk="1" fontAlgn="base" hangingPunct="1">
              <a:spcBef>
                <a:spcPct val="0"/>
              </a:spcBef>
              <a:spcAft>
                <a:spcPct val="0"/>
              </a:spcAft>
              <a:defRPr sz="3200">
                <a:solidFill>
                  <a:schemeClr val="bg1"/>
                </a:solidFill>
                <a:latin typeface="Arial" panose="020B0604020202020204" pitchFamily="34" charset="0"/>
              </a:defRPr>
            </a:lvl3pPr>
            <a:lvl4pPr algn="ctr" rtl="0" eaLnBrk="1" fontAlgn="base" hangingPunct="1">
              <a:spcBef>
                <a:spcPct val="0"/>
              </a:spcBef>
              <a:spcAft>
                <a:spcPct val="0"/>
              </a:spcAft>
              <a:defRPr sz="3200">
                <a:solidFill>
                  <a:schemeClr val="bg1"/>
                </a:solidFill>
                <a:latin typeface="Arial" panose="020B0604020202020204" pitchFamily="34" charset="0"/>
              </a:defRPr>
            </a:lvl4pPr>
            <a:lvl5pPr algn="ctr" rtl="0" eaLnBrk="1" fontAlgn="base" hangingPunct="1">
              <a:spcBef>
                <a:spcPct val="0"/>
              </a:spcBef>
              <a:spcAft>
                <a:spcPct val="0"/>
              </a:spcAft>
              <a:defRPr sz="3200">
                <a:solidFill>
                  <a:schemeClr val="bg1"/>
                </a:solidFill>
                <a:latin typeface="Arial" panose="020B0604020202020204" pitchFamily="34" charset="0"/>
              </a:defRPr>
            </a:lvl5pPr>
            <a:lvl6pPr marL="457200" algn="ctr" rtl="0" eaLnBrk="1" fontAlgn="base" hangingPunct="1">
              <a:spcBef>
                <a:spcPct val="0"/>
              </a:spcBef>
              <a:spcAft>
                <a:spcPct val="0"/>
              </a:spcAft>
              <a:defRPr sz="3200">
                <a:solidFill>
                  <a:schemeClr val="bg1"/>
                </a:solidFill>
                <a:latin typeface="Arial" panose="020B0604020202020204" pitchFamily="34" charset="0"/>
              </a:defRPr>
            </a:lvl6pPr>
            <a:lvl7pPr marL="914400" algn="ctr" rtl="0" eaLnBrk="1" fontAlgn="base" hangingPunct="1">
              <a:spcBef>
                <a:spcPct val="0"/>
              </a:spcBef>
              <a:spcAft>
                <a:spcPct val="0"/>
              </a:spcAft>
              <a:defRPr sz="3200">
                <a:solidFill>
                  <a:schemeClr val="bg1"/>
                </a:solidFill>
                <a:latin typeface="Arial" panose="020B0604020202020204" pitchFamily="34" charset="0"/>
              </a:defRPr>
            </a:lvl7pPr>
            <a:lvl8pPr marL="1371600" algn="ctr" rtl="0" eaLnBrk="1" fontAlgn="base" hangingPunct="1">
              <a:spcBef>
                <a:spcPct val="0"/>
              </a:spcBef>
              <a:spcAft>
                <a:spcPct val="0"/>
              </a:spcAft>
              <a:defRPr sz="3200">
                <a:solidFill>
                  <a:schemeClr val="bg1"/>
                </a:solidFill>
                <a:latin typeface="Arial" panose="020B0604020202020204" pitchFamily="34" charset="0"/>
              </a:defRPr>
            </a:lvl8pPr>
            <a:lvl9pPr marL="1828800" algn="ctr" rtl="0" eaLnBrk="1" fontAlgn="base" hangingPunct="1">
              <a:spcBef>
                <a:spcPct val="0"/>
              </a:spcBef>
              <a:spcAft>
                <a:spcPct val="0"/>
              </a:spcAft>
              <a:defRPr sz="3200">
                <a:solidFill>
                  <a:schemeClr val="bg1"/>
                </a:solidFill>
                <a:latin typeface="Arial" panose="020B0604020202020204" pitchFamily="34" charset="0"/>
              </a:defRPr>
            </a:lvl9pPr>
          </a:lstStyle>
          <a:p>
            <a:r>
              <a:rPr lang="fa-IR">
                <a:cs typeface="2  Badr" panose="00000400000000000000" pitchFamily="2" charset="-78"/>
              </a:rPr>
              <a:t>                عمده کالاهای وارداتی از روسیه</a:t>
            </a:r>
            <a:endParaRPr lang="fa-IR" dirty="0">
              <a:cs typeface="2  Badr" panose="00000400000000000000" pitchFamily="2" charset="-78"/>
            </a:endParaRPr>
          </a:p>
        </p:txBody>
      </p:sp>
    </p:spTree>
    <p:extLst>
      <p:ext uri="{BB962C8B-B14F-4D97-AF65-F5344CB8AC3E}">
        <p14:creationId xmlns:p14="http://schemas.microsoft.com/office/powerpoint/2010/main" val="1631679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AutoShape 3"/>
          <p:cNvSpPr>
            <a:spLocks noChangeArrowheads="1"/>
          </p:cNvSpPr>
          <p:nvPr/>
        </p:nvSpPr>
        <p:spPr bwMode="gray">
          <a:xfrm rot="39573186">
            <a:off x="4777581" y="2331244"/>
            <a:ext cx="792163" cy="288925"/>
          </a:xfrm>
          <a:prstGeom prst="rightArrow">
            <a:avLst>
              <a:gd name="adj1" fmla="val 35167"/>
              <a:gd name="adj2" fmla="val 111029"/>
            </a:avLst>
          </a:prstGeom>
          <a:gradFill rotWithShape="1">
            <a:gsLst>
              <a:gs pos="0">
                <a:schemeClr val="tx2">
                  <a:gamma/>
                  <a:shade val="89020"/>
                  <a:invGamma/>
                  <a:alpha val="0"/>
                </a:schemeClr>
              </a:gs>
              <a:gs pos="100000">
                <a:schemeClr val="tx2"/>
              </a:gs>
            </a:gsLst>
            <a:lin ang="0" scaled="1"/>
          </a:gradFill>
          <a:ln>
            <a:noFill/>
          </a:ln>
          <a:effectLst/>
          <a:extLs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51204" name="AutoShape 4"/>
          <p:cNvSpPr>
            <a:spLocks noChangeArrowheads="1"/>
          </p:cNvSpPr>
          <p:nvPr/>
        </p:nvSpPr>
        <p:spPr bwMode="gray">
          <a:xfrm rot="3465783">
            <a:off x="4777582" y="4495006"/>
            <a:ext cx="792162" cy="288925"/>
          </a:xfrm>
          <a:prstGeom prst="rightArrow">
            <a:avLst>
              <a:gd name="adj1" fmla="val 35167"/>
              <a:gd name="adj2" fmla="val 111028"/>
            </a:avLst>
          </a:prstGeom>
          <a:gradFill rotWithShape="1">
            <a:gsLst>
              <a:gs pos="0">
                <a:schemeClr val="tx2">
                  <a:gamma/>
                  <a:shade val="89020"/>
                  <a:invGamma/>
                  <a:alpha val="0"/>
                </a:schemeClr>
              </a:gs>
              <a:gs pos="100000">
                <a:schemeClr val="tx2"/>
              </a:gs>
            </a:gsLst>
            <a:lin ang="0" scaled="1"/>
          </a:gradFill>
          <a:ln>
            <a:noFill/>
          </a:ln>
          <a:effectLst/>
          <a:extLs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51205" name="AutoShape 5"/>
          <p:cNvSpPr>
            <a:spLocks noChangeArrowheads="1"/>
          </p:cNvSpPr>
          <p:nvPr/>
        </p:nvSpPr>
        <p:spPr bwMode="gray">
          <a:xfrm rot="35969022">
            <a:off x="3558381" y="2407444"/>
            <a:ext cx="792163" cy="288925"/>
          </a:xfrm>
          <a:prstGeom prst="rightArrow">
            <a:avLst>
              <a:gd name="adj1" fmla="val 35167"/>
              <a:gd name="adj2" fmla="val 111029"/>
            </a:avLst>
          </a:prstGeom>
          <a:gradFill rotWithShape="1">
            <a:gsLst>
              <a:gs pos="0">
                <a:schemeClr val="tx2">
                  <a:gamma/>
                  <a:shade val="89020"/>
                  <a:invGamma/>
                  <a:alpha val="0"/>
                </a:schemeClr>
              </a:gs>
              <a:gs pos="100000">
                <a:schemeClr val="tx2"/>
              </a:gs>
            </a:gsLst>
            <a:lin ang="0" scaled="1"/>
          </a:gradFill>
          <a:ln>
            <a:noFill/>
          </a:ln>
          <a:effectLst/>
          <a:extLs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51206" name="AutoShape 6"/>
          <p:cNvSpPr>
            <a:spLocks noChangeArrowheads="1"/>
          </p:cNvSpPr>
          <p:nvPr/>
        </p:nvSpPr>
        <p:spPr bwMode="gray">
          <a:xfrm rot="7535209">
            <a:off x="3520281" y="4461669"/>
            <a:ext cx="792163" cy="288925"/>
          </a:xfrm>
          <a:prstGeom prst="rightArrow">
            <a:avLst>
              <a:gd name="adj1" fmla="val 35167"/>
              <a:gd name="adj2" fmla="val 111029"/>
            </a:avLst>
          </a:prstGeom>
          <a:gradFill rotWithShape="1">
            <a:gsLst>
              <a:gs pos="0">
                <a:schemeClr val="tx2">
                  <a:gamma/>
                  <a:shade val="89020"/>
                  <a:invGamma/>
                  <a:alpha val="0"/>
                </a:schemeClr>
              </a:gs>
              <a:gs pos="100000">
                <a:schemeClr val="tx2"/>
              </a:gs>
            </a:gsLst>
            <a:lin ang="0" scaled="1"/>
          </a:gradFill>
          <a:ln>
            <a:noFill/>
          </a:ln>
          <a:effectLst/>
          <a:extLs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51207" name="AutoShape 7"/>
          <p:cNvSpPr>
            <a:spLocks noChangeArrowheads="1"/>
          </p:cNvSpPr>
          <p:nvPr/>
        </p:nvSpPr>
        <p:spPr bwMode="gray">
          <a:xfrm>
            <a:off x="5356225" y="3459163"/>
            <a:ext cx="792163" cy="288925"/>
          </a:xfrm>
          <a:prstGeom prst="rightArrow">
            <a:avLst>
              <a:gd name="adj1" fmla="val 35167"/>
              <a:gd name="adj2" fmla="val 111029"/>
            </a:avLst>
          </a:prstGeom>
          <a:gradFill rotWithShape="1">
            <a:gsLst>
              <a:gs pos="0">
                <a:schemeClr val="tx2">
                  <a:gamma/>
                  <a:shade val="89020"/>
                  <a:invGamma/>
                  <a:alpha val="0"/>
                </a:schemeClr>
              </a:gs>
              <a:gs pos="100000">
                <a:schemeClr val="tx2"/>
              </a:gs>
            </a:gsLst>
            <a:lin ang="0" scaled="1"/>
          </a:gradFill>
          <a:ln>
            <a:noFill/>
          </a:ln>
          <a:effectLst/>
          <a:extLs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51208" name="AutoShape 8"/>
          <p:cNvSpPr>
            <a:spLocks noChangeArrowheads="1"/>
          </p:cNvSpPr>
          <p:nvPr/>
        </p:nvSpPr>
        <p:spPr bwMode="gray">
          <a:xfrm rot="-10800000">
            <a:off x="2946400" y="3452813"/>
            <a:ext cx="863600" cy="288925"/>
          </a:xfrm>
          <a:prstGeom prst="rightArrow">
            <a:avLst>
              <a:gd name="adj1" fmla="val 35167"/>
              <a:gd name="adj2" fmla="val 121041"/>
            </a:avLst>
          </a:prstGeom>
          <a:gradFill rotWithShape="1">
            <a:gsLst>
              <a:gs pos="0">
                <a:schemeClr val="tx2">
                  <a:gamma/>
                  <a:shade val="89020"/>
                  <a:invGamma/>
                  <a:alpha val="0"/>
                </a:schemeClr>
              </a:gs>
              <a:gs pos="100000">
                <a:schemeClr val="tx2"/>
              </a:gs>
            </a:gsLst>
            <a:lin ang="0" scaled="1"/>
          </a:gradFill>
          <a:ln>
            <a:noFill/>
          </a:ln>
          <a:effectLst/>
          <a:extLs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51209" name="Oval 9"/>
          <p:cNvSpPr>
            <a:spLocks noChangeArrowheads="1"/>
          </p:cNvSpPr>
          <p:nvPr/>
        </p:nvSpPr>
        <p:spPr bwMode="gray">
          <a:xfrm>
            <a:off x="2692400" y="1690688"/>
            <a:ext cx="3743325" cy="3744912"/>
          </a:xfrm>
          <a:prstGeom prst="ellipse">
            <a:avLst/>
          </a:prstGeom>
          <a:noFill/>
          <a:ln w="38100" algn="ctr">
            <a:solidFill>
              <a:schemeClr val="tx2"/>
            </a:solidFill>
            <a:round/>
            <a:headEnd/>
            <a:tailEn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grpSp>
        <p:nvGrpSpPr>
          <p:cNvPr id="51210" name="Group 10"/>
          <p:cNvGrpSpPr>
            <a:grpSpLocks/>
          </p:cNvGrpSpPr>
          <p:nvPr/>
        </p:nvGrpSpPr>
        <p:grpSpPr bwMode="auto">
          <a:xfrm>
            <a:off x="3429000" y="1749425"/>
            <a:ext cx="360363" cy="360363"/>
            <a:chOff x="1973" y="1706"/>
            <a:chExt cx="227" cy="227"/>
          </a:xfrm>
        </p:grpSpPr>
        <p:sp>
          <p:nvSpPr>
            <p:cNvPr id="51211" name="Oval 11"/>
            <p:cNvSpPr>
              <a:spLocks noChangeArrowheads="1"/>
            </p:cNvSpPr>
            <p:nvPr/>
          </p:nvSpPr>
          <p:spPr bwMode="gray">
            <a:xfrm>
              <a:off x="1973" y="1706"/>
              <a:ext cx="227" cy="227"/>
            </a:xfrm>
            <a:prstGeom prst="ellipse">
              <a:avLst/>
            </a:prstGeom>
            <a:gradFill rotWithShape="1">
              <a:gsLst>
                <a:gs pos="0">
                  <a:schemeClr val="hlink">
                    <a:gamma/>
                    <a:tint val="33725"/>
                    <a:invGamma/>
                  </a:schemeClr>
                </a:gs>
                <a:gs pos="100000">
                  <a:schemeClr val="hlink"/>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en-US"/>
            </a:p>
          </p:txBody>
        </p:sp>
        <p:sp>
          <p:nvSpPr>
            <p:cNvPr id="51212" name="Oval 12"/>
            <p:cNvSpPr>
              <a:spLocks noChangeArrowheads="1"/>
            </p:cNvSpPr>
            <p:nvPr/>
          </p:nvSpPr>
          <p:spPr bwMode="gray">
            <a:xfrm>
              <a:off x="1983" y="1725"/>
              <a:ext cx="141" cy="142"/>
            </a:xfrm>
            <a:prstGeom prst="ellipse">
              <a:avLst/>
            </a:prstGeom>
            <a:gradFill rotWithShape="1">
              <a:gsLst>
                <a:gs pos="0">
                  <a:schemeClr val="hlink">
                    <a:gamma/>
                    <a:tint val="33725"/>
                    <a:invGamma/>
                  </a:schemeClr>
                </a:gs>
                <a:gs pos="100000">
                  <a:schemeClr val="hlink">
                    <a:alpha val="0"/>
                  </a:scheme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grpSp>
      <p:grpSp>
        <p:nvGrpSpPr>
          <p:cNvPr id="51213" name="Group 13"/>
          <p:cNvGrpSpPr>
            <a:grpSpLocks/>
          </p:cNvGrpSpPr>
          <p:nvPr/>
        </p:nvGrpSpPr>
        <p:grpSpPr bwMode="auto">
          <a:xfrm>
            <a:off x="2484438" y="3405188"/>
            <a:ext cx="360362" cy="360362"/>
            <a:chOff x="1565" y="2659"/>
            <a:chExt cx="227" cy="227"/>
          </a:xfrm>
        </p:grpSpPr>
        <p:sp>
          <p:nvSpPr>
            <p:cNvPr id="51214" name="Oval 14"/>
            <p:cNvSpPr>
              <a:spLocks noChangeArrowheads="1"/>
            </p:cNvSpPr>
            <p:nvPr/>
          </p:nvSpPr>
          <p:spPr bwMode="gray">
            <a:xfrm>
              <a:off x="1565" y="2659"/>
              <a:ext cx="227" cy="227"/>
            </a:xfrm>
            <a:prstGeom prst="ellipse">
              <a:avLst/>
            </a:prstGeom>
            <a:gradFill rotWithShape="1">
              <a:gsLst>
                <a:gs pos="0">
                  <a:schemeClr val="hlink">
                    <a:gamma/>
                    <a:tint val="33725"/>
                    <a:invGamma/>
                  </a:schemeClr>
                </a:gs>
                <a:gs pos="100000">
                  <a:schemeClr val="hlink"/>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en-US"/>
            </a:p>
          </p:txBody>
        </p:sp>
        <p:sp>
          <p:nvSpPr>
            <p:cNvPr id="51215" name="Oval 15"/>
            <p:cNvSpPr>
              <a:spLocks noChangeArrowheads="1"/>
            </p:cNvSpPr>
            <p:nvPr/>
          </p:nvSpPr>
          <p:spPr bwMode="gray">
            <a:xfrm>
              <a:off x="1575" y="2678"/>
              <a:ext cx="141" cy="142"/>
            </a:xfrm>
            <a:prstGeom prst="ellipse">
              <a:avLst/>
            </a:prstGeom>
            <a:gradFill rotWithShape="1">
              <a:gsLst>
                <a:gs pos="0">
                  <a:schemeClr val="hlink">
                    <a:gamma/>
                    <a:tint val="33725"/>
                    <a:invGamma/>
                  </a:schemeClr>
                </a:gs>
                <a:gs pos="100000">
                  <a:schemeClr val="hlink">
                    <a:alpha val="0"/>
                  </a:scheme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grpSp>
      <p:grpSp>
        <p:nvGrpSpPr>
          <p:cNvPr id="51216" name="Group 16"/>
          <p:cNvGrpSpPr>
            <a:grpSpLocks/>
          </p:cNvGrpSpPr>
          <p:nvPr/>
        </p:nvGrpSpPr>
        <p:grpSpPr bwMode="auto">
          <a:xfrm>
            <a:off x="3348038" y="4948238"/>
            <a:ext cx="360362" cy="360362"/>
            <a:chOff x="2109" y="3612"/>
            <a:chExt cx="227" cy="227"/>
          </a:xfrm>
        </p:grpSpPr>
        <p:sp>
          <p:nvSpPr>
            <p:cNvPr id="51217" name="Oval 17"/>
            <p:cNvSpPr>
              <a:spLocks noChangeArrowheads="1"/>
            </p:cNvSpPr>
            <p:nvPr/>
          </p:nvSpPr>
          <p:spPr bwMode="gray">
            <a:xfrm>
              <a:off x="2109" y="3612"/>
              <a:ext cx="227" cy="227"/>
            </a:xfrm>
            <a:prstGeom prst="ellipse">
              <a:avLst/>
            </a:prstGeom>
            <a:gradFill rotWithShape="1">
              <a:gsLst>
                <a:gs pos="0">
                  <a:schemeClr val="hlink">
                    <a:gamma/>
                    <a:tint val="33725"/>
                    <a:invGamma/>
                  </a:schemeClr>
                </a:gs>
                <a:gs pos="100000">
                  <a:schemeClr val="hlink"/>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en-US"/>
            </a:p>
          </p:txBody>
        </p:sp>
        <p:sp>
          <p:nvSpPr>
            <p:cNvPr id="51218" name="Oval 18"/>
            <p:cNvSpPr>
              <a:spLocks noChangeArrowheads="1"/>
            </p:cNvSpPr>
            <p:nvPr/>
          </p:nvSpPr>
          <p:spPr bwMode="gray">
            <a:xfrm>
              <a:off x="2119" y="3631"/>
              <a:ext cx="141" cy="142"/>
            </a:xfrm>
            <a:prstGeom prst="ellipse">
              <a:avLst/>
            </a:prstGeom>
            <a:gradFill rotWithShape="1">
              <a:gsLst>
                <a:gs pos="0">
                  <a:schemeClr val="hlink">
                    <a:gamma/>
                    <a:tint val="33725"/>
                    <a:invGamma/>
                  </a:schemeClr>
                </a:gs>
                <a:gs pos="100000">
                  <a:schemeClr val="hlink">
                    <a:alpha val="0"/>
                  </a:scheme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grpSp>
      <p:grpSp>
        <p:nvGrpSpPr>
          <p:cNvPr id="51219" name="Group 19"/>
          <p:cNvGrpSpPr>
            <a:grpSpLocks/>
          </p:cNvGrpSpPr>
          <p:nvPr/>
        </p:nvGrpSpPr>
        <p:grpSpPr bwMode="auto">
          <a:xfrm>
            <a:off x="5278438" y="1728788"/>
            <a:ext cx="360362" cy="360362"/>
            <a:chOff x="3470" y="1706"/>
            <a:chExt cx="227" cy="227"/>
          </a:xfrm>
        </p:grpSpPr>
        <p:sp>
          <p:nvSpPr>
            <p:cNvPr id="51220" name="Oval 20"/>
            <p:cNvSpPr>
              <a:spLocks noChangeArrowheads="1"/>
            </p:cNvSpPr>
            <p:nvPr/>
          </p:nvSpPr>
          <p:spPr bwMode="gray">
            <a:xfrm>
              <a:off x="3470" y="1706"/>
              <a:ext cx="227" cy="227"/>
            </a:xfrm>
            <a:prstGeom prst="ellipse">
              <a:avLst/>
            </a:prstGeom>
            <a:gradFill rotWithShape="1">
              <a:gsLst>
                <a:gs pos="0">
                  <a:schemeClr val="hlink">
                    <a:gamma/>
                    <a:tint val="33725"/>
                    <a:invGamma/>
                  </a:schemeClr>
                </a:gs>
                <a:gs pos="100000">
                  <a:schemeClr val="hlink"/>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en-US"/>
            </a:p>
          </p:txBody>
        </p:sp>
        <p:sp>
          <p:nvSpPr>
            <p:cNvPr id="51221" name="Oval 21"/>
            <p:cNvSpPr>
              <a:spLocks noChangeArrowheads="1"/>
            </p:cNvSpPr>
            <p:nvPr/>
          </p:nvSpPr>
          <p:spPr bwMode="gray">
            <a:xfrm>
              <a:off x="3480" y="1725"/>
              <a:ext cx="141" cy="142"/>
            </a:xfrm>
            <a:prstGeom prst="ellipse">
              <a:avLst/>
            </a:prstGeom>
            <a:gradFill rotWithShape="1">
              <a:gsLst>
                <a:gs pos="0">
                  <a:schemeClr val="hlink">
                    <a:gamma/>
                    <a:tint val="33725"/>
                    <a:invGamma/>
                  </a:schemeClr>
                </a:gs>
                <a:gs pos="100000">
                  <a:schemeClr val="hlink">
                    <a:alpha val="0"/>
                  </a:scheme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grpSp>
      <p:grpSp>
        <p:nvGrpSpPr>
          <p:cNvPr id="51222" name="Group 22"/>
          <p:cNvGrpSpPr>
            <a:grpSpLocks/>
          </p:cNvGrpSpPr>
          <p:nvPr/>
        </p:nvGrpSpPr>
        <p:grpSpPr bwMode="auto">
          <a:xfrm>
            <a:off x="6227763" y="3405188"/>
            <a:ext cx="360362" cy="360362"/>
            <a:chOff x="3923" y="2659"/>
            <a:chExt cx="227" cy="227"/>
          </a:xfrm>
        </p:grpSpPr>
        <p:sp>
          <p:nvSpPr>
            <p:cNvPr id="51223" name="Oval 23"/>
            <p:cNvSpPr>
              <a:spLocks noChangeArrowheads="1"/>
            </p:cNvSpPr>
            <p:nvPr/>
          </p:nvSpPr>
          <p:spPr bwMode="gray">
            <a:xfrm>
              <a:off x="3923" y="2659"/>
              <a:ext cx="227" cy="227"/>
            </a:xfrm>
            <a:prstGeom prst="ellipse">
              <a:avLst/>
            </a:prstGeom>
            <a:gradFill rotWithShape="1">
              <a:gsLst>
                <a:gs pos="0">
                  <a:schemeClr val="hlink">
                    <a:gamma/>
                    <a:tint val="33725"/>
                    <a:invGamma/>
                  </a:schemeClr>
                </a:gs>
                <a:gs pos="100000">
                  <a:schemeClr val="hlink"/>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en-US"/>
            </a:p>
          </p:txBody>
        </p:sp>
        <p:sp>
          <p:nvSpPr>
            <p:cNvPr id="51224" name="Oval 24"/>
            <p:cNvSpPr>
              <a:spLocks noChangeArrowheads="1"/>
            </p:cNvSpPr>
            <p:nvPr/>
          </p:nvSpPr>
          <p:spPr bwMode="gray">
            <a:xfrm>
              <a:off x="3933" y="2678"/>
              <a:ext cx="141" cy="142"/>
            </a:xfrm>
            <a:prstGeom prst="ellipse">
              <a:avLst/>
            </a:prstGeom>
            <a:gradFill rotWithShape="1">
              <a:gsLst>
                <a:gs pos="0">
                  <a:schemeClr val="hlink">
                    <a:gamma/>
                    <a:tint val="33725"/>
                    <a:invGamma/>
                  </a:schemeClr>
                </a:gs>
                <a:gs pos="100000">
                  <a:schemeClr val="hlink">
                    <a:alpha val="0"/>
                  </a:scheme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grpSp>
      <p:grpSp>
        <p:nvGrpSpPr>
          <p:cNvPr id="51225" name="Group 25"/>
          <p:cNvGrpSpPr>
            <a:grpSpLocks/>
          </p:cNvGrpSpPr>
          <p:nvPr/>
        </p:nvGrpSpPr>
        <p:grpSpPr bwMode="auto">
          <a:xfrm>
            <a:off x="5334000" y="5005388"/>
            <a:ext cx="360363" cy="360362"/>
            <a:chOff x="3515" y="3521"/>
            <a:chExt cx="227" cy="227"/>
          </a:xfrm>
        </p:grpSpPr>
        <p:sp>
          <p:nvSpPr>
            <p:cNvPr id="51226" name="Oval 26"/>
            <p:cNvSpPr>
              <a:spLocks noChangeArrowheads="1"/>
            </p:cNvSpPr>
            <p:nvPr/>
          </p:nvSpPr>
          <p:spPr bwMode="gray">
            <a:xfrm>
              <a:off x="3515" y="3521"/>
              <a:ext cx="227" cy="227"/>
            </a:xfrm>
            <a:prstGeom prst="ellipse">
              <a:avLst/>
            </a:prstGeom>
            <a:gradFill rotWithShape="1">
              <a:gsLst>
                <a:gs pos="0">
                  <a:schemeClr val="hlink">
                    <a:gamma/>
                    <a:tint val="33725"/>
                    <a:invGamma/>
                  </a:schemeClr>
                </a:gs>
                <a:gs pos="100000">
                  <a:schemeClr val="hlink"/>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en-US"/>
            </a:p>
          </p:txBody>
        </p:sp>
        <p:sp>
          <p:nvSpPr>
            <p:cNvPr id="51227" name="Oval 27"/>
            <p:cNvSpPr>
              <a:spLocks noChangeArrowheads="1"/>
            </p:cNvSpPr>
            <p:nvPr/>
          </p:nvSpPr>
          <p:spPr bwMode="gray">
            <a:xfrm>
              <a:off x="3525" y="3540"/>
              <a:ext cx="141" cy="142"/>
            </a:xfrm>
            <a:prstGeom prst="ellipse">
              <a:avLst/>
            </a:prstGeom>
            <a:gradFill rotWithShape="1">
              <a:gsLst>
                <a:gs pos="0">
                  <a:schemeClr val="hlink">
                    <a:gamma/>
                    <a:tint val="33725"/>
                    <a:invGamma/>
                  </a:schemeClr>
                </a:gs>
                <a:gs pos="100000">
                  <a:schemeClr val="hlink">
                    <a:alpha val="0"/>
                  </a:scheme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grpSp>
      <p:sp>
        <p:nvSpPr>
          <p:cNvPr id="51228" name="Oval 28"/>
          <p:cNvSpPr>
            <a:spLocks noChangeArrowheads="1"/>
          </p:cNvSpPr>
          <p:nvPr/>
        </p:nvSpPr>
        <p:spPr bwMode="gray">
          <a:xfrm>
            <a:off x="3624263" y="2643188"/>
            <a:ext cx="1944687" cy="1944687"/>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51229" name="Oval 29"/>
          <p:cNvSpPr>
            <a:spLocks noChangeArrowheads="1"/>
          </p:cNvSpPr>
          <p:nvPr/>
        </p:nvSpPr>
        <p:spPr bwMode="gray">
          <a:xfrm>
            <a:off x="3617913" y="2627313"/>
            <a:ext cx="1944687" cy="1944687"/>
          </a:xfrm>
          <a:prstGeom prst="ellipse">
            <a:avLst/>
          </a:prstGeom>
          <a:gradFill rotWithShape="1">
            <a:gsLst>
              <a:gs pos="0">
                <a:schemeClr val="hlink">
                  <a:alpha val="32001"/>
                </a:schemeClr>
              </a:gs>
              <a:gs pos="100000">
                <a:schemeClr val="hlink">
                  <a:gamma/>
                  <a:shade val="46275"/>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51230" name="Oval 30"/>
          <p:cNvSpPr>
            <a:spLocks noChangeArrowheads="1"/>
          </p:cNvSpPr>
          <p:nvPr/>
        </p:nvSpPr>
        <p:spPr bwMode="gray">
          <a:xfrm>
            <a:off x="3751263" y="2770188"/>
            <a:ext cx="1690687" cy="1690687"/>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51231" name="Oval 31"/>
          <p:cNvSpPr>
            <a:spLocks noChangeArrowheads="1"/>
          </p:cNvSpPr>
          <p:nvPr/>
        </p:nvSpPr>
        <p:spPr bwMode="gray">
          <a:xfrm>
            <a:off x="3733800" y="3328868"/>
            <a:ext cx="1690688" cy="519351"/>
          </a:xfrm>
          <a:prstGeom prst="ellipse">
            <a:avLst/>
          </a:prstGeom>
          <a:gradFill rotWithShape="1">
            <a:gsLst>
              <a:gs pos="0">
                <a:schemeClr val="hlink">
                  <a:gamma/>
                  <a:shade val="63529"/>
                  <a:invGamma/>
                </a:schemeClr>
              </a:gs>
              <a:gs pos="100000">
                <a:schemeClr val="hlink">
                  <a:alpha val="0"/>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b="1" dirty="0"/>
          </a:p>
        </p:txBody>
      </p:sp>
      <p:grpSp>
        <p:nvGrpSpPr>
          <p:cNvPr id="51244" name="Group 44"/>
          <p:cNvGrpSpPr>
            <a:grpSpLocks/>
          </p:cNvGrpSpPr>
          <p:nvPr/>
        </p:nvGrpSpPr>
        <p:grpSpPr bwMode="auto">
          <a:xfrm>
            <a:off x="3835400" y="2854325"/>
            <a:ext cx="1522413" cy="1522413"/>
            <a:chOff x="2416" y="1798"/>
            <a:chExt cx="959" cy="959"/>
          </a:xfrm>
        </p:grpSpPr>
        <p:sp>
          <p:nvSpPr>
            <p:cNvPr id="51232" name="Oval 32"/>
            <p:cNvSpPr>
              <a:spLocks noChangeArrowheads="1"/>
            </p:cNvSpPr>
            <p:nvPr/>
          </p:nvSpPr>
          <p:spPr bwMode="gray">
            <a:xfrm>
              <a:off x="2416" y="1798"/>
              <a:ext cx="959" cy="959"/>
            </a:xfrm>
            <a:prstGeom prst="ellipse">
              <a:avLst/>
            </a:prstGeom>
            <a:solidFill>
              <a:srgbClr val="333333"/>
            </a:soli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51233" name="Oval 33"/>
            <p:cNvSpPr>
              <a:spLocks noChangeArrowheads="1"/>
            </p:cNvSpPr>
            <p:nvPr/>
          </p:nvSpPr>
          <p:spPr bwMode="gray">
            <a:xfrm>
              <a:off x="2430" y="1810"/>
              <a:ext cx="927" cy="928"/>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51234" name="Oval 34"/>
            <p:cNvSpPr>
              <a:spLocks noChangeArrowheads="1"/>
            </p:cNvSpPr>
            <p:nvPr/>
          </p:nvSpPr>
          <p:spPr bwMode="gray">
            <a:xfrm>
              <a:off x="2441" y="1816"/>
              <a:ext cx="906" cy="904"/>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51235" name="Oval 35"/>
            <p:cNvSpPr>
              <a:spLocks noChangeArrowheads="1"/>
            </p:cNvSpPr>
            <p:nvPr/>
          </p:nvSpPr>
          <p:spPr bwMode="gray">
            <a:xfrm>
              <a:off x="2451" y="1825"/>
              <a:ext cx="861" cy="845"/>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51236" name="Oval 36"/>
            <p:cNvSpPr>
              <a:spLocks noChangeArrowheads="1"/>
            </p:cNvSpPr>
            <p:nvPr/>
          </p:nvSpPr>
          <p:spPr bwMode="gray">
            <a:xfrm>
              <a:off x="2502" y="1848"/>
              <a:ext cx="765" cy="687"/>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grpSp>
      <p:sp>
        <p:nvSpPr>
          <p:cNvPr id="51237" name="Text Box 37"/>
          <p:cNvSpPr txBox="1">
            <a:spLocks noChangeArrowheads="1"/>
          </p:cNvSpPr>
          <p:nvPr/>
        </p:nvSpPr>
        <p:spPr bwMode="auto">
          <a:xfrm>
            <a:off x="3774318" y="3295297"/>
            <a:ext cx="157295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rtl="1"/>
            <a:r>
              <a:rPr lang="fa-IR" sz="1600" b="1" dirty="0">
                <a:solidFill>
                  <a:schemeClr val="accent1"/>
                </a:solidFill>
                <a:cs typeface="B Nazanin" pitchFamily="2" charset="-78"/>
              </a:rPr>
              <a:t>صادرات به کشور روسیه</a:t>
            </a:r>
            <a:endParaRPr lang="en-US" sz="1600" b="1" dirty="0">
              <a:solidFill>
                <a:schemeClr val="accent1"/>
              </a:solidFill>
              <a:cs typeface="B Nazanin" pitchFamily="2" charset="-78"/>
            </a:endParaRPr>
          </a:p>
        </p:txBody>
      </p:sp>
      <p:pic>
        <p:nvPicPr>
          <p:cNvPr id="45" name="Picture 44"/>
          <p:cNvPicPr>
            <a:picLocks noChangeAspect="1"/>
          </p:cNvPicPr>
          <p:nvPr/>
        </p:nvPicPr>
        <p:blipFill>
          <a:blip r:embed="rId2"/>
          <a:stretch>
            <a:fillRect/>
          </a:stretch>
        </p:blipFill>
        <p:spPr>
          <a:xfrm>
            <a:off x="8153400" y="97491"/>
            <a:ext cx="914479" cy="1024217"/>
          </a:xfrm>
          <a:prstGeom prst="rect">
            <a:avLst/>
          </a:prstGeom>
        </p:spPr>
      </p:pic>
      <p:sp>
        <p:nvSpPr>
          <p:cNvPr id="2" name="Rectangle 1"/>
          <p:cNvSpPr/>
          <p:nvPr/>
        </p:nvSpPr>
        <p:spPr>
          <a:xfrm>
            <a:off x="6043582" y="1949226"/>
            <a:ext cx="2873942" cy="338554"/>
          </a:xfrm>
          <a:prstGeom prst="rect">
            <a:avLst/>
          </a:prstGeom>
        </p:spPr>
        <p:txBody>
          <a:bodyPr wrap="square">
            <a:spAutoFit/>
          </a:bodyPr>
          <a:lstStyle/>
          <a:p>
            <a:pPr algn="ctr" rtl="1"/>
            <a:r>
              <a:rPr lang="fa-IR" sz="1600" b="1" dirty="0">
                <a:solidFill>
                  <a:srgbClr val="0070C0"/>
                </a:solidFill>
                <a:cs typeface="B Nazanin" pitchFamily="2" charset="-78"/>
              </a:rPr>
              <a:t>محصولات پتروشیمی</a:t>
            </a:r>
            <a:endParaRPr lang="en-US" sz="1600" b="1" dirty="0">
              <a:solidFill>
                <a:srgbClr val="0070C0"/>
              </a:solidFill>
              <a:cs typeface="B Nazanin" pitchFamily="2" charset="-78"/>
            </a:endParaRPr>
          </a:p>
        </p:txBody>
      </p:sp>
      <p:sp>
        <p:nvSpPr>
          <p:cNvPr id="47" name="Rectangle 46"/>
          <p:cNvSpPr/>
          <p:nvPr/>
        </p:nvSpPr>
        <p:spPr>
          <a:xfrm>
            <a:off x="946823" y="1892300"/>
            <a:ext cx="1520290" cy="830997"/>
          </a:xfrm>
          <a:prstGeom prst="rect">
            <a:avLst/>
          </a:prstGeom>
        </p:spPr>
        <p:txBody>
          <a:bodyPr wrap="square">
            <a:spAutoFit/>
          </a:bodyPr>
          <a:lstStyle/>
          <a:p>
            <a:pPr algn="ctr" rtl="1"/>
            <a:r>
              <a:rPr lang="fa-IR" sz="1600" b="1" dirty="0">
                <a:solidFill>
                  <a:srgbClr val="0070C0"/>
                </a:solidFill>
                <a:cs typeface="B Nazanin" pitchFamily="2" charset="-78"/>
              </a:rPr>
              <a:t>انواع رزین های صنعتی، اسید چرب و گلیسیرین</a:t>
            </a:r>
            <a:endParaRPr lang="en-US" sz="1600" b="1" dirty="0">
              <a:solidFill>
                <a:srgbClr val="0070C0"/>
              </a:solidFill>
              <a:cs typeface="B Nazanin" pitchFamily="2" charset="-78"/>
            </a:endParaRPr>
          </a:p>
        </p:txBody>
      </p:sp>
      <p:sp>
        <p:nvSpPr>
          <p:cNvPr id="5" name="Rectangle 4"/>
          <p:cNvSpPr/>
          <p:nvPr/>
        </p:nvSpPr>
        <p:spPr>
          <a:xfrm>
            <a:off x="6564477" y="4697579"/>
            <a:ext cx="2286949" cy="375487"/>
          </a:xfrm>
          <a:prstGeom prst="rect">
            <a:avLst/>
          </a:prstGeom>
        </p:spPr>
        <p:txBody>
          <a:bodyPr wrap="square">
            <a:spAutoFit/>
          </a:bodyPr>
          <a:lstStyle/>
          <a:p>
            <a:pPr marR="0" lvl="0" algn="ctr" rtl="1">
              <a:lnSpc>
                <a:spcPct val="115000"/>
              </a:lnSpc>
              <a:spcBef>
                <a:spcPts val="0"/>
              </a:spcBef>
              <a:spcAft>
                <a:spcPts val="1000"/>
              </a:spcAft>
            </a:pPr>
            <a:r>
              <a:rPr lang="fa-IR" sz="1600" b="1" dirty="0">
                <a:solidFill>
                  <a:srgbClr val="0070C0"/>
                </a:solidFill>
                <a:cs typeface="B Nazanin" pitchFamily="2" charset="-78"/>
              </a:rPr>
              <a:t>فراورده های نفتی</a:t>
            </a:r>
            <a:endParaRPr lang="en-US" sz="1600" b="1" dirty="0">
              <a:solidFill>
                <a:srgbClr val="0070C0"/>
              </a:solidFill>
              <a:cs typeface="B Nazanin" pitchFamily="2" charset="-78"/>
            </a:endParaRPr>
          </a:p>
        </p:txBody>
      </p:sp>
      <p:sp>
        <p:nvSpPr>
          <p:cNvPr id="50" name="Rectangle 49"/>
          <p:cNvSpPr/>
          <p:nvPr/>
        </p:nvSpPr>
        <p:spPr>
          <a:xfrm>
            <a:off x="509119" y="4674848"/>
            <a:ext cx="1852766" cy="338554"/>
          </a:xfrm>
          <a:prstGeom prst="rect">
            <a:avLst/>
          </a:prstGeom>
        </p:spPr>
        <p:txBody>
          <a:bodyPr wrap="square">
            <a:spAutoFit/>
          </a:bodyPr>
          <a:lstStyle/>
          <a:p>
            <a:pPr algn="ctr" rtl="1"/>
            <a:r>
              <a:rPr lang="fa-IR" sz="1600" b="1" dirty="0">
                <a:solidFill>
                  <a:srgbClr val="0070C0"/>
                </a:solidFill>
                <a:cs typeface="B Nazanin" pitchFamily="2" charset="-78"/>
              </a:rPr>
              <a:t>محصولات کشاورزی</a:t>
            </a:r>
            <a:endParaRPr lang="en-US" sz="1600" b="1" dirty="0">
              <a:solidFill>
                <a:srgbClr val="0070C0"/>
              </a:solidFill>
              <a:cs typeface="B Nazanin" pitchFamily="2" charset="-78"/>
            </a:endParaRPr>
          </a:p>
        </p:txBody>
      </p:sp>
      <p:sp>
        <p:nvSpPr>
          <p:cNvPr id="3" name="Title 2"/>
          <p:cNvSpPr>
            <a:spLocks noGrp="1"/>
          </p:cNvSpPr>
          <p:nvPr>
            <p:ph type="title"/>
          </p:nvPr>
        </p:nvSpPr>
        <p:spPr/>
        <p:txBody>
          <a:bodyPr/>
          <a:lstStyle/>
          <a:p>
            <a:r>
              <a:rPr lang="fa-IR" dirty="0">
                <a:cs typeface="2  Badr" panose="00000400000000000000" pitchFamily="2" charset="-78"/>
              </a:rPr>
              <a:t>          عمده کالاهای صادراتی به روسیه</a:t>
            </a:r>
            <a:endParaRPr lang="fa-IR" dirty="0"/>
          </a:p>
        </p:txBody>
      </p:sp>
    </p:spTree>
    <p:extLst>
      <p:ext uri="{BB962C8B-B14F-4D97-AF65-F5344CB8AC3E}">
        <p14:creationId xmlns:p14="http://schemas.microsoft.com/office/powerpoint/2010/main" val="736291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600" dirty="0">
                <a:cs typeface="2  Badr" panose="00000400000000000000" pitchFamily="2" charset="-78"/>
              </a:rPr>
              <a:t>الزامات گشایش اعتباراسنادی</a:t>
            </a:r>
          </a:p>
        </p:txBody>
      </p:sp>
      <p:sp>
        <p:nvSpPr>
          <p:cNvPr id="3" name="Content Placeholder 2"/>
          <p:cNvSpPr>
            <a:spLocks noGrp="1"/>
          </p:cNvSpPr>
          <p:nvPr>
            <p:ph idx="1"/>
          </p:nvPr>
        </p:nvSpPr>
        <p:spPr/>
        <p:txBody>
          <a:bodyPr/>
          <a:lstStyle/>
          <a:p>
            <a:pPr algn="r" rtl="1">
              <a:buFont typeface="Wingdings" panose="05000000000000000000" pitchFamily="2" charset="2"/>
              <a:buChar char="ü"/>
            </a:pPr>
            <a:endParaRPr lang="fa-IR" dirty="0">
              <a:cs typeface="B Nazanin" panose="00000400000000000000" pitchFamily="2" charset="-78"/>
            </a:endParaRPr>
          </a:p>
          <a:p>
            <a:pPr marL="0" indent="0" algn="just" rtl="1">
              <a:buNone/>
            </a:pPr>
            <a:r>
              <a:rPr lang="ar-SA" dirty="0">
                <a:cs typeface="B Nazanin" panose="00000400000000000000" pitchFamily="2" charset="-78"/>
              </a:rPr>
              <a:t>واردکنندگان کالاهای اساسی از کشور روسیه تمایل بسیار زیادی به استفاده از اعتبار اسنادی در پرداخت</a:t>
            </a:r>
            <a:r>
              <a:rPr lang="fa-IR" dirty="0">
                <a:cs typeface="B Nazanin" panose="00000400000000000000" pitchFamily="2" charset="-78"/>
              </a:rPr>
              <a:t>‌</a:t>
            </a:r>
            <a:r>
              <a:rPr lang="ar-SA" dirty="0">
                <a:cs typeface="B Nazanin" panose="00000400000000000000" pitchFamily="2" charset="-78"/>
              </a:rPr>
              <a:t>های خود به تامین کنندگان روسی دارند، و از طرفی گشایش اعتبار منوط به اخذ کد تخصیص ارز از بانک مرکزی ج.ا.ا. می باشد</a:t>
            </a:r>
            <a:r>
              <a:rPr lang="fa-IR" dirty="0">
                <a:cs typeface="B Nazanin" panose="00000400000000000000" pitchFamily="2" charset="-78"/>
              </a:rPr>
              <a:t>:</a:t>
            </a:r>
          </a:p>
          <a:p>
            <a:pPr algn="r" rtl="1">
              <a:buFont typeface="Wingdings" panose="05000000000000000000" pitchFamily="2" charset="2"/>
              <a:buChar char="ü"/>
            </a:pPr>
            <a:r>
              <a:rPr lang="fa-IR" dirty="0">
                <a:cs typeface="B Nazanin" panose="00000400000000000000" pitchFamily="2" charset="-78"/>
              </a:rPr>
              <a:t>اخذ ثبت سفارش</a:t>
            </a:r>
          </a:p>
          <a:p>
            <a:pPr algn="r" rtl="1">
              <a:buFont typeface="Wingdings" panose="05000000000000000000" pitchFamily="2" charset="2"/>
              <a:buChar char="ü"/>
            </a:pPr>
            <a:r>
              <a:rPr lang="fa-IR" dirty="0">
                <a:cs typeface="B Nazanin" panose="00000400000000000000" pitchFamily="2" charset="-78"/>
              </a:rPr>
              <a:t>تخصیص ارز توسط بانک مرکزی ج.ا.ا.</a:t>
            </a:r>
          </a:p>
          <a:p>
            <a:pPr algn="r" rtl="1">
              <a:buFont typeface="Wingdings" panose="05000000000000000000" pitchFamily="2" charset="2"/>
              <a:buChar char="ü"/>
            </a:pPr>
            <a:endParaRPr lang="fa-IR" dirty="0">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153400" y="97491"/>
            <a:ext cx="914479" cy="1024217"/>
          </a:xfrm>
          <a:prstGeom prst="rect">
            <a:avLst/>
          </a:prstGeom>
        </p:spPr>
      </p:pic>
    </p:spTree>
    <p:extLst>
      <p:ext uri="{BB962C8B-B14F-4D97-AF65-F5344CB8AC3E}">
        <p14:creationId xmlns:p14="http://schemas.microsoft.com/office/powerpoint/2010/main" val="3028303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600" dirty="0">
                <a:cs typeface="2  Badr" panose="00000400000000000000" pitchFamily="2" charset="-78"/>
              </a:rPr>
              <a:t>فرآیند واردات کالای اساسی در کشور</a:t>
            </a:r>
          </a:p>
        </p:txBody>
      </p:sp>
      <p:sp>
        <p:nvSpPr>
          <p:cNvPr id="3" name="Content Placeholder 2"/>
          <p:cNvSpPr>
            <a:spLocks noGrp="1"/>
          </p:cNvSpPr>
          <p:nvPr>
            <p:ph idx="1"/>
          </p:nvPr>
        </p:nvSpPr>
        <p:spPr/>
        <p:txBody>
          <a:bodyPr/>
          <a:lstStyle/>
          <a:p>
            <a:pPr algn="just" rtl="1">
              <a:buFont typeface="Wingdings" panose="05000000000000000000" pitchFamily="2" charset="2"/>
              <a:buChar char="ü"/>
            </a:pPr>
            <a:r>
              <a:rPr lang="ar-SA" sz="2800" dirty="0">
                <a:cs typeface="B Nazanin" panose="00000400000000000000" pitchFamily="2" charset="-78"/>
              </a:rPr>
              <a:t>وفق رویه جاری کشور، صدور گواهی تخصیص ارز توسط بانک مرکزی ج.ا.ا. برای واردات کالاهای اساسی مشمول نرخ ترجیحی (هر دلار معادل 285000 ریال) مستلزم واردات کالا به کشور، عرضه در سامانه بازارگاه و سپس اخذ تاییدیه وزارتخانه مربوطه توسط واردکننده می باشد</a:t>
            </a:r>
            <a:r>
              <a:rPr lang="fa-IR" sz="2800" dirty="0">
                <a:cs typeface="B Nazanin" panose="00000400000000000000" pitchFamily="2" charset="-78"/>
              </a:rPr>
              <a:t>:</a:t>
            </a:r>
          </a:p>
          <a:p>
            <a:pPr algn="r" rtl="1">
              <a:buFont typeface="Wingdings" panose="05000000000000000000" pitchFamily="2" charset="2"/>
              <a:buChar char="ü"/>
            </a:pPr>
            <a:r>
              <a:rPr lang="fa-IR" sz="2800" dirty="0">
                <a:cs typeface="B Nazanin" panose="00000400000000000000" pitchFamily="2" charset="-78"/>
              </a:rPr>
              <a:t>اخذ ثبت سفارش</a:t>
            </a:r>
          </a:p>
          <a:p>
            <a:pPr algn="r" rtl="1">
              <a:buFont typeface="Wingdings" panose="05000000000000000000" pitchFamily="2" charset="2"/>
              <a:buChar char="ü"/>
            </a:pPr>
            <a:r>
              <a:rPr lang="fa-IR" sz="2800" dirty="0">
                <a:cs typeface="B Nazanin" panose="00000400000000000000" pitchFamily="2" charset="-78"/>
              </a:rPr>
              <a:t>پرداخت وجه به فروشنده</a:t>
            </a:r>
          </a:p>
          <a:p>
            <a:pPr algn="r" rtl="1">
              <a:buFont typeface="Wingdings" panose="05000000000000000000" pitchFamily="2" charset="2"/>
              <a:buChar char="ü"/>
            </a:pPr>
            <a:r>
              <a:rPr lang="fa-IR" sz="2800" dirty="0">
                <a:cs typeface="B Nazanin" panose="00000400000000000000" pitchFamily="2" charset="-78"/>
              </a:rPr>
              <a:t>ورود کالا به کشور و عرضه در سامانه بازارگاه</a:t>
            </a:r>
          </a:p>
          <a:p>
            <a:pPr algn="r" rtl="1">
              <a:buFont typeface="Wingdings" panose="05000000000000000000" pitchFamily="2" charset="2"/>
              <a:buChar char="ü"/>
            </a:pPr>
            <a:r>
              <a:rPr lang="fa-IR" sz="2800" dirty="0">
                <a:cs typeface="B Nazanin" panose="00000400000000000000" pitchFamily="2" charset="-78"/>
              </a:rPr>
              <a:t>تایید وزارت جهاد کشاورزی</a:t>
            </a:r>
          </a:p>
          <a:p>
            <a:pPr algn="r" rtl="1">
              <a:buFont typeface="Wingdings" panose="05000000000000000000" pitchFamily="2" charset="2"/>
              <a:buChar char="ü"/>
            </a:pPr>
            <a:r>
              <a:rPr lang="fa-IR" sz="2800" dirty="0">
                <a:cs typeface="B Nazanin" panose="00000400000000000000" pitchFamily="2" charset="-78"/>
              </a:rPr>
              <a:t>تخصیص ارز توسط بانک مرکزی ج.ا.ا.</a:t>
            </a:r>
          </a:p>
          <a:p>
            <a:pPr algn="r" rtl="1">
              <a:buFont typeface="Wingdings" panose="05000000000000000000" pitchFamily="2" charset="2"/>
              <a:buChar char="ü"/>
            </a:pPr>
            <a:endParaRPr lang="fa-IR" dirty="0">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153400" y="97491"/>
            <a:ext cx="914479" cy="1024217"/>
          </a:xfrm>
          <a:prstGeom prst="rect">
            <a:avLst/>
          </a:prstGeom>
        </p:spPr>
      </p:pic>
    </p:spTree>
    <p:extLst>
      <p:ext uri="{BB962C8B-B14F-4D97-AF65-F5344CB8AC3E}">
        <p14:creationId xmlns:p14="http://schemas.microsoft.com/office/powerpoint/2010/main" val="4011591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73" name="Text Box 17"/>
          <p:cNvSpPr txBox="1">
            <a:spLocks noChangeArrowheads="1"/>
          </p:cNvSpPr>
          <p:nvPr/>
        </p:nvSpPr>
        <p:spPr bwMode="gray">
          <a:xfrm>
            <a:off x="3140108" y="336203"/>
            <a:ext cx="298370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altLang="en-US" sz="2800" b="1" i="0" u="none" strike="noStrike" kern="1200" cap="none" spc="0" normalizeH="0" baseline="0" noProof="0" dirty="0">
                <a:ln>
                  <a:noFill/>
                </a:ln>
                <a:solidFill>
                  <a:srgbClr val="FFFF00"/>
                </a:solidFill>
                <a:effectLst/>
                <a:uLnTx/>
                <a:uFillTx/>
                <a:latin typeface="Arial" panose="020B0604020202020204" pitchFamily="34" charset="0"/>
                <a:ea typeface="+mn-ea"/>
                <a:cs typeface="B Nazanin" pitchFamily="2" charset="-78"/>
              </a:rPr>
              <a:t>تسهیلات ارزی</a:t>
            </a:r>
            <a:endParaRPr kumimoji="0" lang="en-US" altLang="en-US" sz="2800" b="0" i="0" u="none" strike="noStrike" kern="1200" cap="none" spc="0" normalizeH="0" baseline="0" noProof="0" dirty="0">
              <a:ln>
                <a:noFill/>
              </a:ln>
              <a:solidFill>
                <a:srgbClr val="FFFF00"/>
              </a:solidFill>
              <a:effectLst/>
              <a:uLnTx/>
              <a:uFillTx/>
              <a:latin typeface="Arial" panose="020B0604020202020204" pitchFamily="34" charset="0"/>
              <a:ea typeface="+mn-ea"/>
              <a:cs typeface="+mn-cs"/>
            </a:endParaRPr>
          </a:p>
        </p:txBody>
      </p:sp>
      <p:pic>
        <p:nvPicPr>
          <p:cNvPr id="20" name="Picture 19"/>
          <p:cNvPicPr>
            <a:picLocks noChangeAspect="1"/>
          </p:cNvPicPr>
          <p:nvPr/>
        </p:nvPicPr>
        <p:blipFill>
          <a:blip r:embed="rId2"/>
          <a:stretch>
            <a:fillRect/>
          </a:stretch>
        </p:blipFill>
        <p:spPr>
          <a:xfrm>
            <a:off x="8153400" y="97491"/>
            <a:ext cx="914479" cy="1024217"/>
          </a:xfrm>
          <a:prstGeom prst="rect">
            <a:avLst/>
          </a:prstGeom>
        </p:spPr>
      </p:pic>
      <p:sp>
        <p:nvSpPr>
          <p:cNvPr id="19" name="AutoShape 18"/>
          <p:cNvSpPr>
            <a:spLocks noChangeArrowheads="1"/>
          </p:cNvSpPr>
          <p:nvPr/>
        </p:nvSpPr>
        <p:spPr bwMode="gray">
          <a:xfrm>
            <a:off x="1686841" y="3048000"/>
            <a:ext cx="5890240" cy="1371600"/>
          </a:xfrm>
          <a:prstGeom prst="can">
            <a:avLst>
              <a:gd name="adj" fmla="val 32032"/>
            </a:avLst>
          </a:prstGeom>
          <a:gradFill rotWithShape="1">
            <a:gsLst>
              <a:gs pos="0">
                <a:srgbClr val="44BD41">
                  <a:gamma/>
                  <a:shade val="46275"/>
                  <a:invGamma/>
                </a:srgbClr>
              </a:gs>
              <a:gs pos="50000">
                <a:srgbClr val="44BD41"/>
              </a:gs>
              <a:gs pos="100000">
                <a:srgbClr val="44BD41">
                  <a:gamma/>
                  <a:shade val="46275"/>
                  <a:invGamma/>
                </a:srgb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rtl="1"/>
            <a:r>
              <a:rPr lang="fa-IR" sz="2400" b="1" dirty="0">
                <a:solidFill>
                  <a:srgbClr val="0E2057">
                    <a:lumMod val="75000"/>
                  </a:srgbClr>
                </a:solidFill>
                <a:effectLst>
                  <a:outerShdw blurRad="38100" dist="38100" dir="2700000" algn="tl">
                    <a:srgbClr val="000000">
                      <a:alpha val="43137"/>
                    </a:srgbClr>
                  </a:outerShdw>
                </a:effectLst>
                <a:cs typeface="B Nazanin" panose="00000400000000000000" pitchFamily="2" charset="-78"/>
              </a:rPr>
              <a:t>تسهیلات از محل منابع داخلی</a:t>
            </a:r>
            <a:endParaRPr lang="en-US" sz="2400" b="1" dirty="0">
              <a:solidFill>
                <a:srgbClr val="0E2057">
                  <a:lumMod val="75000"/>
                </a:srgbClr>
              </a:solidFill>
              <a:effectLst>
                <a:outerShdw blurRad="38100" dist="38100" dir="2700000" algn="tl">
                  <a:srgbClr val="000000">
                    <a:alpha val="43137"/>
                  </a:srgbClr>
                </a:outerShdw>
              </a:effectLst>
              <a:cs typeface="B Nazanin" panose="00000400000000000000" pitchFamily="2" charset="-78"/>
            </a:endParaRPr>
          </a:p>
        </p:txBody>
      </p:sp>
    </p:spTree>
    <p:extLst>
      <p:ext uri="{BB962C8B-B14F-4D97-AF65-F5344CB8AC3E}">
        <p14:creationId xmlns:p14="http://schemas.microsoft.com/office/powerpoint/2010/main" val="971652350"/>
      </p:ext>
    </p:extLst>
  </p:cSld>
  <p:clrMapOvr>
    <a:masterClrMapping/>
  </p:clrMapOvr>
</p:sld>
</file>

<file path=ppt/theme/theme1.xml><?xml version="1.0" encoding="utf-8"?>
<a:theme xmlns:a="http://schemas.openxmlformats.org/drawingml/2006/main" name="Office Theme">
  <a:themeElements>
    <a:clrScheme name="Office Theme 3">
      <a:dk1>
        <a:srgbClr val="132767"/>
      </a:dk1>
      <a:lt1>
        <a:srgbClr val="FFFFFF"/>
      </a:lt1>
      <a:dk2>
        <a:srgbClr val="184BB2"/>
      </a:dk2>
      <a:lt2>
        <a:srgbClr val="C0C0C0"/>
      </a:lt2>
      <a:accent1>
        <a:srgbClr val="22A2E2"/>
      </a:accent1>
      <a:accent2>
        <a:srgbClr val="81CFEB"/>
      </a:accent2>
      <a:accent3>
        <a:srgbClr val="FFFFFF"/>
      </a:accent3>
      <a:accent4>
        <a:srgbClr val="0E2057"/>
      </a:accent4>
      <a:accent5>
        <a:srgbClr val="ABCEEE"/>
      </a:accent5>
      <a:accent6>
        <a:srgbClr val="74BBD5"/>
      </a:accent6>
      <a:hlink>
        <a:srgbClr val="55ABA9"/>
      </a:hlink>
      <a:folHlink>
        <a:srgbClr val="DCCA42"/>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ffice Theme 1">
        <a:dk1>
          <a:srgbClr val="0E3558"/>
        </a:dk1>
        <a:lt1>
          <a:srgbClr val="FFFFFF"/>
        </a:lt1>
        <a:dk2>
          <a:srgbClr val="006666"/>
        </a:dk2>
        <a:lt2>
          <a:srgbClr val="969696"/>
        </a:lt2>
        <a:accent1>
          <a:srgbClr val="E3BE05"/>
        </a:accent1>
        <a:accent2>
          <a:srgbClr val="4BC77A"/>
        </a:accent2>
        <a:accent3>
          <a:srgbClr val="FFFFFF"/>
        </a:accent3>
        <a:accent4>
          <a:srgbClr val="0A2C4A"/>
        </a:accent4>
        <a:accent5>
          <a:srgbClr val="EFDBAA"/>
        </a:accent5>
        <a:accent6>
          <a:srgbClr val="43B46E"/>
        </a:accent6>
        <a:hlink>
          <a:srgbClr val="CC3300"/>
        </a:hlink>
        <a:folHlink>
          <a:srgbClr val="333399"/>
        </a:folHlink>
      </a:clrScheme>
      <a:clrMap bg1="lt1" tx1="dk1" bg2="lt2" tx2="dk2" accent1="accent1" accent2="accent2" accent3="accent3" accent4="accent4" accent5="accent5" accent6="accent6" hlink="hlink" folHlink="folHlink"/>
    </a:extraClrScheme>
    <a:extraClrScheme>
      <a:clrScheme name="Office Theme 2">
        <a:dk1>
          <a:srgbClr val="55238D"/>
        </a:dk1>
        <a:lt1>
          <a:srgbClr val="FFFFFF"/>
        </a:lt1>
        <a:dk2>
          <a:srgbClr val="754ECC"/>
        </a:dk2>
        <a:lt2>
          <a:srgbClr val="C0C0C0"/>
        </a:lt2>
        <a:accent1>
          <a:srgbClr val="869EEC"/>
        </a:accent1>
        <a:accent2>
          <a:srgbClr val="EFA441"/>
        </a:accent2>
        <a:accent3>
          <a:srgbClr val="FFFFFF"/>
        </a:accent3>
        <a:accent4>
          <a:srgbClr val="471C78"/>
        </a:accent4>
        <a:accent5>
          <a:srgbClr val="C3CCF4"/>
        </a:accent5>
        <a:accent6>
          <a:srgbClr val="D9943A"/>
        </a:accent6>
        <a:hlink>
          <a:srgbClr val="63C398"/>
        </a:hlink>
        <a:folHlink>
          <a:srgbClr val="AAC856"/>
        </a:folHlink>
      </a:clrScheme>
      <a:clrMap bg1="lt1" tx1="dk1" bg2="lt2" tx2="dk2" accent1="accent1" accent2="accent2" accent3="accent3" accent4="accent4" accent5="accent5" accent6="accent6" hlink="hlink" folHlink="folHlink"/>
    </a:extraClrScheme>
    <a:extraClrScheme>
      <a:clrScheme name="Office Theme 3">
        <a:dk1>
          <a:srgbClr val="132767"/>
        </a:dk1>
        <a:lt1>
          <a:srgbClr val="FFFFFF"/>
        </a:lt1>
        <a:dk2>
          <a:srgbClr val="184BB2"/>
        </a:dk2>
        <a:lt2>
          <a:srgbClr val="C0C0C0"/>
        </a:lt2>
        <a:accent1>
          <a:srgbClr val="22A2E2"/>
        </a:accent1>
        <a:accent2>
          <a:srgbClr val="81CFEB"/>
        </a:accent2>
        <a:accent3>
          <a:srgbClr val="FFFFFF"/>
        </a:accent3>
        <a:accent4>
          <a:srgbClr val="0E2057"/>
        </a:accent4>
        <a:accent5>
          <a:srgbClr val="ABCEEE"/>
        </a:accent5>
        <a:accent6>
          <a:srgbClr val="74BBD5"/>
        </a:accent6>
        <a:hlink>
          <a:srgbClr val="55ABA9"/>
        </a:hlink>
        <a:folHlink>
          <a:srgbClr val="DCCA4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cdb2004167l_MRT</Template>
  <TotalTime>2035</TotalTime>
  <Words>557</Words>
  <Application>Microsoft Office PowerPoint</Application>
  <PresentationFormat>On-screen Show (4:3)</PresentationFormat>
  <Paragraphs>60</Paragraphs>
  <Slides>13</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4" baseType="lpstr">
      <vt:lpstr>2  Badr</vt:lpstr>
      <vt:lpstr>Arial</vt:lpstr>
      <vt:lpstr>B Nazanin</vt:lpstr>
      <vt:lpstr>B Zar</vt:lpstr>
      <vt:lpstr>Calibri</vt:lpstr>
      <vt:lpstr>IranNastaliq</vt:lpstr>
      <vt:lpstr>Times New Roman</vt:lpstr>
      <vt:lpstr>Verdana</vt:lpstr>
      <vt:lpstr>Wingdings</vt:lpstr>
      <vt:lpstr>Office Theme</vt:lpstr>
      <vt:lpstr>Image</vt:lpstr>
      <vt:lpstr>بانک سپه</vt:lpstr>
      <vt:lpstr>PowerPoint Presentation</vt:lpstr>
      <vt:lpstr>PowerPoint Presentation</vt:lpstr>
      <vt:lpstr>PowerPoint Presentation</vt:lpstr>
      <vt:lpstr>                عمده کالاهای وارداتی از روسیه</vt:lpstr>
      <vt:lpstr>          عمده کالاهای صادراتی به روسیه</vt:lpstr>
      <vt:lpstr>الزامات گشایش اعتباراسنادی</vt:lpstr>
      <vt:lpstr>فرآیند واردات کالای اساسی در کشور</vt:lpstr>
      <vt:lpstr>PowerPoint Presentation</vt:lpstr>
      <vt:lpstr>PowerPoint Presentation</vt:lpstr>
      <vt:lpstr>PowerPoint Presentation</vt:lpstr>
      <vt:lpstr>PowerPoint Presentation</vt:lpstr>
      <vt:lpstr>با سپاس از توجه شما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Maryam Abbasi</dc:creator>
  <cp:lastModifiedBy>Azam Etemad</cp:lastModifiedBy>
  <cp:revision>225</cp:revision>
  <cp:lastPrinted>2024-08-14T05:56:33Z</cp:lastPrinted>
  <dcterms:created xsi:type="dcterms:W3CDTF">2022-11-30T04:46:21Z</dcterms:created>
  <dcterms:modified xsi:type="dcterms:W3CDTF">2024-09-28T11:39:55Z</dcterms:modified>
</cp:coreProperties>
</file>