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49" r:id="rId2"/>
  </p:sldMasterIdLst>
  <p:notesMasterIdLst>
    <p:notesMasterId r:id="rId14"/>
  </p:notesMasterIdLst>
  <p:sldIdLst>
    <p:sldId id="265" r:id="rId3"/>
    <p:sldId id="280" r:id="rId4"/>
    <p:sldId id="270" r:id="rId5"/>
    <p:sldId id="269" r:id="rId6"/>
    <p:sldId id="273" r:id="rId7"/>
    <p:sldId id="271" r:id="rId8"/>
    <p:sldId id="274" r:id="rId9"/>
    <p:sldId id="275" r:id="rId10"/>
    <p:sldId id="276" r:id="rId11"/>
    <p:sldId id="278" r:id="rId12"/>
    <p:sldId id="279" r:id="rId13"/>
  </p:sldIdLst>
  <p:sldSz cx="9144000" cy="6858000" type="screen4x3"/>
  <p:notesSz cx="6858000" cy="9144000"/>
  <p:defaultTextStyle>
    <a:defPPr>
      <a:defRPr lang="en-US"/>
    </a:defPPr>
    <a:lvl1pPr algn="l" rtl="0" fontAlgn="base">
      <a:spcBef>
        <a:spcPct val="0"/>
      </a:spcBef>
      <a:spcAft>
        <a:spcPct val="0"/>
      </a:spcAft>
      <a:defRPr sz="1000" kern="1200">
        <a:solidFill>
          <a:schemeClr val="tx1"/>
        </a:solidFill>
        <a:latin typeface="Arial" charset="0"/>
        <a:ea typeface="+mn-ea"/>
        <a:cs typeface="+mn-cs"/>
      </a:defRPr>
    </a:lvl1pPr>
    <a:lvl2pPr marL="457200" algn="l" rtl="0" fontAlgn="base">
      <a:spcBef>
        <a:spcPct val="0"/>
      </a:spcBef>
      <a:spcAft>
        <a:spcPct val="0"/>
      </a:spcAft>
      <a:defRPr sz="1000" kern="1200">
        <a:solidFill>
          <a:schemeClr val="tx1"/>
        </a:solidFill>
        <a:latin typeface="Arial" charset="0"/>
        <a:ea typeface="+mn-ea"/>
        <a:cs typeface="+mn-cs"/>
      </a:defRPr>
    </a:lvl2pPr>
    <a:lvl3pPr marL="914400" algn="l" rtl="0" fontAlgn="base">
      <a:spcBef>
        <a:spcPct val="0"/>
      </a:spcBef>
      <a:spcAft>
        <a:spcPct val="0"/>
      </a:spcAft>
      <a:defRPr sz="1000" kern="1200">
        <a:solidFill>
          <a:schemeClr val="tx1"/>
        </a:solidFill>
        <a:latin typeface="Arial" charset="0"/>
        <a:ea typeface="+mn-ea"/>
        <a:cs typeface="+mn-cs"/>
      </a:defRPr>
    </a:lvl3pPr>
    <a:lvl4pPr marL="1371600" algn="l" rtl="0" fontAlgn="base">
      <a:spcBef>
        <a:spcPct val="0"/>
      </a:spcBef>
      <a:spcAft>
        <a:spcPct val="0"/>
      </a:spcAft>
      <a:defRPr sz="1000" kern="1200">
        <a:solidFill>
          <a:schemeClr val="tx1"/>
        </a:solidFill>
        <a:latin typeface="Arial" charset="0"/>
        <a:ea typeface="+mn-ea"/>
        <a:cs typeface="+mn-cs"/>
      </a:defRPr>
    </a:lvl4pPr>
    <a:lvl5pPr marL="1828800" algn="l" rtl="0" fontAlgn="base">
      <a:spcBef>
        <a:spcPct val="0"/>
      </a:spcBef>
      <a:spcAft>
        <a:spcPct val="0"/>
      </a:spcAft>
      <a:defRPr sz="1000" kern="1200">
        <a:solidFill>
          <a:schemeClr val="tx1"/>
        </a:solidFill>
        <a:latin typeface="Arial" charset="0"/>
        <a:ea typeface="+mn-ea"/>
        <a:cs typeface="+mn-cs"/>
      </a:defRPr>
    </a:lvl5pPr>
    <a:lvl6pPr marL="2286000" algn="l" defTabSz="914400" rtl="0" eaLnBrk="1" latinLnBrk="0" hangingPunct="1">
      <a:defRPr sz="1000" kern="1200">
        <a:solidFill>
          <a:schemeClr val="tx1"/>
        </a:solidFill>
        <a:latin typeface="Arial" charset="0"/>
        <a:ea typeface="+mn-ea"/>
        <a:cs typeface="+mn-cs"/>
      </a:defRPr>
    </a:lvl6pPr>
    <a:lvl7pPr marL="2743200" algn="l" defTabSz="914400" rtl="0" eaLnBrk="1" latinLnBrk="0" hangingPunct="1">
      <a:defRPr sz="1000" kern="1200">
        <a:solidFill>
          <a:schemeClr val="tx1"/>
        </a:solidFill>
        <a:latin typeface="Arial" charset="0"/>
        <a:ea typeface="+mn-ea"/>
        <a:cs typeface="+mn-cs"/>
      </a:defRPr>
    </a:lvl7pPr>
    <a:lvl8pPr marL="3200400" algn="l" defTabSz="914400" rtl="0" eaLnBrk="1" latinLnBrk="0" hangingPunct="1">
      <a:defRPr sz="1000" kern="1200">
        <a:solidFill>
          <a:schemeClr val="tx1"/>
        </a:solidFill>
        <a:latin typeface="Arial" charset="0"/>
        <a:ea typeface="+mn-ea"/>
        <a:cs typeface="+mn-cs"/>
      </a:defRPr>
    </a:lvl8pPr>
    <a:lvl9pPr marL="3657600" algn="l" defTabSz="914400" rtl="0" eaLnBrk="1" latinLnBrk="0" hangingPunct="1">
      <a:defRPr sz="10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p:cViewPr varScale="1">
        <p:scale>
          <a:sx n="70" d="100"/>
          <a:sy n="70" d="100"/>
        </p:scale>
        <p:origin x="1164" y="60"/>
      </p:cViewPr>
      <p:guideLst>
        <p:guide orient="horz" pos="2160"/>
        <p:guide pos="2880"/>
      </p:guideLst>
    </p:cSldViewPr>
  </p:slideViewPr>
  <p:notesTextViewPr>
    <p:cViewPr>
      <p:scale>
        <a:sx n="100" d="100"/>
        <a:sy n="100" d="100"/>
      </p:scale>
      <p:origin x="0" y="0"/>
    </p:cViewPr>
  </p:notesTextViewPr>
  <p:notesViewPr>
    <p:cSldViewPr>
      <p:cViewPr varScale="1">
        <p:scale>
          <a:sx n="80" d="100"/>
          <a:sy n="80" d="100"/>
        </p:scale>
        <p:origin x="-202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spcAft>
                <a:spcPts val="600"/>
              </a:spcAft>
              <a:defRPr sz="1200"/>
            </a:lvl1pPr>
          </a:lstStyle>
          <a:p>
            <a:pPr>
              <a:defRPr/>
            </a:pPr>
            <a:endParaRPr lang="de-C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spcAft>
                <a:spcPts val="600"/>
              </a:spcAft>
              <a:defRPr sz="1200"/>
            </a:lvl1pPr>
          </a:lstStyle>
          <a:p>
            <a:pPr>
              <a:defRPr/>
            </a:pPr>
            <a:fld id="{1CD21647-3907-48F4-8324-BD5C5AE4467A}" type="datetimeFigureOut">
              <a:rPr lang="de-DE"/>
              <a:pPr>
                <a:defRPr/>
              </a:pPr>
              <a:t>24.11.2019</a:t>
            </a:fld>
            <a:endParaRPr lang="de-C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CH"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de-CH"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spcAft>
                <a:spcPts val="600"/>
              </a:spcAft>
              <a:defRPr sz="1200"/>
            </a:lvl1pPr>
          </a:lstStyle>
          <a:p>
            <a:pPr>
              <a:defRPr/>
            </a:pPr>
            <a:endParaRPr lang="de-C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0" hangingPunct="0">
              <a:spcAft>
                <a:spcPts val="600"/>
              </a:spcAft>
              <a:defRPr sz="1200"/>
            </a:lvl1pPr>
          </a:lstStyle>
          <a:p>
            <a:pPr>
              <a:defRPr/>
            </a:pPr>
            <a:fld id="{201A48D2-05E1-427F-86AE-0CBA5B27E11C}" type="slidenum">
              <a:rPr lang="de-CH"/>
              <a:pPr>
                <a:defRPr/>
              </a:pPr>
              <a:t>‹#›</a:t>
            </a:fld>
            <a:endParaRPr lang="de-CH"/>
          </a:p>
        </p:txBody>
      </p:sp>
    </p:spTree>
    <p:extLst>
      <p:ext uri="{BB962C8B-B14F-4D97-AF65-F5344CB8AC3E}">
        <p14:creationId xmlns:p14="http://schemas.microsoft.com/office/powerpoint/2010/main" val="19276639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2</a:t>
            </a:fld>
            <a:endParaRPr lang="de-CH"/>
          </a:p>
        </p:txBody>
      </p:sp>
    </p:spTree>
    <p:extLst>
      <p:ext uri="{BB962C8B-B14F-4D97-AF65-F5344CB8AC3E}">
        <p14:creationId xmlns:p14="http://schemas.microsoft.com/office/powerpoint/2010/main" val="3966515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Notes:</a:t>
            </a:r>
          </a:p>
          <a:p>
            <a:pPr marL="171450" indent="-171450">
              <a:buFontTx/>
              <a:buChar char="-"/>
            </a:pPr>
            <a:r>
              <a:rPr lang="en-US" sz="1200" kern="1200" dirty="0" smtClean="0">
                <a:solidFill>
                  <a:schemeClr val="tx1"/>
                </a:solidFill>
                <a:effectLst/>
                <a:latin typeface="+mn-lt"/>
                <a:ea typeface="+mn-ea"/>
                <a:cs typeface="+mn-cs"/>
              </a:rPr>
              <a:t>We invested $1.3bn in R&amp;D in 2016 and are engaging more than 5,000 R&amp;D professionals worldwide. </a:t>
            </a:r>
          </a:p>
          <a:p>
            <a:pPr marL="171450" indent="-171450">
              <a:buFontTx/>
              <a:buChar char="-"/>
            </a:pPr>
            <a:r>
              <a:rPr lang="en-US" sz="1200" kern="1200" dirty="0" smtClean="0">
                <a:solidFill>
                  <a:schemeClr val="tx1"/>
                </a:solidFill>
                <a:effectLst/>
                <a:latin typeface="+mn-lt"/>
                <a:ea typeface="+mn-ea"/>
                <a:cs typeface="+mn-cs"/>
              </a:rPr>
              <a:t>With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28,000 passionate employees in more than 90 countries.</a:t>
            </a:r>
          </a:p>
          <a:p>
            <a:pPr marL="171450" indent="-171450">
              <a:buFontTx/>
              <a:buChar char="-"/>
            </a:pPr>
            <a:r>
              <a:rPr lang="en-US" sz="1200" kern="1200" dirty="0" smtClean="0">
                <a:solidFill>
                  <a:schemeClr val="tx1"/>
                </a:solidFill>
                <a:effectLst/>
                <a:latin typeface="+mn-lt"/>
                <a:ea typeface="+mn-ea"/>
                <a:cs typeface="+mn-cs"/>
              </a:rPr>
              <a:t>Delivering local solutions worth $ 12.8 bn sales in 2016.</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3</a:t>
            </a:fld>
            <a:endParaRPr lang="de-CH"/>
          </a:p>
        </p:txBody>
      </p:sp>
    </p:spTree>
    <p:extLst>
      <p:ext uri="{BB962C8B-B14F-4D97-AF65-F5344CB8AC3E}">
        <p14:creationId xmlns:p14="http://schemas.microsoft.com/office/powerpoint/2010/main" val="1993825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Syngenta covers 9 key Crop businesses</a:t>
            </a:r>
          </a:p>
          <a:p>
            <a:pPr marL="171450" indent="-171450">
              <a:buFontTx/>
              <a:buChar char="-"/>
            </a:pPr>
            <a:r>
              <a:rPr lang="en-US" dirty="0" smtClean="0"/>
              <a:t>Corn</a:t>
            </a:r>
          </a:p>
          <a:p>
            <a:pPr marL="171450" indent="-171450">
              <a:buFontTx/>
              <a:buChar char="-"/>
            </a:pPr>
            <a:r>
              <a:rPr lang="en-US" dirty="0" smtClean="0"/>
              <a:t>Soybean</a:t>
            </a:r>
          </a:p>
          <a:p>
            <a:pPr marL="171450" indent="-171450">
              <a:buFontTx/>
              <a:buChar char="-"/>
            </a:pPr>
            <a:r>
              <a:rPr lang="en-US" dirty="0" smtClean="0"/>
              <a:t>Cereals</a:t>
            </a:r>
          </a:p>
          <a:p>
            <a:pPr marL="171450" indent="-171450">
              <a:buFontTx/>
              <a:buChar char="-"/>
            </a:pPr>
            <a:r>
              <a:rPr lang="en-US" dirty="0" smtClean="0"/>
              <a:t>Rice</a:t>
            </a:r>
          </a:p>
          <a:p>
            <a:pPr marL="171450" indent="-171450">
              <a:buFontTx/>
              <a:buChar char="-"/>
            </a:pPr>
            <a:r>
              <a:rPr lang="en-US" dirty="0" smtClean="0"/>
              <a:t>Sugar cane</a:t>
            </a:r>
          </a:p>
          <a:p>
            <a:pPr marL="171450" indent="-171450">
              <a:buFontTx/>
              <a:buChar char="-"/>
            </a:pPr>
            <a:r>
              <a:rPr lang="en-US" dirty="0" smtClean="0"/>
              <a:t>Diverse Field Crops</a:t>
            </a:r>
          </a:p>
          <a:p>
            <a:pPr marL="171450" indent="-171450">
              <a:buFontTx/>
              <a:buChar char="-"/>
            </a:pPr>
            <a:r>
              <a:rPr lang="en-US" dirty="0" smtClean="0"/>
              <a:t>Vegetables</a:t>
            </a:r>
          </a:p>
          <a:p>
            <a:pPr marL="171450" indent="-171450">
              <a:buFontTx/>
              <a:buChar char="-"/>
            </a:pPr>
            <a:r>
              <a:rPr lang="en-US" dirty="0" smtClean="0"/>
              <a:t>Specialty Crops</a:t>
            </a:r>
          </a:p>
          <a:p>
            <a:pPr marL="171450" indent="-171450">
              <a:buFontTx/>
              <a:buChar char="-"/>
            </a:pPr>
            <a:r>
              <a:rPr lang="en-US" dirty="0" smtClean="0"/>
              <a:t>Lawn &amp; Garden</a:t>
            </a:r>
          </a:p>
          <a:p>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4</a:t>
            </a:fld>
            <a:endParaRPr lang="de-CH"/>
          </a:p>
        </p:txBody>
      </p:sp>
    </p:spTree>
    <p:extLst>
      <p:ext uri="{BB962C8B-B14F-4D97-AF65-F5344CB8AC3E}">
        <p14:creationId xmlns:p14="http://schemas.microsoft.com/office/powerpoint/2010/main" val="42919382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p:txBody>
          <a:bodyPr/>
          <a:lstStyle>
            <a:lvl1pPr defTabSz="949325" eaLnBrk="0" hangingPunct="0">
              <a:defRPr sz="1000">
                <a:solidFill>
                  <a:schemeClr val="tx1"/>
                </a:solidFill>
                <a:latin typeface="Arial" panose="020B0604020202020204" pitchFamily="34" charset="0"/>
                <a:cs typeface="Arial" panose="020B0604020202020204" pitchFamily="34" charset="0"/>
              </a:defRPr>
            </a:lvl1pPr>
            <a:lvl2pPr marL="742950" indent="-285750" defTabSz="949325" eaLnBrk="0" hangingPunct="0">
              <a:defRPr sz="1000">
                <a:solidFill>
                  <a:schemeClr val="tx1"/>
                </a:solidFill>
                <a:latin typeface="Arial" panose="020B0604020202020204" pitchFamily="34" charset="0"/>
                <a:cs typeface="Arial" panose="020B0604020202020204" pitchFamily="34" charset="0"/>
              </a:defRPr>
            </a:lvl2pPr>
            <a:lvl3pPr marL="1143000" indent="-228600" defTabSz="949325" eaLnBrk="0" hangingPunct="0">
              <a:defRPr sz="1000">
                <a:solidFill>
                  <a:schemeClr val="tx1"/>
                </a:solidFill>
                <a:latin typeface="Arial" panose="020B0604020202020204" pitchFamily="34" charset="0"/>
                <a:cs typeface="Arial" panose="020B0604020202020204" pitchFamily="34" charset="0"/>
              </a:defRPr>
            </a:lvl3pPr>
            <a:lvl4pPr marL="1600200" indent="-228600" defTabSz="949325" eaLnBrk="0" hangingPunct="0">
              <a:defRPr sz="1000">
                <a:solidFill>
                  <a:schemeClr val="tx1"/>
                </a:solidFill>
                <a:latin typeface="Arial" panose="020B0604020202020204" pitchFamily="34" charset="0"/>
                <a:cs typeface="Arial" panose="020B0604020202020204" pitchFamily="34" charset="0"/>
              </a:defRPr>
            </a:lvl4pPr>
            <a:lvl5pPr marL="2057400" indent="-228600" defTabSz="949325" eaLnBrk="0" hangingPunct="0">
              <a:defRPr sz="1000">
                <a:solidFill>
                  <a:schemeClr val="tx1"/>
                </a:solidFill>
                <a:latin typeface="Arial" panose="020B0604020202020204" pitchFamily="34" charset="0"/>
                <a:cs typeface="Arial" panose="020B0604020202020204" pitchFamily="34" charset="0"/>
              </a:defRPr>
            </a:lvl5pPr>
            <a:lvl6pPr marL="2514600" indent="-228600" defTabSz="94932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4932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4932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49325"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fld id="{41C9F38C-A399-4065-A71A-F2D7FB7C3C38}" type="slidenum">
              <a:rPr lang="en-US" altLang="en-US">
                <a:latin typeface="Times New Roman" panose="02020603050405020304" pitchFamily="18" charset="0"/>
              </a:rPr>
              <a:pPr/>
              <a:t>5</a:t>
            </a:fld>
            <a:endParaRPr lang="en-US" altLang="en-US">
              <a:latin typeface="Times New Roman" panose="02020603050405020304" pitchFamily="18" charset="0"/>
            </a:endParaRPr>
          </a:p>
        </p:txBody>
      </p:sp>
      <p:sp>
        <p:nvSpPr>
          <p:cNvPr id="110595" name="Rectangle 5"/>
          <p:cNvSpPr txBox="1">
            <a:spLocks noGrp="1" noChangeArrowheads="1"/>
          </p:cNvSpPr>
          <p:nvPr/>
        </p:nvSpPr>
        <p:spPr bwMode="auto">
          <a:xfrm>
            <a:off x="3817398" y="10217798"/>
            <a:ext cx="2918910" cy="5395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94" tIns="0" rIns="19094" bIns="0" anchor="b"/>
          <a:lstStyle>
            <a:lvl1pPr defTabSz="950913" eaLnBrk="0" hangingPunct="0">
              <a:defRPr sz="1000">
                <a:solidFill>
                  <a:schemeClr val="tx1"/>
                </a:solidFill>
                <a:latin typeface="Arial" panose="020B0604020202020204" pitchFamily="34" charset="0"/>
                <a:cs typeface="Arial" panose="020B0604020202020204" pitchFamily="34" charset="0"/>
              </a:defRPr>
            </a:lvl1pPr>
            <a:lvl2pPr marL="742950" indent="-285750" defTabSz="950913" eaLnBrk="0" hangingPunct="0">
              <a:defRPr sz="1000">
                <a:solidFill>
                  <a:schemeClr val="tx1"/>
                </a:solidFill>
                <a:latin typeface="Arial" panose="020B0604020202020204" pitchFamily="34" charset="0"/>
                <a:cs typeface="Arial" panose="020B0604020202020204" pitchFamily="34" charset="0"/>
              </a:defRPr>
            </a:lvl2pPr>
            <a:lvl3pPr marL="1143000" indent="-228600" defTabSz="950913" eaLnBrk="0" hangingPunct="0">
              <a:defRPr sz="1000">
                <a:solidFill>
                  <a:schemeClr val="tx1"/>
                </a:solidFill>
                <a:latin typeface="Arial" panose="020B0604020202020204" pitchFamily="34" charset="0"/>
                <a:cs typeface="Arial" panose="020B0604020202020204" pitchFamily="34" charset="0"/>
              </a:defRPr>
            </a:lvl3pPr>
            <a:lvl4pPr marL="1600200" indent="-228600" defTabSz="950913" eaLnBrk="0" hangingPunct="0">
              <a:defRPr sz="1000">
                <a:solidFill>
                  <a:schemeClr val="tx1"/>
                </a:solidFill>
                <a:latin typeface="Arial" panose="020B0604020202020204" pitchFamily="34" charset="0"/>
                <a:cs typeface="Arial" panose="020B0604020202020204" pitchFamily="34" charset="0"/>
              </a:defRPr>
            </a:lvl4pPr>
            <a:lvl5pPr marL="2057400" indent="-228600" defTabSz="950913" eaLnBrk="0" hangingPunct="0">
              <a:defRPr sz="1000">
                <a:solidFill>
                  <a:schemeClr val="tx1"/>
                </a:solidFill>
                <a:latin typeface="Arial" panose="020B0604020202020204" pitchFamily="34" charset="0"/>
                <a:cs typeface="Arial" panose="020B0604020202020204" pitchFamily="34" charset="0"/>
              </a:defRPr>
            </a:lvl5pPr>
            <a:lvl6pPr marL="2514600" indent="-228600" defTabSz="95091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defTabSz="95091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defTabSz="95091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defTabSz="950913"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gn="r"/>
            <a:fld id="{4C2D1505-F0DF-43D1-A6D6-1C1A19A508A9}" type="slidenum">
              <a:rPr lang="en-GB" altLang="en-US" i="1">
                <a:latin typeface="Times New Roman" panose="02020603050405020304" pitchFamily="18" charset="0"/>
              </a:rPr>
              <a:pPr algn="r"/>
              <a:t>5</a:t>
            </a:fld>
            <a:endParaRPr lang="en-GB" altLang="en-US" i="1">
              <a:latin typeface="Times New Roman" panose="02020603050405020304" pitchFamily="18" charset="0"/>
            </a:endParaRPr>
          </a:p>
        </p:txBody>
      </p:sp>
      <p:sp>
        <p:nvSpPr>
          <p:cNvPr id="110596" name="Rectangle 2"/>
          <p:cNvSpPr>
            <a:spLocks noGrp="1" noRot="1" noChangeAspect="1" noChangeArrowheads="1" noTextEdit="1"/>
          </p:cNvSpPr>
          <p:nvPr>
            <p:ph type="sldImg"/>
          </p:nvPr>
        </p:nvSpPr>
        <p:spPr>
          <a:ln/>
        </p:spPr>
      </p:sp>
      <p:sp>
        <p:nvSpPr>
          <p:cNvPr id="110597" name="Rectangle 3"/>
          <p:cNvSpPr>
            <a:spLocks noGrp="1" noChangeArrowheads="1"/>
          </p:cNvSpPr>
          <p:nvPr>
            <p:ph type="body" idx="1"/>
          </p:nvPr>
        </p:nvSpPr>
        <p:spPr>
          <a:xfrm>
            <a:off x="900062" y="5108899"/>
            <a:ext cx="4934609" cy="484173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77" tIns="47735" rIns="93877" bIns="47735"/>
          <a:lstStyle/>
          <a:p>
            <a:pPr eaLnBrk="1" hangingPunct="1"/>
            <a:r>
              <a:rPr lang="en-US" altLang="en-US" b="1" dirty="0" smtClean="0"/>
              <a:t>Selective herbicides</a:t>
            </a:r>
            <a:r>
              <a:rPr lang="en-US" altLang="en-US" dirty="0" smtClean="0"/>
              <a:t> control particular weeds, but do not affect crops. Syngenta selective herbicides include AXIAL® (</a:t>
            </a:r>
            <a:r>
              <a:rPr lang="en-US" altLang="en-US" dirty="0" err="1" smtClean="0"/>
              <a:t>pinoxaden</a:t>
            </a:r>
            <a:r>
              <a:rPr lang="en-US" altLang="en-US" dirty="0" smtClean="0"/>
              <a:t>) and CALLISTO® (</a:t>
            </a:r>
            <a:r>
              <a:rPr lang="en-US" altLang="en-US" dirty="0" err="1" smtClean="0"/>
              <a:t>mesotrione</a:t>
            </a:r>
            <a:r>
              <a:rPr lang="en-US" altLang="en-US" dirty="0" smtClean="0"/>
              <a:t>).</a:t>
            </a:r>
          </a:p>
          <a:p>
            <a:pPr eaLnBrk="1" hangingPunct="1"/>
            <a:r>
              <a:rPr lang="en-US" altLang="en-US" dirty="0" smtClean="0"/>
              <a:t>Growers use </a:t>
            </a:r>
            <a:r>
              <a:rPr lang="en-US" altLang="en-US" b="1" dirty="0" smtClean="0"/>
              <a:t>non-selective herbicides</a:t>
            </a:r>
            <a:r>
              <a:rPr lang="en-US" altLang="en-US" dirty="0" smtClean="0"/>
              <a:t> to control weeds in fields with crops resistant to them, such as glyphosate-tolerant corn. They also use non-selective herbicides when preparing fields for new plantings, thus avoiding the need to plow the land. “No-till agriculture” of this sort maintains soil structure and thus prevents erosion, as well as reducing the emissions from plowing tractors. Syngenta non-selective herbicides include GRAMOXONE® (</a:t>
            </a:r>
            <a:r>
              <a:rPr lang="en-US" altLang="en-US" dirty="0" err="1" smtClean="0"/>
              <a:t>paraquat</a:t>
            </a:r>
            <a:r>
              <a:rPr lang="en-US" altLang="en-US" dirty="0" smtClean="0"/>
              <a:t>) and TOUCHDOWN® (glyphosate).</a:t>
            </a:r>
          </a:p>
          <a:p>
            <a:pPr eaLnBrk="1" hangingPunct="1"/>
            <a:r>
              <a:rPr lang="en-US" altLang="en-US" dirty="0" smtClean="0"/>
              <a:t>Our </a:t>
            </a:r>
            <a:r>
              <a:rPr lang="en-US" altLang="en-US" b="1" dirty="0" smtClean="0"/>
              <a:t>fungicides</a:t>
            </a:r>
            <a:r>
              <a:rPr lang="en-US" altLang="en-US" dirty="0" smtClean="0"/>
              <a:t> include AMISTAR® (</a:t>
            </a:r>
            <a:r>
              <a:rPr lang="en-US" altLang="en-US" dirty="0" err="1" smtClean="0"/>
              <a:t>azoxystrobin</a:t>
            </a:r>
            <a:r>
              <a:rPr lang="en-US" altLang="en-US" dirty="0" smtClean="0"/>
              <a:t>) and RIDOMIL® GOLD (</a:t>
            </a:r>
            <a:r>
              <a:rPr lang="en-US" altLang="en-US" dirty="0" err="1" smtClean="0"/>
              <a:t>metalaxyl</a:t>
            </a:r>
            <a:r>
              <a:rPr lang="en-US" altLang="en-US" dirty="0" smtClean="0"/>
              <a:t>). </a:t>
            </a:r>
          </a:p>
          <a:p>
            <a:pPr eaLnBrk="1" hangingPunct="1"/>
            <a:r>
              <a:rPr lang="en-US" altLang="en-US" dirty="0" smtClean="0"/>
              <a:t>The </a:t>
            </a:r>
            <a:r>
              <a:rPr lang="en-US" altLang="en-US" b="1" dirty="0" smtClean="0"/>
              <a:t>insecticide</a:t>
            </a:r>
            <a:r>
              <a:rPr lang="en-US" altLang="en-US" dirty="0" smtClean="0"/>
              <a:t> range includes ACTARA® (</a:t>
            </a:r>
            <a:r>
              <a:rPr lang="en-US" altLang="en-US" dirty="0" err="1" smtClean="0"/>
              <a:t>thiomethoxam</a:t>
            </a:r>
            <a:r>
              <a:rPr lang="en-US" altLang="en-US" dirty="0" smtClean="0"/>
              <a:t>) and KARATE® (Lambda-</a:t>
            </a:r>
            <a:r>
              <a:rPr lang="en-US" altLang="en-US" dirty="0" err="1" smtClean="0"/>
              <a:t>cyhalothrin</a:t>
            </a:r>
            <a:r>
              <a:rPr lang="en-US" altLang="en-US" dirty="0" smtClean="0"/>
              <a:t>)</a:t>
            </a:r>
          </a:p>
          <a:p>
            <a:pPr eaLnBrk="1" hangingPunct="1"/>
            <a:r>
              <a:rPr lang="en-US" altLang="en-US" dirty="0" smtClean="0"/>
              <a:t>Major </a:t>
            </a:r>
            <a:r>
              <a:rPr lang="en-US" altLang="en-US" b="1" dirty="0" smtClean="0"/>
              <a:t>Seed Care</a:t>
            </a:r>
            <a:r>
              <a:rPr lang="en-US" altLang="en-US" dirty="0" smtClean="0"/>
              <a:t> brands include CRUISER® (</a:t>
            </a:r>
            <a:r>
              <a:rPr lang="en-US" altLang="en-US" dirty="0" err="1" smtClean="0"/>
              <a:t>thiomethoxam</a:t>
            </a:r>
            <a:r>
              <a:rPr lang="en-US" altLang="en-US" dirty="0" smtClean="0"/>
              <a:t>) and AVICTA® (</a:t>
            </a:r>
            <a:r>
              <a:rPr lang="en-US" altLang="en-US" dirty="0" err="1" smtClean="0"/>
              <a:t>abamectin</a:t>
            </a:r>
            <a:r>
              <a:rPr lang="en-US" altLang="en-US" dirty="0" smtClean="0"/>
              <a:t>).</a:t>
            </a:r>
          </a:p>
          <a:p>
            <a:pPr eaLnBrk="1" hangingPunct="1"/>
            <a:r>
              <a:rPr lang="en-US" altLang="en-US" b="1" dirty="0" smtClean="0"/>
              <a:t>Home Care</a:t>
            </a:r>
            <a:r>
              <a:rPr lang="en-US" altLang="en-US" dirty="0" smtClean="0"/>
              <a:t> covers Materials Protection, (home) Pest Management and Vector Control (which mainly focuses on malaria).</a:t>
            </a:r>
          </a:p>
          <a:p>
            <a:pPr eaLnBrk="1" hangingPunct="1"/>
            <a:r>
              <a:rPr lang="en-US" altLang="en-US" b="1" dirty="0" smtClean="0"/>
              <a:t>“Diverse” Field Crops</a:t>
            </a:r>
            <a:r>
              <a:rPr lang="en-US" altLang="en-US" dirty="0" smtClean="0"/>
              <a:t> provide seeds for oilseed rape, sunflower, wheat, barley, corn in Europe, and sugar. </a:t>
            </a:r>
            <a:endParaRPr lang="de-CH" altLang="en-US" dirty="0" smtClean="0"/>
          </a:p>
        </p:txBody>
      </p:sp>
    </p:spTree>
    <p:extLst>
      <p:ext uri="{BB962C8B-B14F-4D97-AF65-F5344CB8AC3E}">
        <p14:creationId xmlns:p14="http://schemas.microsoft.com/office/powerpoint/2010/main" val="3048667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de-CH" b="1" dirty="0" smtClean="0"/>
              <a:t>Notes:</a:t>
            </a:r>
          </a:p>
          <a:p>
            <a:pPr marL="171450" indent="-171450">
              <a:buFont typeface="Symbol" panose="05050102010706020507" pitchFamily="18" charset="2"/>
              <a:buChar char="-"/>
            </a:pPr>
            <a:r>
              <a:rPr lang="de-CH" sz="1200" b="0" i="0" u="none" strike="noStrike" kern="1200" baseline="0" dirty="0" smtClean="0">
                <a:solidFill>
                  <a:schemeClr val="tx1"/>
                </a:solidFill>
                <a:latin typeface="+mn-lt"/>
                <a:ea typeface="+mn-ea"/>
                <a:cs typeface="+mn-cs"/>
              </a:rPr>
              <a:t>Our planet is facing </a:t>
            </a:r>
            <a:r>
              <a:rPr lang="en-US" sz="1200" b="0" i="0" u="none" strike="noStrike" kern="1200" baseline="0" dirty="0" smtClean="0">
                <a:solidFill>
                  <a:schemeClr val="tx1"/>
                </a:solidFill>
                <a:latin typeface="+mn-lt"/>
                <a:ea typeface="+mn-ea"/>
                <a:cs typeface="+mn-cs"/>
              </a:rPr>
              <a:t>the challenge of feeding 9 billion by 2050, and our resources are ever more stretched. So Syngenta has made six commitments to help grow more food using fewer resources, while protecting nature, and at the same time helping people in rural </a:t>
            </a:r>
            <a:r>
              <a:rPr lang="de-CH" sz="1200" b="0" i="0" u="none" strike="noStrike" kern="1200" baseline="0" dirty="0" smtClean="0">
                <a:solidFill>
                  <a:schemeClr val="tx1"/>
                </a:solidFill>
                <a:latin typeface="+mn-lt"/>
                <a:ea typeface="+mn-ea"/>
                <a:cs typeface="+mn-cs"/>
              </a:rPr>
              <a:t>communities live better lives. </a:t>
            </a:r>
          </a:p>
          <a:p>
            <a:pPr marL="171450" indent="-171450">
              <a:buFont typeface="Symbol" panose="05050102010706020507" pitchFamily="18" charset="2"/>
              <a:buChar char="-"/>
            </a:pPr>
            <a:r>
              <a:rPr lang="en-US" sz="1200" b="0" i="0" u="none" strike="noStrike" kern="1200" baseline="0" dirty="0" smtClean="0">
                <a:solidFill>
                  <a:schemeClr val="tx1"/>
                </a:solidFill>
                <a:latin typeface="+mn-lt"/>
                <a:ea typeface="+mn-ea"/>
                <a:cs typeface="+mn-cs"/>
              </a:rPr>
              <a:t>We call this The Good Growth Plan.</a:t>
            </a:r>
          </a:p>
          <a:p>
            <a:pPr marL="171450" indent="-171450">
              <a:buFont typeface="Symbol" panose="05050102010706020507" pitchFamily="18" charset="2"/>
              <a:buChar char="-"/>
            </a:pPr>
            <a:endParaRPr lang="en-US" sz="1200" b="0" i="0" u="none" strike="noStrike" kern="1200" baseline="0" dirty="0" smtClean="0">
              <a:solidFill>
                <a:schemeClr val="tx1"/>
              </a:solidFill>
              <a:latin typeface="+mn-lt"/>
              <a:ea typeface="+mn-ea"/>
              <a:cs typeface="+mn-cs"/>
            </a:endParaRPr>
          </a:p>
          <a:p>
            <a:pPr marL="171450" indent="-171450">
              <a:buFont typeface="Symbol" panose="05050102010706020507" pitchFamily="18" charset="2"/>
              <a:buChar char="-"/>
            </a:pPr>
            <a:r>
              <a:rPr lang="en-US" sz="1200" b="1" kern="1200" dirty="0" smtClean="0">
                <a:solidFill>
                  <a:schemeClr val="tx1"/>
                </a:solidFill>
                <a:effectLst/>
                <a:latin typeface="+mn-lt"/>
                <a:ea typeface="+mn-ea"/>
                <a:cs typeface="+mn-cs"/>
              </a:rPr>
              <a:t>Make crops more efficient.  </a:t>
            </a:r>
            <a:r>
              <a:rPr lang="en-US" sz="1200" kern="1200" dirty="0" smtClean="0">
                <a:solidFill>
                  <a:schemeClr val="tx1"/>
                </a:solidFill>
                <a:effectLst/>
                <a:latin typeface="+mn-lt"/>
                <a:ea typeface="+mn-ea"/>
                <a:cs typeface="+mn-cs"/>
              </a:rPr>
              <a:t>Syngenta will increase the average productivity of the world’s major crops by 20 percent without using more land, water or inputs.  That means that we will grow more food without increasing the land area under cultivation.  Yield will increase. The volume of water and pesticides used will not.</a:t>
            </a:r>
          </a:p>
          <a:p>
            <a:pPr marL="171450" indent="-171450">
              <a:buFont typeface="Symbol" panose="05050102010706020507" pitchFamily="18" charset="2"/>
              <a:buChar char="-"/>
            </a:pPr>
            <a:endParaRPr lang="de-CH" sz="1200" kern="1200" dirty="0" smtClean="0">
              <a:solidFill>
                <a:schemeClr val="tx1"/>
              </a:solidFill>
              <a:effectLst/>
              <a:latin typeface="+mn-lt"/>
              <a:ea typeface="+mn-ea"/>
              <a:cs typeface="+mn-cs"/>
            </a:endParaRPr>
          </a:p>
          <a:p>
            <a:pPr marL="171450" indent="-171450">
              <a:buFont typeface="Symbol" panose="05050102010706020507" pitchFamily="18" charset="2"/>
              <a:buChar char="-"/>
            </a:pPr>
            <a:r>
              <a:rPr lang="en-US" sz="1200" b="1" kern="1200" dirty="0" smtClean="0">
                <a:solidFill>
                  <a:schemeClr val="tx1"/>
                </a:solidFill>
                <a:effectLst/>
                <a:latin typeface="+mn-lt"/>
                <a:ea typeface="+mn-ea"/>
                <a:cs typeface="+mn-cs"/>
              </a:rPr>
              <a:t>Rescue more farmland and help biodiversity flourish</a:t>
            </a:r>
            <a:r>
              <a:rPr lang="en-US" sz="1200" kern="1200" dirty="0" smtClean="0">
                <a:solidFill>
                  <a:schemeClr val="tx1"/>
                </a:solidFill>
                <a:effectLst/>
                <a:latin typeface="+mn-lt"/>
                <a:ea typeface="+mn-ea"/>
                <a:cs typeface="+mn-cs"/>
              </a:rPr>
              <a:t>.  Syngenta will improve the fertility of 10 million hectares of farmland currently on the brink of degradation through practices such as minimum tillage and crop rotation.  And we will enhance the biodiversity on five million hectares of farmland with the introduction of buffer strips and species protection programs.</a:t>
            </a:r>
          </a:p>
          <a:p>
            <a:pPr marL="171450" indent="-171450">
              <a:buFont typeface="Symbol" panose="05050102010706020507" pitchFamily="18" charset="2"/>
              <a:buChar char="-"/>
            </a:pPr>
            <a:endParaRPr lang="de-CH" sz="1200" kern="1200" dirty="0" smtClean="0">
              <a:solidFill>
                <a:schemeClr val="tx1"/>
              </a:solidFill>
              <a:effectLst/>
              <a:latin typeface="+mn-lt"/>
              <a:ea typeface="+mn-ea"/>
              <a:cs typeface="+mn-cs"/>
            </a:endParaRPr>
          </a:p>
          <a:p>
            <a:pPr marL="171450" indent="-171450">
              <a:buFont typeface="Symbol" panose="05050102010706020507" pitchFamily="18" charset="2"/>
              <a:buChar char="-"/>
            </a:pPr>
            <a:r>
              <a:rPr lang="en-US" sz="1200" b="1" kern="1200" dirty="0" smtClean="0">
                <a:solidFill>
                  <a:schemeClr val="tx1"/>
                </a:solidFill>
                <a:effectLst/>
                <a:latin typeface="+mn-lt"/>
                <a:ea typeface="+mn-ea"/>
                <a:cs typeface="+mn-cs"/>
              </a:rPr>
              <a:t>Improve health and reduce poverty among smallholder farmers, and improve worker safety</a:t>
            </a:r>
            <a:r>
              <a:rPr lang="en-US" sz="1200" kern="1200" dirty="0" smtClean="0">
                <a:solidFill>
                  <a:schemeClr val="tx1"/>
                </a:solidFill>
                <a:effectLst/>
                <a:latin typeface="+mn-lt"/>
                <a:ea typeface="+mn-ea"/>
                <a:cs typeface="+mn-cs"/>
              </a:rPr>
              <a:t>.  Over the next seven years Syngenta aims to reach 20 million smallholders and to enable them to increase productivity by 50 percent.  Syngenta will train 20 million farm workers, especially in developing countries, on labor safety.  And Syngenta aims to look after every worker by striving for fair labor conditions throughout our entire supply chain network.  </a:t>
            </a:r>
            <a:endParaRPr lang="de-CH" sz="1200" kern="1200" dirty="0" smtClean="0">
              <a:solidFill>
                <a:schemeClr val="tx1"/>
              </a:solidFill>
              <a:effectLst/>
              <a:latin typeface="+mn-lt"/>
              <a:ea typeface="+mn-ea"/>
              <a:cs typeface="+mn-cs"/>
            </a:endParaRPr>
          </a:p>
          <a:p>
            <a:endParaRPr lang="de-CH"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6</a:t>
            </a:fld>
            <a:endParaRPr lang="de-CH"/>
          </a:p>
        </p:txBody>
      </p:sp>
    </p:spTree>
    <p:extLst>
      <p:ext uri="{BB962C8B-B14F-4D97-AF65-F5344CB8AC3E}">
        <p14:creationId xmlns:p14="http://schemas.microsoft.com/office/powerpoint/2010/main" val="24441425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pPr marL="171450" indent="-171450">
              <a:buFont typeface="Symbol" panose="05050102010706020507" pitchFamily="18" charset="2"/>
              <a:buChar char="-"/>
            </a:pPr>
            <a:r>
              <a:rPr lang="en-US" dirty="0" smtClean="0">
                <a:effectLst/>
              </a:rPr>
              <a:t>Engaging</a:t>
            </a:r>
            <a:r>
              <a:rPr lang="en-US" baseline="0" dirty="0" smtClean="0">
                <a:effectLst/>
              </a:rPr>
              <a:t> with our strategic partners we are well equipped to use strategic platforms such as the World Economic Forum (WEF), the World Business Council for Sustainable Development (WBCSD) and the UNCCD to position the need of collaborating across boundaries to tackle one of the world’s biggest problems: Global food security.</a:t>
            </a:r>
          </a:p>
          <a:p>
            <a:endParaRPr lang="en-US" b="0" dirty="0" smtClean="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8</a:t>
            </a:fld>
            <a:endParaRPr lang="de-CH"/>
          </a:p>
        </p:txBody>
      </p:sp>
    </p:spTree>
    <p:extLst>
      <p:ext uri="{BB962C8B-B14F-4D97-AF65-F5344CB8AC3E}">
        <p14:creationId xmlns:p14="http://schemas.microsoft.com/office/powerpoint/2010/main" val="758840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b="1" u="none" dirty="0" smtClean="0">
                <a:effectLst/>
              </a:rPr>
              <a:t>Notes:</a:t>
            </a:r>
          </a:p>
          <a:p>
            <a:r>
              <a:rPr lang="en-US" u="none" dirty="0" smtClean="0">
                <a:effectLst/>
              </a:rPr>
              <a:t>R&amp;D collaboration</a:t>
            </a:r>
            <a:r>
              <a:rPr lang="en-US" u="none" baseline="0" dirty="0" smtClean="0">
                <a:effectLst/>
              </a:rPr>
              <a:t>s help to broaden the scope of our innovation and also that of the industry.</a:t>
            </a:r>
          </a:p>
          <a:p>
            <a:endParaRPr lang="en-US" u="sng" dirty="0" smtClean="0">
              <a:effectLst/>
            </a:endParaRPr>
          </a:p>
          <a:p>
            <a:pPr marL="171450" indent="-171450">
              <a:buFontTx/>
              <a:buChar char="-"/>
            </a:pPr>
            <a:r>
              <a:rPr lang="en-US" sz="1200" b="0" i="0" u="none" strike="noStrike" kern="1200" baseline="0" dirty="0" smtClean="0">
                <a:solidFill>
                  <a:schemeClr val="tx1"/>
                </a:solidFill>
                <a:latin typeface="+mn-lt"/>
                <a:ea typeface="+mn-ea"/>
                <a:cs typeface="+mn-cs"/>
              </a:rPr>
              <a:t>Syngenta THOUGHTSEEDERS™ is our new online portal for helping to identify new opportunities and gives potential partners a forum to share new technologies or ideas with us. This opens the business to completely new initiatives. We also use this platform to pose specific challenges to a broad audience using an external open innovation network. We are broadening our culture of collaboration to work across boundaries inside Syngenta. New tools and networks are helping us to engage all the expertise within Syngenta, particularly the grower insights of our commercial teams.</a:t>
            </a:r>
          </a:p>
          <a:p>
            <a:pPr marL="171450" indent="-171450">
              <a:buFontTx/>
              <a:buChar char="-"/>
            </a:pPr>
            <a:endParaRPr lang="en-US" sz="1200" b="0" i="0" u="none" strike="noStrike" kern="1200" baseline="0" dirty="0" smtClean="0">
              <a:solidFill>
                <a:schemeClr val="tx1"/>
              </a:solidFill>
              <a:effectLst/>
              <a:latin typeface="+mn-lt"/>
              <a:ea typeface="+mn-ea"/>
              <a:cs typeface="+mn-cs"/>
            </a:endParaRPr>
          </a:p>
          <a:p>
            <a:pPr marL="171450" indent="-171450">
              <a:buFontTx/>
              <a:buChar char="-"/>
            </a:pPr>
            <a:r>
              <a:rPr lang="en-US" sz="1200" b="0" i="0" u="none" strike="noStrike" kern="1200" baseline="0" dirty="0" smtClean="0">
                <a:solidFill>
                  <a:schemeClr val="tx1"/>
                </a:solidFill>
                <a:effectLst/>
                <a:latin typeface="+mn-lt"/>
                <a:ea typeface="+mn-ea"/>
                <a:cs typeface="+mn-cs"/>
              </a:rPr>
              <a:t>CIMMYT: </a:t>
            </a:r>
            <a:r>
              <a:rPr lang="en-GB" sz="1200" dirty="0" smtClean="0">
                <a:solidFill>
                  <a:schemeClr val="bg1"/>
                </a:solidFill>
              </a:rPr>
              <a:t>Complementary skills: phenotyping and genotyping</a:t>
            </a:r>
            <a:r>
              <a:rPr lang="en-US" sz="1200" u="sng" dirty="0" smtClean="0">
                <a:solidFill>
                  <a:schemeClr val="tx1"/>
                </a:solidFill>
                <a:effectLst/>
              </a:rPr>
              <a:t>,</a:t>
            </a:r>
            <a:r>
              <a:rPr lang="en-US" sz="1200" u="sng" baseline="0" dirty="0" smtClean="0">
                <a:solidFill>
                  <a:schemeClr val="tx1"/>
                </a:solidFill>
                <a:effectLst/>
              </a:rPr>
              <a:t> </a:t>
            </a:r>
            <a:r>
              <a:rPr lang="en-GB" sz="1200" dirty="0" smtClean="0">
                <a:solidFill>
                  <a:schemeClr val="bg1"/>
                </a:solidFill>
              </a:rPr>
              <a:t>Complementary assets: germplasm diversity for breeding and hybrids,</a:t>
            </a:r>
            <a:r>
              <a:rPr lang="en-GB" sz="1200" baseline="0" dirty="0" smtClean="0">
                <a:solidFill>
                  <a:schemeClr val="bg1"/>
                </a:solidFill>
              </a:rPr>
              <a:t> </a:t>
            </a:r>
            <a:r>
              <a:rPr lang="en-GB" sz="1200" dirty="0" smtClean="0">
                <a:solidFill>
                  <a:schemeClr val="bg1"/>
                </a:solidFill>
              </a:rPr>
              <a:t>Complementary reach: emerging/developed markets, smallholders/large farms</a:t>
            </a:r>
          </a:p>
          <a:p>
            <a:pPr marL="171450" indent="-171450">
              <a:buFontTx/>
              <a:buChar char="-"/>
            </a:pPr>
            <a:endParaRPr lang="en-GB" sz="1200" dirty="0" smtClean="0">
              <a:solidFill>
                <a:schemeClr val="bg1"/>
              </a:solidFill>
            </a:endParaRPr>
          </a:p>
          <a:p>
            <a:pPr marL="171450" indent="-171450">
              <a:buFontTx/>
              <a:buChar char="-"/>
            </a:pPr>
            <a:r>
              <a:rPr lang="en-GB" sz="1200" dirty="0" smtClean="0">
                <a:solidFill>
                  <a:schemeClr val="bg1"/>
                </a:solidFill>
              </a:rPr>
              <a:t>IRRI – International Rice Research</a:t>
            </a:r>
            <a:r>
              <a:rPr lang="en-GB" sz="1200" baseline="0" dirty="0" smtClean="0">
                <a:solidFill>
                  <a:schemeClr val="bg1"/>
                </a:solidFill>
              </a:rPr>
              <a:t> Institute: </a:t>
            </a:r>
            <a:r>
              <a:rPr lang="en-US" dirty="0" smtClean="0">
                <a:effectLst/>
              </a:rPr>
              <a:t>IRRI develops new rice varieties and rice crop management techniques that help rice farmers improve the yield and quality of their rice in an environmentally sustainable way. Working with Syngenta on national agricultural research and extension systems in major rice-growing countries to do research, training, and knowledge transfer. The social and economic research also informs governments to help them formulate policy to improve the equitable supply of rice.</a:t>
            </a:r>
            <a:br>
              <a:rPr lang="en-US" dirty="0" smtClean="0">
                <a:effectLst/>
              </a:rPr>
            </a:br>
            <a:r>
              <a:rPr lang="en-US" dirty="0" smtClean="0">
                <a:effectLst/>
              </a:rPr>
              <a:t/>
            </a:r>
            <a:br>
              <a:rPr lang="en-US" dirty="0" smtClean="0">
                <a:effectLst/>
              </a:rPr>
            </a:br>
            <a:endParaRPr lang="en-GB" sz="1200" dirty="0" smtClean="0">
              <a:solidFill>
                <a:schemeClr val="bg1"/>
              </a:solidFill>
            </a:endParaRPr>
          </a:p>
          <a:p>
            <a:pPr>
              <a:lnSpc>
                <a:spcPct val="85000"/>
              </a:lnSpc>
            </a:pPr>
            <a:endParaRPr lang="en-GB" sz="1200" dirty="0" smtClean="0">
              <a:solidFill>
                <a:schemeClr val="bg1"/>
              </a:solidFill>
            </a:endParaRPr>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9</a:t>
            </a:fld>
            <a:endParaRPr lang="de-CH"/>
          </a:p>
        </p:txBody>
      </p:sp>
    </p:spTree>
    <p:extLst>
      <p:ext uri="{BB962C8B-B14F-4D97-AF65-F5344CB8AC3E}">
        <p14:creationId xmlns:p14="http://schemas.microsoft.com/office/powerpoint/2010/main" val="31909687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Notes:</a:t>
            </a:r>
          </a:p>
          <a:p>
            <a:pPr marL="171450" marR="0" lvl="0" indent="-171450" algn="l" defTabSz="914400" rtl="0" eaLnBrk="0" fontAlgn="base" latinLnBrk="0" hangingPunct="0">
              <a:lnSpc>
                <a:spcPct val="100000"/>
              </a:lnSpc>
              <a:spcBef>
                <a:spcPct val="30000"/>
              </a:spcBef>
              <a:spcAft>
                <a:spcPct val="0"/>
              </a:spcAft>
              <a:buClr>
                <a:schemeClr val="bg2"/>
              </a:buClr>
              <a:buSzTx/>
              <a:buFontTx/>
              <a:buChar char="-"/>
              <a:tabLst/>
              <a:defRPr/>
            </a:pPr>
            <a:r>
              <a:rPr lang="de-CH" sz="1200" b="1" dirty="0" smtClean="0">
                <a:solidFill>
                  <a:schemeClr val="accent5"/>
                </a:solidFill>
              </a:rPr>
              <a:t>Sustainable trade initiative</a:t>
            </a:r>
            <a:r>
              <a:rPr lang="en-US" sz="1200" b="0" i="0" u="none" strike="noStrike" kern="1200" baseline="0" dirty="0" smtClean="0">
                <a:solidFill>
                  <a:schemeClr val="tx1"/>
                </a:solidFill>
                <a:latin typeface="+mn-lt"/>
                <a:ea typeface="+mn-ea"/>
                <a:cs typeface="+mn-cs"/>
              </a:rPr>
              <a:t>: </a:t>
            </a:r>
            <a:r>
              <a:rPr lang="en-GB" sz="1200" dirty="0" smtClean="0"/>
              <a:t>Increasing the sustainability of grape production and export in India by decreasing risk and increasing quality with exporters, suppliers and businesses</a:t>
            </a:r>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de-CH" sz="1200" b="1" dirty="0" smtClean="0">
              <a:solidFill>
                <a:schemeClr val="accent5"/>
              </a:solidFill>
            </a:endParaRP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de-CH" sz="1200" b="1" dirty="0" smtClean="0">
                <a:solidFill>
                  <a:schemeClr val="accent5"/>
                </a:solidFill>
              </a:rPr>
              <a:t>The sustainable food lab</a:t>
            </a:r>
            <a:r>
              <a:rPr lang="en-US" sz="1200" b="1" i="0" u="none" strike="noStrike" kern="1200" baseline="0" dirty="0" smtClean="0">
                <a:solidFill>
                  <a:schemeClr val="tx1"/>
                </a:solidFill>
                <a:latin typeface="+mn-lt"/>
                <a:ea typeface="+mn-ea"/>
                <a:cs typeface="+mn-cs"/>
              </a:rPr>
              <a:t>: </a:t>
            </a:r>
            <a:r>
              <a:rPr lang="en-US" sz="1200" dirty="0" smtClean="0"/>
              <a:t>A partnership supporting the supply of safe, high quality vegetables in Latin America: social entrepreneurship at multiple levels</a:t>
            </a:r>
            <a:endParaRPr lang="en-GB" sz="1200" dirty="0" smtClean="0"/>
          </a:p>
          <a:p>
            <a:pPr marL="171450" marR="0" indent="-171450" algn="l" defTabSz="914400" rtl="0" eaLnBrk="0" fontAlgn="base" latinLnBrk="0" hangingPunct="0">
              <a:lnSpc>
                <a:spcPct val="100000"/>
              </a:lnSpc>
              <a:spcBef>
                <a:spcPct val="30000"/>
              </a:spcBef>
              <a:spcAft>
                <a:spcPct val="0"/>
              </a:spcAft>
              <a:buClrTx/>
              <a:buSzTx/>
              <a:buFontTx/>
              <a:buChar char="-"/>
              <a:tabLst/>
              <a:defRPr/>
            </a:pPr>
            <a:endParaRPr lang="en-GB" sz="1200" dirty="0" smtClean="0"/>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1" i="0" u="none" strike="noStrike" kern="1200" baseline="0" dirty="0" smtClean="0">
                <a:solidFill>
                  <a:schemeClr val="tx1"/>
                </a:solidFill>
                <a:latin typeface="+mn-lt"/>
                <a:ea typeface="+mn-ea"/>
                <a:cs typeface="+mn-cs"/>
              </a:rPr>
              <a:t>Thought for Food: </a:t>
            </a:r>
            <a:r>
              <a:rPr lang="en-US" sz="1200" b="0" i="0" u="none" strike="noStrike" kern="1200" baseline="0" dirty="0" smtClean="0">
                <a:solidFill>
                  <a:schemeClr val="tx1"/>
                </a:solidFill>
                <a:latin typeface="+mn-lt"/>
                <a:ea typeface="+mn-ea"/>
                <a:cs typeface="+mn-cs"/>
              </a:rPr>
              <a:t>Syngenta launched a bold new initiative challenging students from leading European universities to help tackle the world’s escalating food issues (read more at www.tffchallenge.com) - </a:t>
            </a:r>
            <a:r>
              <a:rPr lang="en-US" sz="1200" kern="1200" dirty="0" smtClean="0">
                <a:solidFill>
                  <a:schemeClr val="tx1"/>
                </a:solidFill>
                <a:effectLst/>
                <a:latin typeface="+mn-lt"/>
                <a:ea typeface="+mn-ea"/>
                <a:cs typeface="+mn-cs"/>
              </a:rPr>
              <a:t>we are working with 8000 innovators in 130 countries – and growing every year! </a:t>
            </a:r>
          </a:p>
          <a:p>
            <a:pPr marL="171450" indent="-171450">
              <a:buFontTx/>
              <a:buChar char="-"/>
            </a:pPr>
            <a:endParaRPr lang="en-US" sz="1200" b="0" i="0" u="none" strike="noStrike" kern="1200" baseline="0" dirty="0" smtClean="0">
              <a:solidFill>
                <a:schemeClr val="tx1"/>
              </a:solidFill>
              <a:latin typeface="+mn-lt"/>
              <a:ea typeface="+mn-ea"/>
              <a:cs typeface="+mn-cs"/>
            </a:endParaRPr>
          </a:p>
          <a:p>
            <a:pPr marL="0" indent="0">
              <a:buFontTx/>
              <a:buNone/>
            </a:pPr>
            <a:r>
              <a:rPr lang="en-US" sz="1200" b="0" i="0" u="none" strike="noStrike" kern="1200" baseline="0" dirty="0" smtClean="0">
                <a:solidFill>
                  <a:schemeClr val="tx1"/>
                </a:solidFill>
                <a:latin typeface="+mn-lt"/>
                <a:ea typeface="+mn-ea"/>
                <a:cs typeface="+mn-cs"/>
              </a:rPr>
              <a:t/>
            </a:r>
            <a:br>
              <a:rPr lang="en-US" sz="1200" b="0" i="0" u="none" strike="noStrike" kern="1200" baseline="0" dirty="0" smtClean="0">
                <a:solidFill>
                  <a:schemeClr val="tx1"/>
                </a:solidFill>
                <a:latin typeface="+mn-lt"/>
                <a:ea typeface="+mn-ea"/>
                <a:cs typeface="+mn-cs"/>
              </a:rPr>
            </a:br>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10</a:t>
            </a:fld>
            <a:endParaRPr lang="de-CH"/>
          </a:p>
        </p:txBody>
      </p:sp>
    </p:spTree>
    <p:extLst>
      <p:ext uri="{BB962C8B-B14F-4D97-AF65-F5344CB8AC3E}">
        <p14:creationId xmlns:p14="http://schemas.microsoft.com/office/powerpoint/2010/main" val="3648664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201A48D2-05E1-427F-86AE-0CBA5B27E11C}" type="slidenum">
              <a:rPr lang="de-CH" smtClean="0"/>
              <a:pPr>
                <a:defRPr/>
              </a:pPr>
              <a:t>11</a:t>
            </a:fld>
            <a:endParaRPr lang="de-CH"/>
          </a:p>
        </p:txBody>
      </p:sp>
    </p:spTree>
    <p:extLst>
      <p:ext uri="{BB962C8B-B14F-4D97-AF65-F5344CB8AC3E}">
        <p14:creationId xmlns:p14="http://schemas.microsoft.com/office/powerpoint/2010/main" val="227144885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2" descr="powerpoint_land_1"/>
          <p:cNvPicPr>
            <a:picLocks noChangeAspect="1" noChangeArrowheads="1"/>
          </p:cNvPicPr>
          <p:nvPr/>
        </p:nvPicPr>
        <p:blipFill>
          <a:blip r:embed="rId2" cstate="print"/>
          <a:srcRect/>
          <a:stretch>
            <a:fillRect/>
          </a:stretch>
        </p:blipFill>
        <p:spPr bwMode="auto">
          <a:xfrm>
            <a:off x="-1588" y="0"/>
            <a:ext cx="9150351" cy="6858000"/>
          </a:xfrm>
          <a:prstGeom prst="rect">
            <a:avLst/>
          </a:prstGeom>
          <a:noFill/>
          <a:ln w="9525">
            <a:noFill/>
            <a:miter lim="800000"/>
            <a:headEnd/>
            <a:tailEnd/>
          </a:ln>
        </p:spPr>
      </p:pic>
      <p:sp>
        <p:nvSpPr>
          <p:cNvPr id="8195" name="Rectangle 3"/>
          <p:cNvSpPr>
            <a:spLocks noGrp="1" noChangeArrowheads="1"/>
          </p:cNvSpPr>
          <p:nvPr>
            <p:ph type="subTitle" sz="quarter" idx="1"/>
          </p:nvPr>
        </p:nvSpPr>
        <p:spPr>
          <a:xfrm>
            <a:off x="685801" y="5927725"/>
            <a:ext cx="4212000" cy="360363"/>
          </a:xfrm>
        </p:spPr>
        <p:txBody>
          <a:bodyPr wrap="none"/>
          <a:lstStyle>
            <a:lvl1pPr marL="0" indent="0">
              <a:buFont typeface="Arial" charset="0"/>
              <a:buNone/>
              <a:defRPr sz="1200">
                <a:solidFill>
                  <a:schemeClr val="tx2"/>
                </a:solidFill>
              </a:defRPr>
            </a:lvl1pPr>
          </a:lstStyle>
          <a:p>
            <a:r>
              <a:rPr lang="en-US" noProof="0" smtClean="0"/>
              <a:t>Click to edit Master subtitle style</a:t>
            </a:r>
            <a:endParaRPr lang="en-US" noProof="0" dirty="0"/>
          </a:p>
        </p:txBody>
      </p:sp>
      <p:sp>
        <p:nvSpPr>
          <p:cNvPr id="8196" name="Rectangle 4"/>
          <p:cNvSpPr>
            <a:spLocks noGrp="1" noChangeArrowheads="1"/>
          </p:cNvSpPr>
          <p:nvPr>
            <p:ph type="ctrTitle" sz="quarter"/>
          </p:nvPr>
        </p:nvSpPr>
        <p:spPr>
          <a:xfrm>
            <a:off x="687388" y="4035425"/>
            <a:ext cx="7197725" cy="422275"/>
          </a:xfrm>
        </p:spPr>
        <p:txBody>
          <a:bodyPr anchor="t"/>
          <a:lstStyle>
            <a:lvl1pPr>
              <a:defRPr sz="2800"/>
            </a:lvl1pPr>
          </a:lstStyle>
          <a:p>
            <a:r>
              <a:rPr lang="en-US" smtClean="0"/>
              <a:t>Click to edit Master title style</a:t>
            </a:r>
            <a:endParaRPr lang="en-US" dirty="0"/>
          </a:p>
        </p:txBody>
      </p:sp>
      <p:sp>
        <p:nvSpPr>
          <p:cNvPr id="6"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accent6">
                    <a:lumMod val="75000"/>
                  </a:schemeClr>
                </a:solidFill>
              </a:defRPr>
            </a:lvl1pPr>
          </a:lstStyle>
          <a:p>
            <a:pPr>
              <a:defRPr/>
            </a:pPr>
            <a:r>
              <a:rPr lang="en-US" smtClean="0"/>
              <a:t>Classification: INTERNAL USE ONLY</a:t>
            </a:r>
            <a:endParaRPr lang="en-US" dirty="0"/>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dirty="0"/>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Titelbild neu"/>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pic>
        <p:nvPicPr>
          <p:cNvPr id="5" name="Picture 5" descr="Logo neu"/>
          <p:cNvPicPr>
            <a:picLocks noChangeArrowheads="1"/>
          </p:cNvPicPr>
          <p:nvPr/>
        </p:nvPicPr>
        <p:blipFill>
          <a:blip r:embed="rId3" cstate="print"/>
          <a:srcRect/>
          <a:stretch>
            <a:fillRect/>
          </a:stretch>
        </p:blipFill>
        <p:spPr bwMode="auto">
          <a:xfrm>
            <a:off x="6340475" y="2949575"/>
            <a:ext cx="1363663" cy="406400"/>
          </a:xfrm>
          <a:prstGeom prst="rect">
            <a:avLst/>
          </a:prstGeom>
          <a:noFill/>
          <a:ln w="9525">
            <a:noFill/>
            <a:miter lim="800000"/>
            <a:headEnd/>
            <a:tailEnd/>
          </a:ln>
        </p:spPr>
      </p:pic>
      <p:sp>
        <p:nvSpPr>
          <p:cNvPr id="5122" name="Rectangle 2"/>
          <p:cNvSpPr>
            <a:spLocks noGrp="1" noChangeArrowheads="1"/>
          </p:cNvSpPr>
          <p:nvPr>
            <p:ph type="subTitle" sz="quarter" idx="1"/>
          </p:nvPr>
        </p:nvSpPr>
        <p:spPr>
          <a:xfrm>
            <a:off x="685801" y="5927725"/>
            <a:ext cx="4212000" cy="360363"/>
          </a:xfrm>
        </p:spPr>
        <p:txBody>
          <a:bodyPr wrap="none">
            <a:normAutofit/>
          </a:bodyPr>
          <a:lstStyle>
            <a:lvl1pPr marL="0" indent="0">
              <a:buFont typeface="Arial" charset="0"/>
              <a:buNone/>
              <a:defRPr sz="1200">
                <a:solidFill>
                  <a:schemeClr val="bg1"/>
                </a:solidFill>
              </a:defRPr>
            </a:lvl1pPr>
          </a:lstStyle>
          <a:p>
            <a:r>
              <a:rPr lang="en-US" dirty="0" smtClean="0"/>
              <a:t>Click to edit Master subtitle style</a:t>
            </a:r>
            <a:endParaRPr lang="de-DE" dirty="0"/>
          </a:p>
        </p:txBody>
      </p:sp>
      <p:sp>
        <p:nvSpPr>
          <p:cNvPr id="5123" name="Rectangle 3"/>
          <p:cNvSpPr>
            <a:spLocks noGrp="1" noChangeArrowheads="1"/>
          </p:cNvSpPr>
          <p:nvPr>
            <p:ph type="ctrTitle" sz="quarter"/>
          </p:nvPr>
        </p:nvSpPr>
        <p:spPr>
          <a:xfrm>
            <a:off x="687388" y="4035425"/>
            <a:ext cx="7197725" cy="422275"/>
          </a:xfrm>
        </p:spPr>
        <p:txBody>
          <a:bodyPr anchor="t">
            <a:normAutofit/>
          </a:bodyPr>
          <a:lstStyle>
            <a:lvl1pPr>
              <a:defRPr sz="2800">
                <a:solidFill>
                  <a:schemeClr val="bg1"/>
                </a:solidFill>
              </a:defRPr>
            </a:lvl1pPr>
          </a:lstStyle>
          <a:p>
            <a:r>
              <a:rPr lang="en-US" dirty="0" smtClean="0"/>
              <a:t>Click to edit Master title style</a:t>
            </a:r>
            <a:endParaRPr lang="en-US" dirty="0"/>
          </a:p>
        </p:txBody>
      </p:sp>
      <p:sp>
        <p:nvSpPr>
          <p:cNvPr id="7" name="Fußzeilenplatzhalter 5"/>
          <p:cNvSpPr>
            <a:spLocks noGrp="1"/>
          </p:cNvSpPr>
          <p:nvPr>
            <p:ph type="ftr" sz="quarter" idx="10"/>
          </p:nvPr>
        </p:nvSpPr>
        <p:spPr>
          <a:xfrm>
            <a:off x="4964400" y="5929200"/>
            <a:ext cx="2772000" cy="360000"/>
          </a:xfrm>
        </p:spPr>
        <p:txBody>
          <a:bodyPr tIns="0" rIns="0" bIns="0" anchor="t">
            <a:normAutofit/>
          </a:bodyPr>
          <a:lstStyle>
            <a:lvl1pPr algn="r">
              <a:defRPr sz="1200">
                <a:solidFill>
                  <a:schemeClr val="bg1"/>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Footer Placeholder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dirty="0"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8"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10" name="Rectangle 4"/>
          <p:cNvSpPr>
            <a:spLocks noGrp="1" noChangeArrowheads="1"/>
          </p:cNvSpPr>
          <p:nvPr>
            <p:ph type="ftr" sz="quarter" idx="10"/>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5" name="Footer Placeholder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dirty="0"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idx="1"/>
          </p:nvPr>
        </p:nvSpPr>
        <p:spPr>
          <a:xfrm>
            <a:off x="357158" y="1214422"/>
            <a:ext cx="8459787" cy="47307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Rectangle 5"/>
          <p:cNvSpPr>
            <a:spLocks noGrp="1" noChangeArrowheads="1"/>
          </p:cNvSpPr>
          <p:nvPr>
            <p:ph type="ftr" sz="quarter" idx="10"/>
          </p:nvPr>
        </p:nvSpPr>
        <p:spPr>
          <a:xfrm>
            <a:off x="792163" y="6457183"/>
            <a:ext cx="5753100" cy="376238"/>
          </a:xfrm>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dirty="0"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de-CH"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7"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de-CH" dirty="0"/>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6"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18300" y="88900"/>
            <a:ext cx="2114550" cy="5853113"/>
          </a:xfrm>
        </p:spPr>
        <p:txBody>
          <a:bodyPr vert="eaVert"/>
          <a:lstStyle/>
          <a:p>
            <a:r>
              <a:rPr lang="en-US" smtClean="0"/>
              <a:t>Click to edit Master title style</a:t>
            </a:r>
            <a:endParaRPr lang="de-CH"/>
          </a:p>
        </p:txBody>
      </p:sp>
      <p:sp>
        <p:nvSpPr>
          <p:cNvPr id="3" name="Vertical Text Placeholder 2"/>
          <p:cNvSpPr>
            <a:spLocks noGrp="1"/>
          </p:cNvSpPr>
          <p:nvPr>
            <p:ph type="body" orient="vert" idx="1"/>
          </p:nvPr>
        </p:nvSpPr>
        <p:spPr>
          <a:xfrm>
            <a:off x="373063" y="88900"/>
            <a:ext cx="6192837" cy="58531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6"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73063" y="88900"/>
            <a:ext cx="8453437" cy="812800"/>
          </a:xfrm>
        </p:spPr>
        <p:txBody>
          <a:bodyPr/>
          <a:lstStyle/>
          <a:p>
            <a:r>
              <a:rPr lang="en-US" smtClean="0"/>
              <a:t>Click to edit Master title style</a:t>
            </a:r>
            <a:endParaRPr lang="de-CH"/>
          </a:p>
        </p:txBody>
      </p:sp>
      <p:sp>
        <p:nvSpPr>
          <p:cNvPr id="3" name="Text Placeholder 2"/>
          <p:cNvSpPr>
            <a:spLocks noGrp="1"/>
          </p:cNvSpPr>
          <p:nvPr>
            <p:ph type="body" sz="half" idx="1"/>
          </p:nvPr>
        </p:nvSpPr>
        <p:spPr>
          <a:xfrm>
            <a:off x="373063" y="1211263"/>
            <a:ext cx="4152900" cy="473075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4" name="Content Placeholder 3"/>
          <p:cNvSpPr>
            <a:spLocks noGrp="1"/>
          </p:cNvSpPr>
          <p:nvPr>
            <p:ph sz="quarter" idx="2"/>
          </p:nvPr>
        </p:nvSpPr>
        <p:spPr>
          <a:xfrm>
            <a:off x="4678363" y="1211263"/>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5" name="Content Placeholder 4"/>
          <p:cNvSpPr>
            <a:spLocks noGrp="1"/>
          </p:cNvSpPr>
          <p:nvPr>
            <p:ph sz="quarter" idx="3"/>
          </p:nvPr>
        </p:nvSpPr>
        <p:spPr>
          <a:xfrm>
            <a:off x="4678363" y="3652838"/>
            <a:ext cx="4154487" cy="22891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de-CH" dirty="0"/>
          </a:p>
        </p:txBody>
      </p:sp>
      <p:sp>
        <p:nvSpPr>
          <p:cNvPr id="8" name="Rectangle 4"/>
          <p:cNvSpPr>
            <a:spLocks noGrp="1" noChangeArrowheads="1"/>
          </p:cNvSpPr>
          <p:nvPr>
            <p:ph type="ftr" sz="quarter" idx="10"/>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2200" b="1" cap="none" baseline="0"/>
            </a:lvl1pPr>
          </a:lstStyle>
          <a:p>
            <a:r>
              <a:rPr lang="en-US" smtClean="0"/>
              <a:t>Click to edit Master title style</a:t>
            </a:r>
            <a:endParaRPr lang="de-CH"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dirty="0"/>
          </a:p>
        </p:txBody>
      </p:sp>
      <p:sp>
        <p:nvSpPr>
          <p:cNvPr id="3" name="Content Placeholder 2"/>
          <p:cNvSpPr>
            <a:spLocks noGrp="1"/>
          </p:cNvSpPr>
          <p:nvPr>
            <p:ph sz="half" idx="1"/>
          </p:nvPr>
        </p:nvSpPr>
        <p:spPr>
          <a:xfrm>
            <a:off x="373063" y="1211263"/>
            <a:ext cx="4152900"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Content Placeholder 3"/>
          <p:cNvSpPr>
            <a:spLocks noGrp="1"/>
          </p:cNvSpPr>
          <p:nvPr>
            <p:ph sz="half" idx="2"/>
          </p:nvPr>
        </p:nvSpPr>
        <p:spPr>
          <a:xfrm>
            <a:off x="4678363" y="1211263"/>
            <a:ext cx="4154487" cy="4730750"/>
          </a:xfrm>
        </p:spPr>
        <p:txBody>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de-CH"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a:p>
        </p:txBody>
      </p:sp>
      <p:sp>
        <p:nvSpPr>
          <p:cNvPr id="5" name="Text Placeholder 4"/>
          <p:cNvSpPr>
            <a:spLocks noGrp="1"/>
          </p:cNvSpPr>
          <p:nvPr>
            <p:ph type="body" sz="quarter" idx="3"/>
          </p:nvPr>
        </p:nvSpPr>
        <p:spPr>
          <a:xfrm>
            <a:off x="4645025" y="1535113"/>
            <a:ext cx="4041775" cy="639762"/>
          </a:xfrm>
          <a:noFill/>
          <a:ln w="9525">
            <a:noFill/>
            <a:miter lim="800000"/>
            <a:headEnd/>
            <a:tailEnd/>
          </a:ln>
        </p:spPr>
        <p:txBody>
          <a:bodyPr anchor="b"/>
          <a:lstStyle>
            <a:lvl1pPr marL="0" indent="0">
              <a:buNone/>
              <a:defRPr lang="en-US" sz="2000" b="1" smtClean="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7" name="Rectangle 5"/>
          <p:cNvSpPr>
            <a:spLocks noGrp="1" noChangeArrowheads="1"/>
          </p:cNvSpPr>
          <p:nvPr>
            <p:ph type="ftr" sz="quarter" idx="10"/>
          </p:nvPr>
        </p:nvSpPr>
        <p:spPr>
          <a:ln/>
        </p:spPr>
        <p:txBody>
          <a:bodyPr anchor="ctr" anchorCtr="0">
            <a:normAutofit/>
          </a:bodyPr>
          <a:lstStyle>
            <a:lvl1pPr>
              <a:defRPr sz="800"/>
            </a:lvl1pPr>
          </a:lstStyle>
          <a:p>
            <a:pPr>
              <a:defRPr/>
            </a:pPr>
            <a:r>
              <a:rPr lang="en-US" dirty="0" smtClean="0"/>
              <a:t>Classification: INTERNAL USE ONLY</a:t>
            </a:r>
            <a:endParaRPr lang="en-US" dirty="0"/>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de-CH"/>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200" b="1"/>
            </a:lvl1pPr>
          </a:lstStyle>
          <a:p>
            <a:r>
              <a:rPr lang="en-US" smtClean="0"/>
              <a:t>Click to edit Master title style</a:t>
            </a:r>
            <a:endParaRPr lang="de-CH" dirty="0"/>
          </a:p>
        </p:txBody>
      </p:sp>
      <p:sp>
        <p:nvSpPr>
          <p:cNvPr id="3" name="Content Placeholder 2"/>
          <p:cNvSpPr>
            <a:spLocks noGrp="1"/>
          </p:cNvSpPr>
          <p:nvPr>
            <p:ph idx="1"/>
          </p:nvPr>
        </p:nvSpPr>
        <p:spPr>
          <a:xfrm>
            <a:off x="3575050" y="273050"/>
            <a:ext cx="5111750" cy="5853113"/>
          </a:xfrm>
        </p:spPr>
        <p:txBody>
          <a:bodyPr/>
          <a:lstStyle>
            <a:lvl1pPr>
              <a:defRPr sz="2000"/>
            </a:lvl1pPr>
            <a:lvl2pPr>
              <a:defRPr sz="20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CH"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200" b="1"/>
            </a:lvl1pPr>
          </a:lstStyle>
          <a:p>
            <a:r>
              <a:rPr lang="en-US" smtClean="0"/>
              <a:t>Click to edit Master title style</a:t>
            </a:r>
            <a:endParaRPr lang="de-CH" dirty="0"/>
          </a:p>
        </p:txBody>
      </p:sp>
      <p:sp>
        <p:nvSpPr>
          <p:cNvPr id="3" name="Picture Placeholder 2"/>
          <p:cNvSpPr>
            <a:spLocks noGrp="1"/>
          </p:cNvSpPr>
          <p:nvPr>
            <p:ph type="pic" idx="1"/>
          </p:nvPr>
        </p:nvSpPr>
        <p:spPr>
          <a:xfrm>
            <a:off x="1792288" y="612775"/>
            <a:ext cx="5486400" cy="4114800"/>
          </a:xfrm>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de-CH"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Classification: INTERNAL USE ONLY</a:t>
            </a:r>
            <a:endParaRPr lang="en-US"/>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3074" name="Picture 7" descr="ppt_land_print_2"/>
          <p:cNvPicPr>
            <a:picLocks noChangeAspect="1" noChangeArrowheads="1"/>
          </p:cNvPicPr>
          <p:nvPr/>
        </p:nvPicPr>
        <p:blipFill>
          <a:blip r:embed="rId13" cstate="print"/>
          <a:srcRect/>
          <a:stretch>
            <a:fillRect/>
          </a:stretch>
        </p:blipFill>
        <p:spPr bwMode="auto">
          <a:xfrm>
            <a:off x="0" y="6173788"/>
            <a:ext cx="9144000" cy="688975"/>
          </a:xfrm>
          <a:prstGeom prst="rect">
            <a:avLst/>
          </a:prstGeom>
          <a:noFill/>
          <a:ln w="9525">
            <a:noFill/>
            <a:miter lim="800000"/>
            <a:headEnd/>
            <a:tailEnd/>
          </a:ln>
        </p:spPr>
      </p:pic>
      <p:sp>
        <p:nvSpPr>
          <p:cNvPr id="3075" name="Rectangle 3"/>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de-DE" altLang="en-US" smtClean="0"/>
              <a:t>Titelmasterformat durch Klicken bearbeiten</a:t>
            </a:r>
            <a:endParaRPr lang="en-US" altLang="en-US" smtClean="0"/>
          </a:p>
        </p:txBody>
      </p:sp>
      <p:sp>
        <p:nvSpPr>
          <p:cNvPr id="3076" name="Rectangle 4"/>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de-DE" altLang="en-US" smtClean="0"/>
              <a:t>Textmasterformate durch Klicken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en-US" altLang="en-US" smtClean="0"/>
          </a:p>
        </p:txBody>
      </p:sp>
      <p:sp>
        <p:nvSpPr>
          <p:cNvPr id="7173" name="Rectangle 5"/>
          <p:cNvSpPr>
            <a:spLocks noGrp="1" noChangeArrowheads="1"/>
          </p:cNvSpPr>
          <p:nvPr>
            <p:ph type="ftr" sz="quarter" idx="3"/>
          </p:nvPr>
        </p:nvSpPr>
        <p:spPr bwMode="auto">
          <a:xfrm>
            <a:off x="792163" y="6458411"/>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b="0"/>
            </a:lvl1pPr>
          </a:lstStyle>
          <a:p>
            <a:pPr>
              <a:defRPr/>
            </a:pPr>
            <a:r>
              <a:rPr lang="en-US" dirty="0" smtClean="0"/>
              <a:t>Classification: INTERNAL USE ONLY</a:t>
            </a:r>
            <a:endParaRPr lang="en-US" dirty="0"/>
          </a:p>
        </p:txBody>
      </p:sp>
      <p:sp>
        <p:nvSpPr>
          <p:cNvPr id="7174" name="Rectangle 6"/>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974B40FB-612E-435B-B627-187A21F7DD64}" type="slidenum">
              <a:rPr lang="en-US" sz="1200"/>
              <a:pPr eaLnBrk="0" hangingPunct="0">
                <a:spcAft>
                  <a:spcPts val="600"/>
                </a:spcAft>
                <a:tabLst>
                  <a:tab pos="441325" algn="l"/>
                </a:tabLst>
                <a:defRPr/>
              </a:pPr>
              <a:t>‹#›</a:t>
            </a:fld>
            <a:r>
              <a:rPr lang="en-US" sz="1200" dirty="0"/>
              <a:t>	</a:t>
            </a:r>
          </a:p>
        </p:txBody>
      </p:sp>
      <p:pic>
        <p:nvPicPr>
          <p:cNvPr id="3079" name="Picture 8" descr="new logo"/>
          <p:cNvPicPr>
            <a:picLocks noChangeAspect="1" noChangeArrowheads="1"/>
          </p:cNvPicPr>
          <p:nvPr/>
        </p:nvPicPr>
        <p:blipFill>
          <a:blip r:embed="rId14" cstate="print"/>
          <a:srcRect/>
          <a:stretch>
            <a:fillRect/>
          </a:stretch>
        </p:blipFill>
        <p:spPr bwMode="auto">
          <a:xfrm>
            <a:off x="7489825" y="6403975"/>
            <a:ext cx="1174750" cy="350838"/>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777"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Lst>
  <p:transition>
    <p:wipe dir="r"/>
  </p:transition>
  <p:hf sldNum="0" hdr="0" dt="0"/>
  <p:txStyles>
    <p:titleStyle>
      <a:lvl1pPr algn="l" defTabSz="957263" rtl="0" eaLnBrk="1" fontAlgn="base" hangingPunct="1">
        <a:lnSpc>
          <a:spcPct val="90000"/>
        </a:lnSpc>
        <a:spcBef>
          <a:spcPct val="0"/>
        </a:spcBef>
        <a:spcAft>
          <a:spcPct val="0"/>
        </a:spcAft>
        <a:defRPr sz="2200" b="1">
          <a:solidFill>
            <a:schemeClr val="tx2"/>
          </a:solidFill>
          <a:latin typeface="+mj-lt"/>
          <a:ea typeface="+mj-ea"/>
          <a:cs typeface="+mj-cs"/>
        </a:defRPr>
      </a:lvl1pPr>
      <a:lvl2pPr algn="l" defTabSz="957263" rtl="0" eaLnBrk="1" fontAlgn="base" hangingPunct="1">
        <a:lnSpc>
          <a:spcPct val="90000"/>
        </a:lnSpc>
        <a:spcBef>
          <a:spcPct val="0"/>
        </a:spcBef>
        <a:spcAft>
          <a:spcPct val="0"/>
        </a:spcAft>
        <a:defRPr sz="2200" b="1">
          <a:solidFill>
            <a:schemeClr val="tx2"/>
          </a:solidFill>
          <a:latin typeface="Arial" charset="0"/>
        </a:defRPr>
      </a:lvl2pPr>
      <a:lvl3pPr algn="l" defTabSz="957263" rtl="0" eaLnBrk="1" fontAlgn="base" hangingPunct="1">
        <a:lnSpc>
          <a:spcPct val="90000"/>
        </a:lnSpc>
        <a:spcBef>
          <a:spcPct val="0"/>
        </a:spcBef>
        <a:spcAft>
          <a:spcPct val="0"/>
        </a:spcAft>
        <a:defRPr sz="2200" b="1">
          <a:solidFill>
            <a:schemeClr val="tx2"/>
          </a:solidFill>
          <a:latin typeface="Arial" charset="0"/>
        </a:defRPr>
      </a:lvl3pPr>
      <a:lvl4pPr algn="l" defTabSz="957263" rtl="0" eaLnBrk="1" fontAlgn="base" hangingPunct="1">
        <a:lnSpc>
          <a:spcPct val="90000"/>
        </a:lnSpc>
        <a:spcBef>
          <a:spcPct val="0"/>
        </a:spcBef>
        <a:spcAft>
          <a:spcPct val="0"/>
        </a:spcAft>
        <a:defRPr sz="2200" b="1">
          <a:solidFill>
            <a:schemeClr val="tx2"/>
          </a:solidFill>
          <a:latin typeface="Arial" charset="0"/>
        </a:defRPr>
      </a:lvl4pPr>
      <a:lvl5pPr algn="l" defTabSz="957263" rtl="0" eaLnBrk="1" fontAlgn="base" hangingPunct="1">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1" fontAlgn="base" hangingPunct="1">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1" fontAlgn="base" hangingPunct="1">
        <a:spcBef>
          <a:spcPct val="0"/>
        </a:spcBef>
        <a:spcAft>
          <a:spcPct val="25000"/>
        </a:spcAft>
        <a:buClr>
          <a:schemeClr val="tx2"/>
        </a:buClr>
        <a:buChar char="•"/>
        <a:defRPr sz="2000">
          <a:solidFill>
            <a:schemeClr val="tx1"/>
          </a:solidFill>
          <a:latin typeface="+mn-lt"/>
        </a:defRPr>
      </a:lvl3pPr>
      <a:lvl4pPr marL="1619250" indent="-295275" algn="l" defTabSz="957263" rtl="0" eaLnBrk="1" fontAlgn="base" hangingPunct="1">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1" fontAlgn="base" hangingPunct="1">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rgbClr val="FFFFFF"/>
        </a:solidFill>
        <a:effectLst/>
      </p:bgPr>
    </p:bg>
    <p:spTree>
      <p:nvGrpSpPr>
        <p:cNvPr id="1" name=""/>
        <p:cNvGrpSpPr/>
        <p:nvPr/>
      </p:nvGrpSpPr>
      <p:grpSpPr>
        <a:xfrm>
          <a:off x="0" y="0"/>
          <a:ext cx="0" cy="0"/>
          <a:chOff x="0" y="0"/>
          <a:chExt cx="0" cy="0"/>
        </a:xfrm>
      </p:grpSpPr>
      <p:pic>
        <p:nvPicPr>
          <p:cNvPr id="4098" name="Picture 6" descr="Folienbild neu"/>
          <p:cNvPicPr>
            <a:picLocks noChangeAspect="1" noChangeArrowheads="1"/>
          </p:cNvPicPr>
          <p:nvPr/>
        </p:nvPicPr>
        <p:blipFill>
          <a:blip r:embed="rId14" cstate="print"/>
          <a:srcRect/>
          <a:stretch>
            <a:fillRect/>
          </a:stretch>
        </p:blipFill>
        <p:spPr bwMode="auto">
          <a:xfrm>
            <a:off x="0" y="6167438"/>
            <a:ext cx="9144000" cy="704850"/>
          </a:xfrm>
          <a:prstGeom prst="rect">
            <a:avLst/>
          </a:prstGeom>
          <a:noFill/>
          <a:ln w="9525">
            <a:noFill/>
            <a:miter lim="800000"/>
            <a:headEnd/>
            <a:tailEnd/>
          </a:ln>
        </p:spPr>
      </p:pic>
      <p:sp>
        <p:nvSpPr>
          <p:cNvPr id="4099" name="Rectangle 2"/>
          <p:cNvSpPr>
            <a:spLocks noGrp="1" noChangeArrowheads="1"/>
          </p:cNvSpPr>
          <p:nvPr>
            <p:ph type="title"/>
          </p:nvPr>
        </p:nvSpPr>
        <p:spPr bwMode="auto">
          <a:xfrm>
            <a:off x="373063" y="88900"/>
            <a:ext cx="8453437" cy="8128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altLang="en-US" smtClean="0"/>
              <a:t>Click to edit Master title style</a:t>
            </a:r>
          </a:p>
        </p:txBody>
      </p:sp>
      <p:sp>
        <p:nvSpPr>
          <p:cNvPr id="4100" name="Rectangle 3"/>
          <p:cNvSpPr>
            <a:spLocks noGrp="1" noChangeArrowheads="1"/>
          </p:cNvSpPr>
          <p:nvPr>
            <p:ph type="body" idx="1"/>
          </p:nvPr>
        </p:nvSpPr>
        <p:spPr bwMode="auto">
          <a:xfrm>
            <a:off x="373063" y="1211263"/>
            <a:ext cx="8459787" cy="47307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 name="Rectangle 4"/>
          <p:cNvSpPr>
            <a:spLocks noGrp="1" noChangeArrowheads="1"/>
          </p:cNvSpPr>
          <p:nvPr>
            <p:ph type="ftr" sz="quarter" idx="3"/>
          </p:nvPr>
        </p:nvSpPr>
        <p:spPr bwMode="auto">
          <a:xfrm>
            <a:off x="792163" y="6440029"/>
            <a:ext cx="5753100" cy="376238"/>
          </a:xfrm>
          <a:prstGeom prst="rect">
            <a:avLst/>
          </a:prstGeom>
          <a:noFill/>
          <a:ln w="9525">
            <a:noFill/>
            <a:miter lim="800000"/>
            <a:headEnd/>
            <a:tailEnd/>
          </a:ln>
          <a:effectLst/>
        </p:spPr>
        <p:txBody>
          <a:bodyPr vert="horz" wrap="square" lIns="0" tIns="45720" rIns="91440" bIns="45720" numCol="1" anchor="ctr" anchorCtr="0" compatLnSpc="1">
            <a:prstTxWarp prst="textNoShape">
              <a:avLst/>
            </a:prstTxWarp>
            <a:normAutofit/>
          </a:bodyPr>
          <a:lstStyle>
            <a:lvl1pPr eaLnBrk="0" hangingPunct="0">
              <a:spcAft>
                <a:spcPts val="600"/>
              </a:spcAft>
              <a:tabLst>
                <a:tab pos="441325" algn="l"/>
              </a:tabLst>
              <a:defRPr sz="800">
                <a:solidFill>
                  <a:srgbClr val="FFFFFF"/>
                </a:solidFill>
              </a:defRPr>
            </a:lvl1pPr>
          </a:lstStyle>
          <a:p>
            <a:pPr>
              <a:defRPr/>
            </a:pPr>
            <a:r>
              <a:rPr lang="en-US" dirty="0" smtClean="0"/>
              <a:t>Classification: INTERNAL USE ONLY</a:t>
            </a:r>
            <a:endParaRPr lang="en-US" dirty="0"/>
          </a:p>
        </p:txBody>
      </p:sp>
      <p:sp>
        <p:nvSpPr>
          <p:cNvPr id="4101" name="Rectangle 5"/>
          <p:cNvSpPr>
            <a:spLocks noChangeArrowheads="1"/>
          </p:cNvSpPr>
          <p:nvPr/>
        </p:nvSpPr>
        <p:spPr bwMode="auto">
          <a:xfrm>
            <a:off x="293688" y="6483350"/>
            <a:ext cx="557212" cy="374650"/>
          </a:xfrm>
          <a:prstGeom prst="rect">
            <a:avLst/>
          </a:prstGeom>
          <a:noFill/>
          <a:ln w="9525">
            <a:noFill/>
            <a:miter lim="800000"/>
            <a:headEnd/>
            <a:tailEnd/>
          </a:ln>
          <a:effectLst/>
        </p:spPr>
        <p:txBody>
          <a:bodyPr/>
          <a:lstStyle/>
          <a:p>
            <a:pPr eaLnBrk="0" hangingPunct="0">
              <a:spcAft>
                <a:spcPts val="600"/>
              </a:spcAft>
              <a:tabLst>
                <a:tab pos="441325" algn="l"/>
              </a:tabLst>
              <a:defRPr/>
            </a:pPr>
            <a:fld id="{3041ACBF-2812-49E3-B521-BE89A2E4D0C5}" type="slidenum">
              <a:rPr lang="en-US" sz="1200">
                <a:solidFill>
                  <a:srgbClr val="FFFFFF"/>
                </a:solidFill>
              </a:rPr>
              <a:pPr eaLnBrk="0" hangingPunct="0">
                <a:spcAft>
                  <a:spcPts val="600"/>
                </a:spcAft>
                <a:tabLst>
                  <a:tab pos="441325" algn="l"/>
                </a:tabLst>
                <a:defRPr/>
              </a:pPr>
              <a:t>‹#›</a:t>
            </a:fld>
            <a:r>
              <a:rPr lang="en-US" sz="1200" dirty="0">
                <a:solidFill>
                  <a:srgbClr val="FFFFFF"/>
                </a:solidFill>
              </a:rPr>
              <a:t>	</a:t>
            </a:r>
          </a:p>
        </p:txBody>
      </p:sp>
    </p:spTree>
  </p:cSld>
  <p:clrMap bg1="lt1" tx1="dk1" bg2="lt2" tx2="dk2" accent1="accent1" accent2="accent2" accent3="accent3" accent4="accent4" accent5="accent5" accent6="accent6" hlink="hlink" folHlink="folHlink"/>
  <p:sldLayoutIdLst>
    <p:sldLayoutId id="2147484779" r:id="rId1"/>
    <p:sldLayoutId id="2147484767" r:id="rId2"/>
    <p:sldLayoutId id="2147484768" r:id="rId3"/>
    <p:sldLayoutId id="2147484769" r:id="rId4"/>
    <p:sldLayoutId id="2147484770" r:id="rId5"/>
    <p:sldLayoutId id="2147484771" r:id="rId6"/>
    <p:sldLayoutId id="2147484772" r:id="rId7"/>
    <p:sldLayoutId id="2147484773" r:id="rId8"/>
    <p:sldLayoutId id="2147484774" r:id="rId9"/>
    <p:sldLayoutId id="2147484775" r:id="rId10"/>
    <p:sldLayoutId id="2147484776" r:id="rId11"/>
    <p:sldLayoutId id="2147484780" r:id="rId12"/>
  </p:sldLayoutIdLst>
  <p:transition>
    <p:wipe dir="r"/>
  </p:transition>
  <p:hf sldNum="0" hdr="0" dt="0"/>
  <p:txStyles>
    <p:titleStyle>
      <a:lvl1pPr algn="l" defTabSz="957263" rtl="0" eaLnBrk="0" fontAlgn="base" hangingPunct="0">
        <a:lnSpc>
          <a:spcPct val="90000"/>
        </a:lnSpc>
        <a:spcBef>
          <a:spcPct val="0"/>
        </a:spcBef>
        <a:spcAft>
          <a:spcPct val="0"/>
        </a:spcAft>
        <a:defRPr sz="2200" b="1">
          <a:solidFill>
            <a:schemeClr val="tx2"/>
          </a:solidFill>
          <a:latin typeface="+mj-lt"/>
          <a:ea typeface="+mj-ea"/>
          <a:cs typeface="+mj-cs"/>
        </a:defRPr>
      </a:lvl1pPr>
      <a:lvl2pPr algn="l" defTabSz="957263" rtl="0" eaLnBrk="0" fontAlgn="base" hangingPunct="0">
        <a:lnSpc>
          <a:spcPct val="90000"/>
        </a:lnSpc>
        <a:spcBef>
          <a:spcPct val="0"/>
        </a:spcBef>
        <a:spcAft>
          <a:spcPct val="0"/>
        </a:spcAft>
        <a:defRPr sz="2200" b="1">
          <a:solidFill>
            <a:schemeClr val="tx2"/>
          </a:solidFill>
          <a:latin typeface="Arial" charset="0"/>
        </a:defRPr>
      </a:lvl2pPr>
      <a:lvl3pPr algn="l" defTabSz="957263" rtl="0" eaLnBrk="0" fontAlgn="base" hangingPunct="0">
        <a:lnSpc>
          <a:spcPct val="90000"/>
        </a:lnSpc>
        <a:spcBef>
          <a:spcPct val="0"/>
        </a:spcBef>
        <a:spcAft>
          <a:spcPct val="0"/>
        </a:spcAft>
        <a:defRPr sz="2200" b="1">
          <a:solidFill>
            <a:schemeClr val="tx2"/>
          </a:solidFill>
          <a:latin typeface="Arial" charset="0"/>
        </a:defRPr>
      </a:lvl3pPr>
      <a:lvl4pPr algn="l" defTabSz="957263" rtl="0" eaLnBrk="0" fontAlgn="base" hangingPunct="0">
        <a:lnSpc>
          <a:spcPct val="90000"/>
        </a:lnSpc>
        <a:spcBef>
          <a:spcPct val="0"/>
        </a:spcBef>
        <a:spcAft>
          <a:spcPct val="0"/>
        </a:spcAft>
        <a:defRPr sz="2200" b="1">
          <a:solidFill>
            <a:schemeClr val="tx2"/>
          </a:solidFill>
          <a:latin typeface="Arial" charset="0"/>
        </a:defRPr>
      </a:lvl4pPr>
      <a:lvl5pPr algn="l" defTabSz="957263" rtl="0" eaLnBrk="0" fontAlgn="base" hangingPunct="0">
        <a:lnSpc>
          <a:spcPct val="90000"/>
        </a:lnSpc>
        <a:spcBef>
          <a:spcPct val="0"/>
        </a:spcBef>
        <a:spcAft>
          <a:spcPct val="0"/>
        </a:spcAft>
        <a:defRPr sz="2200" b="1">
          <a:solidFill>
            <a:schemeClr val="tx2"/>
          </a:solidFill>
          <a:latin typeface="Arial" charset="0"/>
        </a:defRPr>
      </a:lvl5pPr>
      <a:lvl6pPr marL="457200" algn="l" defTabSz="957263" rtl="0" eaLnBrk="1" fontAlgn="base" hangingPunct="1">
        <a:lnSpc>
          <a:spcPct val="90000"/>
        </a:lnSpc>
        <a:spcBef>
          <a:spcPct val="0"/>
        </a:spcBef>
        <a:spcAft>
          <a:spcPct val="0"/>
        </a:spcAft>
        <a:defRPr sz="2200" b="1">
          <a:solidFill>
            <a:schemeClr val="tx2"/>
          </a:solidFill>
          <a:latin typeface="Arial" charset="0"/>
        </a:defRPr>
      </a:lvl6pPr>
      <a:lvl7pPr marL="914400" algn="l" defTabSz="957263" rtl="0" eaLnBrk="1" fontAlgn="base" hangingPunct="1">
        <a:lnSpc>
          <a:spcPct val="90000"/>
        </a:lnSpc>
        <a:spcBef>
          <a:spcPct val="0"/>
        </a:spcBef>
        <a:spcAft>
          <a:spcPct val="0"/>
        </a:spcAft>
        <a:defRPr sz="2200" b="1">
          <a:solidFill>
            <a:schemeClr val="tx2"/>
          </a:solidFill>
          <a:latin typeface="Arial" charset="0"/>
        </a:defRPr>
      </a:lvl7pPr>
      <a:lvl8pPr marL="1371600" algn="l" defTabSz="957263" rtl="0" eaLnBrk="1" fontAlgn="base" hangingPunct="1">
        <a:lnSpc>
          <a:spcPct val="90000"/>
        </a:lnSpc>
        <a:spcBef>
          <a:spcPct val="0"/>
        </a:spcBef>
        <a:spcAft>
          <a:spcPct val="0"/>
        </a:spcAft>
        <a:defRPr sz="2200" b="1">
          <a:solidFill>
            <a:schemeClr val="tx2"/>
          </a:solidFill>
          <a:latin typeface="Arial" charset="0"/>
        </a:defRPr>
      </a:lvl8pPr>
      <a:lvl9pPr marL="1828800" algn="l" defTabSz="957263" rtl="0" eaLnBrk="1" fontAlgn="base" hangingPunct="1">
        <a:lnSpc>
          <a:spcPct val="90000"/>
        </a:lnSpc>
        <a:spcBef>
          <a:spcPct val="0"/>
        </a:spcBef>
        <a:spcAft>
          <a:spcPct val="0"/>
        </a:spcAft>
        <a:defRPr sz="2200" b="1">
          <a:solidFill>
            <a:schemeClr val="tx2"/>
          </a:solidFill>
          <a:latin typeface="Arial" charset="0"/>
        </a:defRPr>
      </a:lvl9pPr>
    </p:titleStyle>
    <p:bodyStyle>
      <a:lvl1pPr marL="285750" indent="-285750" algn="l" defTabSz="957263" rtl="0" eaLnBrk="0" fontAlgn="base" hangingPunct="0">
        <a:spcBef>
          <a:spcPct val="0"/>
        </a:spcBef>
        <a:spcAft>
          <a:spcPct val="25000"/>
        </a:spcAft>
        <a:buClr>
          <a:schemeClr val="tx2"/>
        </a:buClr>
        <a:buFont typeface="Arial" charset="0"/>
        <a:buChar char="●"/>
        <a:defRPr sz="2000">
          <a:solidFill>
            <a:schemeClr val="tx1"/>
          </a:solidFill>
          <a:latin typeface="+mn-lt"/>
          <a:ea typeface="+mn-ea"/>
          <a:cs typeface="+mn-cs"/>
        </a:defRPr>
      </a:lvl1pPr>
      <a:lvl2pPr marL="676275" indent="-27622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2pPr>
      <a:lvl3pPr marL="1144588" indent="-287338" algn="l" defTabSz="957263" rtl="0" eaLnBrk="0" fontAlgn="base" hangingPunct="0">
        <a:spcBef>
          <a:spcPct val="0"/>
        </a:spcBef>
        <a:spcAft>
          <a:spcPct val="25000"/>
        </a:spcAft>
        <a:buClr>
          <a:schemeClr val="tx2"/>
        </a:buClr>
        <a:buChar char="•"/>
        <a:defRPr sz="2000">
          <a:solidFill>
            <a:schemeClr val="tx1"/>
          </a:solidFill>
          <a:latin typeface="+mn-lt"/>
        </a:defRPr>
      </a:lvl3pPr>
      <a:lvl4pPr marL="1619250" indent="-295275" algn="l" defTabSz="957263" rtl="0" eaLnBrk="0" fontAlgn="base" hangingPunct="0">
        <a:spcBef>
          <a:spcPct val="0"/>
        </a:spcBef>
        <a:spcAft>
          <a:spcPct val="25000"/>
        </a:spcAft>
        <a:buClr>
          <a:schemeClr val="tx2"/>
        </a:buClr>
        <a:buFont typeface="Arial" charset="0"/>
        <a:buChar char="-"/>
        <a:defRPr sz="2000">
          <a:solidFill>
            <a:schemeClr val="tx1"/>
          </a:solidFill>
          <a:latin typeface="+mn-lt"/>
        </a:defRPr>
      </a:lvl4pPr>
      <a:lvl5pPr marL="2093913" indent="-295275" algn="l" defTabSz="957263" rtl="0" eaLnBrk="0" fontAlgn="base" hangingPunct="0">
        <a:spcBef>
          <a:spcPct val="0"/>
        </a:spcBef>
        <a:spcAft>
          <a:spcPct val="25000"/>
        </a:spcAft>
        <a:buClr>
          <a:schemeClr val="tx2"/>
        </a:buClr>
        <a:buChar char="•"/>
        <a:defRPr sz="2000">
          <a:solidFill>
            <a:schemeClr val="tx1"/>
          </a:solidFill>
          <a:latin typeface="+mn-lt"/>
        </a:defRPr>
      </a:lvl5pPr>
      <a:lvl6pPr marL="2551113" indent="-295275" algn="l" defTabSz="957263" rtl="0" eaLnBrk="1" fontAlgn="base" hangingPunct="1">
        <a:spcBef>
          <a:spcPct val="0"/>
        </a:spcBef>
        <a:spcAft>
          <a:spcPct val="25000"/>
        </a:spcAft>
        <a:buClr>
          <a:schemeClr val="tx2"/>
        </a:buClr>
        <a:buChar char="•"/>
        <a:defRPr sz="2000">
          <a:solidFill>
            <a:schemeClr val="tx1"/>
          </a:solidFill>
          <a:latin typeface="+mn-lt"/>
        </a:defRPr>
      </a:lvl6pPr>
      <a:lvl7pPr marL="3008313" indent="-295275" algn="l" defTabSz="957263" rtl="0" eaLnBrk="1" fontAlgn="base" hangingPunct="1">
        <a:spcBef>
          <a:spcPct val="0"/>
        </a:spcBef>
        <a:spcAft>
          <a:spcPct val="25000"/>
        </a:spcAft>
        <a:buClr>
          <a:schemeClr val="tx2"/>
        </a:buClr>
        <a:buChar char="•"/>
        <a:defRPr sz="2000">
          <a:solidFill>
            <a:schemeClr val="tx1"/>
          </a:solidFill>
          <a:latin typeface="+mn-lt"/>
        </a:defRPr>
      </a:lvl7pPr>
      <a:lvl8pPr marL="3465513" indent="-295275" algn="l" defTabSz="957263" rtl="0" eaLnBrk="1" fontAlgn="base" hangingPunct="1">
        <a:spcBef>
          <a:spcPct val="0"/>
        </a:spcBef>
        <a:spcAft>
          <a:spcPct val="25000"/>
        </a:spcAft>
        <a:buClr>
          <a:schemeClr val="tx2"/>
        </a:buClr>
        <a:buChar char="•"/>
        <a:defRPr sz="2000">
          <a:solidFill>
            <a:schemeClr val="tx1"/>
          </a:solidFill>
          <a:latin typeface="+mn-lt"/>
        </a:defRPr>
      </a:lvl8pPr>
      <a:lvl9pPr marL="3922713" indent="-295275" algn="l" defTabSz="957263" rtl="0" eaLnBrk="1" fontAlgn="base" hangingPunct="1">
        <a:spcBef>
          <a:spcPct val="0"/>
        </a:spcBef>
        <a:spcAft>
          <a:spcPct val="25000"/>
        </a:spcAft>
        <a:buClr>
          <a:schemeClr val="tx2"/>
        </a:buClr>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g"/><Relationship Id="rId7" Type="http://schemas.openxmlformats.org/officeDocument/2006/relationships/image" Target="../media/image89.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88.jpg"/><Relationship Id="rId5" Type="http://schemas.openxmlformats.org/officeDocument/2006/relationships/image" Target="../media/image87.png"/><Relationship Id="rId4" Type="http://schemas.openxmlformats.org/officeDocument/2006/relationships/image" Target="../media/image86.png"/><Relationship Id="rId9" Type="http://schemas.openxmlformats.org/officeDocument/2006/relationships/image" Target="../media/image91.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10" Type="http://schemas.openxmlformats.org/officeDocument/2006/relationships/image" Target="../media/image21.jpeg"/><Relationship Id="rId4" Type="http://schemas.openxmlformats.org/officeDocument/2006/relationships/image" Target="../media/image15.jpeg"/><Relationship Id="rId9"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0.png"/></Relationships>
</file>

<file path=ppt/slides/_rels/slide7.xml.rels><?xml version="1.0" encoding="UTF-8" standalone="yes"?>
<Relationships xmlns="http://schemas.openxmlformats.org/package/2006/relationships"><Relationship Id="rId8" Type="http://schemas.openxmlformats.org/officeDocument/2006/relationships/image" Target="../media/image37.jpeg"/><Relationship Id="rId13" Type="http://schemas.openxmlformats.org/officeDocument/2006/relationships/image" Target="../media/image42.jpg"/><Relationship Id="rId18" Type="http://schemas.openxmlformats.org/officeDocument/2006/relationships/image" Target="../media/image47.jpg"/><Relationship Id="rId26" Type="http://schemas.openxmlformats.org/officeDocument/2006/relationships/image" Target="../media/image55.jpg"/><Relationship Id="rId39" Type="http://schemas.openxmlformats.org/officeDocument/2006/relationships/image" Target="../media/image68.jpg"/><Relationship Id="rId3" Type="http://schemas.openxmlformats.org/officeDocument/2006/relationships/image" Target="../media/image32.jpg"/><Relationship Id="rId21" Type="http://schemas.openxmlformats.org/officeDocument/2006/relationships/image" Target="../media/image50.jpg"/><Relationship Id="rId34" Type="http://schemas.openxmlformats.org/officeDocument/2006/relationships/image" Target="../media/image63.jpg"/><Relationship Id="rId42" Type="http://schemas.openxmlformats.org/officeDocument/2006/relationships/image" Target="../media/image71.jpg"/><Relationship Id="rId7" Type="http://schemas.openxmlformats.org/officeDocument/2006/relationships/image" Target="../media/image36.jpeg"/><Relationship Id="rId12" Type="http://schemas.openxmlformats.org/officeDocument/2006/relationships/image" Target="../media/image41.jpg"/><Relationship Id="rId17" Type="http://schemas.openxmlformats.org/officeDocument/2006/relationships/image" Target="../media/image46.jpg"/><Relationship Id="rId25" Type="http://schemas.openxmlformats.org/officeDocument/2006/relationships/image" Target="../media/image54.jpeg"/><Relationship Id="rId33" Type="http://schemas.openxmlformats.org/officeDocument/2006/relationships/image" Target="../media/image62.png"/><Relationship Id="rId38" Type="http://schemas.openxmlformats.org/officeDocument/2006/relationships/image" Target="../media/image67.jpg"/><Relationship Id="rId2" Type="http://schemas.openxmlformats.org/officeDocument/2006/relationships/image" Target="../media/image31.jpg"/><Relationship Id="rId16" Type="http://schemas.openxmlformats.org/officeDocument/2006/relationships/image" Target="../media/image45.jpg"/><Relationship Id="rId20" Type="http://schemas.openxmlformats.org/officeDocument/2006/relationships/image" Target="../media/image49.jpg"/><Relationship Id="rId29" Type="http://schemas.openxmlformats.org/officeDocument/2006/relationships/image" Target="../media/image58.jpg"/><Relationship Id="rId41" Type="http://schemas.openxmlformats.org/officeDocument/2006/relationships/image" Target="../media/image70.png"/><Relationship Id="rId1" Type="http://schemas.openxmlformats.org/officeDocument/2006/relationships/slideLayout" Target="../slideLayouts/slideLayout6.xml"/><Relationship Id="rId6" Type="http://schemas.openxmlformats.org/officeDocument/2006/relationships/image" Target="../media/image35.emf"/><Relationship Id="rId11" Type="http://schemas.openxmlformats.org/officeDocument/2006/relationships/image" Target="../media/image40.png"/><Relationship Id="rId24" Type="http://schemas.openxmlformats.org/officeDocument/2006/relationships/image" Target="../media/image53.emf"/><Relationship Id="rId32" Type="http://schemas.openxmlformats.org/officeDocument/2006/relationships/image" Target="../media/image61.jpg"/><Relationship Id="rId37" Type="http://schemas.openxmlformats.org/officeDocument/2006/relationships/image" Target="../media/image66.jpg"/><Relationship Id="rId40" Type="http://schemas.openxmlformats.org/officeDocument/2006/relationships/image" Target="../media/image69.jpeg"/><Relationship Id="rId5" Type="http://schemas.openxmlformats.org/officeDocument/2006/relationships/image" Target="../media/image34.jpeg"/><Relationship Id="rId15" Type="http://schemas.openxmlformats.org/officeDocument/2006/relationships/image" Target="../media/image44.jpg"/><Relationship Id="rId23" Type="http://schemas.openxmlformats.org/officeDocument/2006/relationships/image" Target="../media/image52.jpg"/><Relationship Id="rId28" Type="http://schemas.openxmlformats.org/officeDocument/2006/relationships/image" Target="../media/image57.jpg"/><Relationship Id="rId36" Type="http://schemas.openxmlformats.org/officeDocument/2006/relationships/image" Target="../media/image65.jpg"/><Relationship Id="rId10" Type="http://schemas.openxmlformats.org/officeDocument/2006/relationships/image" Target="../media/image39.jpg"/><Relationship Id="rId19" Type="http://schemas.openxmlformats.org/officeDocument/2006/relationships/image" Target="../media/image48.jpg"/><Relationship Id="rId31" Type="http://schemas.openxmlformats.org/officeDocument/2006/relationships/image" Target="../media/image60.jpg"/><Relationship Id="rId4" Type="http://schemas.openxmlformats.org/officeDocument/2006/relationships/image" Target="../media/image33.jpg"/><Relationship Id="rId9" Type="http://schemas.openxmlformats.org/officeDocument/2006/relationships/image" Target="../media/image38.png"/><Relationship Id="rId14" Type="http://schemas.openxmlformats.org/officeDocument/2006/relationships/image" Target="../media/image43.jpg"/><Relationship Id="rId22" Type="http://schemas.openxmlformats.org/officeDocument/2006/relationships/image" Target="../media/image51.jpg"/><Relationship Id="rId27" Type="http://schemas.openxmlformats.org/officeDocument/2006/relationships/image" Target="../media/image56.jpg"/><Relationship Id="rId30" Type="http://schemas.openxmlformats.org/officeDocument/2006/relationships/image" Target="../media/image59.jpeg"/><Relationship Id="rId35" Type="http://schemas.openxmlformats.org/officeDocument/2006/relationships/image" Target="../media/image64.jpg"/><Relationship Id="rId43" Type="http://schemas.openxmlformats.org/officeDocument/2006/relationships/image" Target="../media/image72.jpg"/></Relationships>
</file>

<file path=ppt/slides/_rels/slide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jpeg"/><Relationship Id="rId7" Type="http://schemas.openxmlformats.org/officeDocument/2006/relationships/image" Target="../media/image77.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9.xml.rels><?xml version="1.0" encoding="UTF-8" standalone="yes"?>
<Relationships xmlns="http://schemas.openxmlformats.org/package/2006/relationships"><Relationship Id="rId8" Type="http://schemas.openxmlformats.org/officeDocument/2006/relationships/image" Target="../media/image84.jpeg"/><Relationship Id="rId3" Type="http://schemas.openxmlformats.org/officeDocument/2006/relationships/image" Target="../media/image79.jpeg"/><Relationship Id="rId7" Type="http://schemas.openxmlformats.org/officeDocument/2006/relationships/image" Target="../media/image8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sz="quarter" idx="1"/>
          </p:nvPr>
        </p:nvSpPr>
        <p:spPr/>
        <p:txBody>
          <a:bodyPr/>
          <a:lstStyle/>
          <a:p>
            <a:r>
              <a:rPr lang="de-CH" dirty="0" smtClean="0"/>
              <a:t>2019</a:t>
            </a:r>
            <a:endParaRPr lang="de-CH" dirty="0"/>
          </a:p>
        </p:txBody>
      </p:sp>
      <p:sp>
        <p:nvSpPr>
          <p:cNvPr id="3" name="Title 2"/>
          <p:cNvSpPr>
            <a:spLocks noGrp="1"/>
          </p:cNvSpPr>
          <p:nvPr>
            <p:ph type="ctrTitle" sz="quarter"/>
          </p:nvPr>
        </p:nvSpPr>
        <p:spPr/>
        <p:txBody>
          <a:bodyPr/>
          <a:lstStyle/>
          <a:p>
            <a:r>
              <a:rPr lang="de-CH" dirty="0" smtClean="0"/>
              <a:t>Syngenta </a:t>
            </a:r>
            <a:r>
              <a:rPr lang="de-CH" dirty="0" smtClean="0"/>
              <a:t>Introduction</a:t>
            </a:r>
            <a:endParaRPr lang="de-CH" dirty="0"/>
          </a:p>
        </p:txBody>
      </p:sp>
      <p:sp>
        <p:nvSpPr>
          <p:cNvPr id="4" name="Footer Placeholder 3"/>
          <p:cNvSpPr>
            <a:spLocks noGrp="1"/>
          </p:cNvSpPr>
          <p:nvPr>
            <p:ph type="ftr" sz="quarter" idx="10"/>
          </p:nvPr>
        </p:nvSpPr>
        <p:spPr/>
        <p:txBody>
          <a:bodyPr/>
          <a:lstStyle/>
          <a:p>
            <a:pPr>
              <a:defRPr/>
            </a:pPr>
            <a:r>
              <a:rPr lang="en-US" dirty="0" smtClean="0"/>
              <a:t>Classification: </a:t>
            </a:r>
            <a:r>
              <a:rPr lang="en-US" dirty="0" smtClean="0"/>
              <a:t>PUBLIC </a:t>
            </a:r>
            <a:endParaRPr lang="en-US" dirty="0"/>
          </a:p>
        </p:txBody>
      </p:sp>
    </p:spTree>
    <p:extLst>
      <p:ext uri="{BB962C8B-B14F-4D97-AF65-F5344CB8AC3E}">
        <p14:creationId xmlns:p14="http://schemas.microsoft.com/office/powerpoint/2010/main" val="3041077064"/>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4320"/>
          <a:stretch/>
        </p:blipFill>
        <p:spPr>
          <a:xfrm>
            <a:off x="6194293" y="2852935"/>
            <a:ext cx="2516400" cy="1356443"/>
          </a:xfrm>
          <a:prstGeom prst="roundRect">
            <a:avLst/>
          </a:prstGeom>
        </p:spPr>
      </p:pic>
      <p:pic>
        <p:nvPicPr>
          <p:cNvPr id="6148"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
          <a:stretch/>
        </p:blipFill>
        <p:spPr bwMode="auto">
          <a:xfrm>
            <a:off x="6197599" y="4552629"/>
            <a:ext cx="2509789" cy="137286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de-CH" dirty="0" smtClean="0">
                <a:solidFill>
                  <a:schemeClr val="accent6"/>
                </a:solidFill>
              </a:rPr>
              <a:t>Engaging up and down the food value chain</a:t>
            </a:r>
            <a:endParaRPr lang="en-US" dirty="0">
              <a:solidFill>
                <a:schemeClr val="accent6"/>
              </a:solidFill>
            </a:endParaRPr>
          </a:p>
        </p:txBody>
      </p:sp>
      <p:pic>
        <p:nvPicPr>
          <p:cNvPr id="27750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9614" y="4586513"/>
            <a:ext cx="1658148" cy="1509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2519434" y="2781836"/>
            <a:ext cx="3566397" cy="737382"/>
          </a:xfrm>
          <a:prstGeom prst="rect">
            <a:avLst/>
          </a:prstGeom>
          <a:noFill/>
        </p:spPr>
        <p:txBody>
          <a:bodyPr wrap="square" rtlCol="0">
            <a:normAutofit/>
          </a:bodyPr>
          <a:lstStyle/>
          <a:p>
            <a:pPr marL="0" indent="0">
              <a:buClr>
                <a:schemeClr val="bg2"/>
              </a:buClr>
              <a:buNone/>
            </a:pPr>
            <a:r>
              <a:rPr lang="de-CH" sz="1600" b="1" dirty="0" smtClean="0">
                <a:solidFill>
                  <a:schemeClr val="accent5"/>
                </a:solidFill>
              </a:rPr>
              <a:t>The sustainable food lab</a:t>
            </a:r>
            <a:endParaRPr lang="de-CH" sz="1600" b="1" dirty="0">
              <a:solidFill>
                <a:schemeClr val="accent5"/>
              </a:solidFill>
            </a:endParaRPr>
          </a:p>
        </p:txBody>
      </p:sp>
      <p:sp>
        <p:nvSpPr>
          <p:cNvPr id="13" name="TextBox 12"/>
          <p:cNvSpPr txBox="1"/>
          <p:nvPr/>
        </p:nvSpPr>
        <p:spPr>
          <a:xfrm>
            <a:off x="2519434" y="4572000"/>
            <a:ext cx="3693250" cy="737382"/>
          </a:xfrm>
          <a:prstGeom prst="rect">
            <a:avLst/>
          </a:prstGeom>
          <a:noFill/>
        </p:spPr>
        <p:txBody>
          <a:bodyPr wrap="square" rtlCol="0">
            <a:normAutofit/>
          </a:bodyPr>
          <a:lstStyle/>
          <a:p>
            <a:pPr marL="0" indent="0">
              <a:buClr>
                <a:schemeClr val="bg2"/>
              </a:buClr>
              <a:buNone/>
            </a:pPr>
            <a:r>
              <a:rPr lang="de-CH" sz="1600" b="1" dirty="0" smtClean="0">
                <a:solidFill>
                  <a:schemeClr val="accent5"/>
                </a:solidFill>
              </a:rPr>
              <a:t>Thought </a:t>
            </a:r>
            <a:r>
              <a:rPr lang="de-CH" sz="1600" b="1" dirty="0">
                <a:solidFill>
                  <a:schemeClr val="accent5"/>
                </a:solidFill>
              </a:rPr>
              <a:t>For </a:t>
            </a:r>
            <a:r>
              <a:rPr lang="de-CH" sz="1600" b="1" dirty="0" smtClean="0">
                <a:solidFill>
                  <a:schemeClr val="accent5"/>
                </a:solidFill>
              </a:rPr>
              <a:t>Food</a:t>
            </a:r>
            <a:endParaRPr lang="de-CH" sz="1600" b="1" dirty="0">
              <a:solidFill>
                <a:schemeClr val="accent5"/>
              </a:solidFill>
            </a:endParaRPr>
          </a:p>
        </p:txBody>
      </p:sp>
      <p:sp>
        <p:nvSpPr>
          <p:cNvPr id="15" name="TextBox 14"/>
          <p:cNvSpPr txBox="1"/>
          <p:nvPr/>
        </p:nvSpPr>
        <p:spPr>
          <a:xfrm>
            <a:off x="2519433" y="3094668"/>
            <a:ext cx="3404663" cy="998552"/>
          </a:xfrm>
          <a:prstGeom prst="rect">
            <a:avLst/>
          </a:prstGeom>
          <a:noFill/>
        </p:spPr>
        <p:txBody>
          <a:bodyPr wrap="square" rtlCol="0">
            <a:noAutofit/>
          </a:bodyPr>
          <a:lstStyle/>
          <a:p>
            <a:pPr marL="0" indent="0">
              <a:buClr>
                <a:schemeClr val="bg2"/>
              </a:buClr>
              <a:buNone/>
            </a:pPr>
            <a:r>
              <a:rPr lang="en-US" sz="1400" dirty="0" smtClean="0"/>
              <a:t>A partnership supporting the supply of safe, high quality vegetables in Latin America: social entrepreneurship at multiple levels</a:t>
            </a:r>
            <a:endParaRPr lang="en-GB" sz="1400" dirty="0"/>
          </a:p>
        </p:txBody>
      </p:sp>
      <p:sp>
        <p:nvSpPr>
          <p:cNvPr id="16" name="TextBox 15"/>
          <p:cNvSpPr txBox="1"/>
          <p:nvPr/>
        </p:nvSpPr>
        <p:spPr>
          <a:xfrm>
            <a:off x="2519434" y="4884831"/>
            <a:ext cx="3492726" cy="1383909"/>
          </a:xfrm>
          <a:prstGeom prst="rect">
            <a:avLst/>
          </a:prstGeom>
          <a:noFill/>
        </p:spPr>
        <p:txBody>
          <a:bodyPr wrap="square" rtlCol="0">
            <a:normAutofit/>
          </a:bodyPr>
          <a:lstStyle/>
          <a:p>
            <a:r>
              <a:rPr lang="en-US" sz="1400" dirty="0"/>
              <a:t>Empowering next generation innovators from around the world to develop and scale new startups in food and </a:t>
            </a:r>
            <a:r>
              <a:rPr lang="en-US" sz="1400" dirty="0" smtClean="0"/>
              <a:t>agriculture</a:t>
            </a:r>
            <a:endParaRPr lang="en-US" sz="1400" dirty="0"/>
          </a:p>
        </p:txBody>
      </p:sp>
      <p:sp>
        <p:nvSpPr>
          <p:cNvPr id="19"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pic>
        <p:nvPicPr>
          <p:cNvPr id="21" name="Picture 2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86383" y="1027318"/>
            <a:ext cx="2517648" cy="1365504"/>
          </a:xfrm>
          <a:prstGeom prst="rect">
            <a:avLst/>
          </a:prstGeom>
        </p:spPr>
      </p:pic>
      <p:sp>
        <p:nvSpPr>
          <p:cNvPr id="22" name="TextBox 21"/>
          <p:cNvSpPr txBox="1"/>
          <p:nvPr/>
        </p:nvSpPr>
        <p:spPr>
          <a:xfrm>
            <a:off x="2519434" y="1003052"/>
            <a:ext cx="3924774" cy="737382"/>
          </a:xfrm>
          <a:prstGeom prst="rect">
            <a:avLst/>
          </a:prstGeom>
          <a:noFill/>
        </p:spPr>
        <p:txBody>
          <a:bodyPr wrap="square" rtlCol="0">
            <a:normAutofit/>
          </a:bodyPr>
          <a:lstStyle/>
          <a:p>
            <a:pPr marL="0" indent="0">
              <a:buClr>
                <a:schemeClr val="bg2"/>
              </a:buClr>
              <a:buNone/>
            </a:pPr>
            <a:r>
              <a:rPr lang="de-CH" sz="1600" b="1" dirty="0" smtClean="0">
                <a:solidFill>
                  <a:schemeClr val="accent5"/>
                </a:solidFill>
              </a:rPr>
              <a:t>The sustainable trade initiative</a:t>
            </a:r>
            <a:endParaRPr lang="de-CH" sz="1600" b="1" dirty="0">
              <a:solidFill>
                <a:schemeClr val="accent5"/>
              </a:solidFill>
            </a:endParaRPr>
          </a:p>
        </p:txBody>
      </p:sp>
      <p:sp>
        <p:nvSpPr>
          <p:cNvPr id="23" name="TextBox 22"/>
          <p:cNvSpPr txBox="1"/>
          <p:nvPr/>
        </p:nvSpPr>
        <p:spPr>
          <a:xfrm>
            <a:off x="2519434" y="1268760"/>
            <a:ext cx="3404662" cy="998552"/>
          </a:xfrm>
          <a:prstGeom prst="rect">
            <a:avLst/>
          </a:prstGeom>
          <a:noFill/>
        </p:spPr>
        <p:txBody>
          <a:bodyPr wrap="square" rtlCol="0">
            <a:noAutofit/>
          </a:bodyPr>
          <a:lstStyle/>
          <a:p>
            <a:pPr marL="0" indent="0">
              <a:buClr>
                <a:schemeClr val="bg2"/>
              </a:buClr>
              <a:buNone/>
            </a:pPr>
            <a:r>
              <a:rPr lang="en-GB" sz="1400" dirty="0" smtClean="0"/>
              <a:t>Increasing </a:t>
            </a:r>
            <a:r>
              <a:rPr lang="en-GB" sz="1400" dirty="0"/>
              <a:t>the sustainability of grape production </a:t>
            </a:r>
            <a:r>
              <a:rPr lang="en-GB" sz="1400" dirty="0" smtClean="0"/>
              <a:t>and export in India by decreasing risk and increasing quality with exporters, suppliers and businesses</a:t>
            </a:r>
            <a:endParaRPr lang="en-GB" sz="1400" dirty="0"/>
          </a:p>
        </p:txBody>
      </p:sp>
      <p:pic>
        <p:nvPicPr>
          <p:cNvPr id="24" name="Picture 6" descr="cid:image008.jpg@01CF322A.E5F186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8157" y="1061806"/>
            <a:ext cx="18859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0040" y="1649673"/>
            <a:ext cx="1907704" cy="839107"/>
          </a:xfrm>
          <a:prstGeom prst="rect">
            <a:avLst/>
          </a:prstGeom>
        </p:spPr>
      </p:pic>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5219" y="3147658"/>
            <a:ext cx="2383437" cy="794480"/>
          </a:xfrm>
          <a:prstGeom prst="rect">
            <a:avLst/>
          </a:prstGeom>
        </p:spPr>
      </p:pic>
    </p:spTree>
    <p:extLst>
      <p:ext uri="{BB962C8B-B14F-4D97-AF65-F5344CB8AC3E}">
        <p14:creationId xmlns:p14="http://schemas.microsoft.com/office/powerpoint/2010/main" val="112045276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p:cNvGrpSpPr/>
          <p:nvPr/>
        </p:nvGrpSpPr>
        <p:grpSpPr>
          <a:xfrm>
            <a:off x="1473201" y="2782887"/>
            <a:ext cx="6375399" cy="719138"/>
            <a:chOff x="1473201" y="2782887"/>
            <a:chExt cx="6375399" cy="719138"/>
          </a:xfrm>
        </p:grpSpPr>
        <p:sp>
          <p:nvSpPr>
            <p:cNvPr id="6" name="Freeform 6"/>
            <p:cNvSpPr>
              <a:spLocks noEditPoints="1"/>
            </p:cNvSpPr>
            <p:nvPr/>
          </p:nvSpPr>
          <p:spPr bwMode="auto">
            <a:xfrm>
              <a:off x="1473201" y="2782887"/>
              <a:ext cx="452437" cy="584200"/>
            </a:xfrm>
            <a:custGeom>
              <a:avLst/>
              <a:gdLst/>
              <a:ahLst/>
              <a:cxnLst>
                <a:cxn ang="0">
                  <a:pos x="92" y="79"/>
                </a:cxn>
                <a:cxn ang="0">
                  <a:pos x="56" y="57"/>
                </a:cxn>
                <a:cxn ang="0">
                  <a:pos x="96" y="17"/>
                </a:cxn>
                <a:cxn ang="0">
                  <a:pos x="71" y="6"/>
                </a:cxn>
                <a:cxn ang="0">
                  <a:pos x="68" y="1"/>
                </a:cxn>
                <a:cxn ang="0">
                  <a:pos x="64" y="3"/>
                </a:cxn>
                <a:cxn ang="0">
                  <a:pos x="62" y="6"/>
                </a:cxn>
                <a:cxn ang="0">
                  <a:pos x="9" y="14"/>
                </a:cxn>
                <a:cxn ang="0">
                  <a:pos x="1" y="26"/>
                </a:cxn>
                <a:cxn ang="0">
                  <a:pos x="14" y="31"/>
                </a:cxn>
                <a:cxn ang="0">
                  <a:pos x="16" y="27"/>
                </a:cxn>
                <a:cxn ang="0">
                  <a:pos x="12" y="25"/>
                </a:cxn>
                <a:cxn ang="0">
                  <a:pos x="13" y="22"/>
                </a:cxn>
                <a:cxn ang="0">
                  <a:pos x="58" y="14"/>
                </a:cxn>
                <a:cxn ang="0">
                  <a:pos x="4" y="122"/>
                </a:cxn>
                <a:cxn ang="0">
                  <a:pos x="7" y="127"/>
                </a:cxn>
                <a:cxn ang="0">
                  <a:pos x="42" y="60"/>
                </a:cxn>
                <a:cxn ang="0">
                  <a:pos x="82" y="73"/>
                </a:cxn>
                <a:cxn ang="0">
                  <a:pos x="71" y="98"/>
                </a:cxn>
                <a:cxn ang="0">
                  <a:pos x="34" y="102"/>
                </a:cxn>
                <a:cxn ang="0">
                  <a:pos x="32" y="105"/>
                </a:cxn>
                <a:cxn ang="0">
                  <a:pos x="60" y="110"/>
                </a:cxn>
                <a:cxn ang="0">
                  <a:pos x="92" y="79"/>
                </a:cxn>
                <a:cxn ang="0">
                  <a:pos x="60" y="48"/>
                </a:cxn>
                <a:cxn ang="0">
                  <a:pos x="46" y="52"/>
                </a:cxn>
                <a:cxn ang="0">
                  <a:pos x="68" y="13"/>
                </a:cxn>
                <a:cxn ang="0">
                  <a:pos x="90" y="19"/>
                </a:cxn>
                <a:cxn ang="0">
                  <a:pos x="60" y="48"/>
                </a:cxn>
              </a:cxnLst>
              <a:rect l="0" t="0" r="r" b="b"/>
              <a:pathLst>
                <a:path w="101" h="130">
                  <a:moveTo>
                    <a:pt x="92" y="79"/>
                  </a:moveTo>
                  <a:cubicBezTo>
                    <a:pt x="88" y="61"/>
                    <a:pt x="65" y="58"/>
                    <a:pt x="56" y="57"/>
                  </a:cubicBezTo>
                  <a:cubicBezTo>
                    <a:pt x="98" y="41"/>
                    <a:pt x="101" y="26"/>
                    <a:pt x="96" y="17"/>
                  </a:cubicBezTo>
                  <a:cubicBezTo>
                    <a:pt x="92" y="10"/>
                    <a:pt x="82" y="7"/>
                    <a:pt x="71" y="6"/>
                  </a:cubicBezTo>
                  <a:cubicBezTo>
                    <a:pt x="71" y="3"/>
                    <a:pt x="69" y="1"/>
                    <a:pt x="68" y="1"/>
                  </a:cubicBezTo>
                  <a:cubicBezTo>
                    <a:pt x="66" y="1"/>
                    <a:pt x="65" y="0"/>
                    <a:pt x="64" y="3"/>
                  </a:cubicBezTo>
                  <a:cubicBezTo>
                    <a:pt x="63" y="3"/>
                    <a:pt x="63" y="4"/>
                    <a:pt x="62" y="6"/>
                  </a:cubicBezTo>
                  <a:cubicBezTo>
                    <a:pt x="37" y="6"/>
                    <a:pt x="16" y="11"/>
                    <a:pt x="9" y="14"/>
                  </a:cubicBezTo>
                  <a:cubicBezTo>
                    <a:pt x="0" y="18"/>
                    <a:pt x="0" y="22"/>
                    <a:pt x="1" y="26"/>
                  </a:cubicBezTo>
                  <a:cubicBezTo>
                    <a:pt x="4" y="30"/>
                    <a:pt x="10" y="31"/>
                    <a:pt x="14" y="31"/>
                  </a:cubicBezTo>
                  <a:cubicBezTo>
                    <a:pt x="19" y="31"/>
                    <a:pt x="18" y="28"/>
                    <a:pt x="16" y="27"/>
                  </a:cubicBezTo>
                  <a:cubicBezTo>
                    <a:pt x="16" y="27"/>
                    <a:pt x="14" y="26"/>
                    <a:pt x="12" y="25"/>
                  </a:cubicBezTo>
                  <a:cubicBezTo>
                    <a:pt x="9" y="25"/>
                    <a:pt x="10" y="24"/>
                    <a:pt x="13" y="22"/>
                  </a:cubicBezTo>
                  <a:cubicBezTo>
                    <a:pt x="22" y="17"/>
                    <a:pt x="47" y="14"/>
                    <a:pt x="58" y="14"/>
                  </a:cubicBezTo>
                  <a:cubicBezTo>
                    <a:pt x="43" y="41"/>
                    <a:pt x="25" y="72"/>
                    <a:pt x="4" y="122"/>
                  </a:cubicBezTo>
                  <a:cubicBezTo>
                    <a:pt x="1" y="128"/>
                    <a:pt x="3" y="130"/>
                    <a:pt x="7" y="127"/>
                  </a:cubicBezTo>
                  <a:cubicBezTo>
                    <a:pt x="13" y="121"/>
                    <a:pt x="36" y="72"/>
                    <a:pt x="42" y="60"/>
                  </a:cubicBezTo>
                  <a:cubicBezTo>
                    <a:pt x="46" y="69"/>
                    <a:pt x="66" y="63"/>
                    <a:pt x="82" y="73"/>
                  </a:cubicBezTo>
                  <a:cubicBezTo>
                    <a:pt x="90" y="78"/>
                    <a:pt x="85" y="91"/>
                    <a:pt x="71" y="98"/>
                  </a:cubicBezTo>
                  <a:cubicBezTo>
                    <a:pt x="51" y="108"/>
                    <a:pt x="39" y="106"/>
                    <a:pt x="34" y="102"/>
                  </a:cubicBezTo>
                  <a:cubicBezTo>
                    <a:pt x="32" y="99"/>
                    <a:pt x="29" y="101"/>
                    <a:pt x="32" y="105"/>
                  </a:cubicBezTo>
                  <a:cubicBezTo>
                    <a:pt x="35" y="109"/>
                    <a:pt x="41" y="115"/>
                    <a:pt x="60" y="110"/>
                  </a:cubicBezTo>
                  <a:cubicBezTo>
                    <a:pt x="101" y="99"/>
                    <a:pt x="92" y="77"/>
                    <a:pt x="92" y="79"/>
                  </a:cubicBezTo>
                  <a:moveTo>
                    <a:pt x="60" y="48"/>
                  </a:moveTo>
                  <a:cubicBezTo>
                    <a:pt x="55" y="50"/>
                    <a:pt x="51" y="52"/>
                    <a:pt x="46" y="52"/>
                  </a:cubicBezTo>
                  <a:cubicBezTo>
                    <a:pt x="53" y="40"/>
                    <a:pt x="63" y="23"/>
                    <a:pt x="68" y="13"/>
                  </a:cubicBezTo>
                  <a:cubicBezTo>
                    <a:pt x="77" y="13"/>
                    <a:pt x="86" y="14"/>
                    <a:pt x="90" y="19"/>
                  </a:cubicBezTo>
                  <a:cubicBezTo>
                    <a:pt x="95" y="25"/>
                    <a:pt x="78" y="40"/>
                    <a:pt x="60" y="48"/>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8" name="Freeform 8"/>
            <p:cNvSpPr>
              <a:spLocks noEditPoints="1"/>
            </p:cNvSpPr>
            <p:nvPr/>
          </p:nvSpPr>
          <p:spPr bwMode="auto">
            <a:xfrm>
              <a:off x="2200275" y="3030538"/>
              <a:ext cx="438150" cy="430213"/>
            </a:xfrm>
            <a:custGeom>
              <a:avLst/>
              <a:gdLst/>
              <a:ahLst/>
              <a:cxnLst>
                <a:cxn ang="0">
                  <a:pos x="92" y="3"/>
                </a:cxn>
                <a:cxn ang="0">
                  <a:pos x="85" y="3"/>
                </a:cxn>
                <a:cxn ang="0">
                  <a:pos x="55" y="35"/>
                </a:cxn>
                <a:cxn ang="0">
                  <a:pos x="55" y="35"/>
                </a:cxn>
                <a:cxn ang="0">
                  <a:pos x="46" y="15"/>
                </a:cxn>
                <a:cxn ang="0">
                  <a:pos x="47" y="8"/>
                </a:cxn>
                <a:cxn ang="0">
                  <a:pos x="44" y="5"/>
                </a:cxn>
                <a:cxn ang="0">
                  <a:pos x="40" y="5"/>
                </a:cxn>
                <a:cxn ang="0">
                  <a:pos x="18" y="22"/>
                </a:cxn>
                <a:cxn ang="0">
                  <a:pos x="25" y="11"/>
                </a:cxn>
                <a:cxn ang="0">
                  <a:pos x="26" y="4"/>
                </a:cxn>
                <a:cxn ang="0">
                  <a:pos x="22" y="1"/>
                </a:cxn>
                <a:cxn ang="0">
                  <a:pos x="18" y="2"/>
                </a:cxn>
                <a:cxn ang="0">
                  <a:pos x="3" y="28"/>
                </a:cxn>
                <a:cxn ang="0">
                  <a:pos x="3" y="43"/>
                </a:cxn>
                <a:cxn ang="0">
                  <a:pos x="9" y="44"/>
                </a:cxn>
                <a:cxn ang="0">
                  <a:pos x="36" y="18"/>
                </a:cxn>
                <a:cxn ang="0">
                  <a:pos x="36" y="20"/>
                </a:cxn>
                <a:cxn ang="0">
                  <a:pos x="41" y="34"/>
                </a:cxn>
                <a:cxn ang="0">
                  <a:pos x="59" y="41"/>
                </a:cxn>
                <a:cxn ang="0">
                  <a:pos x="76" y="37"/>
                </a:cxn>
                <a:cxn ang="0">
                  <a:pos x="76" y="37"/>
                </a:cxn>
                <a:cxn ang="0">
                  <a:pos x="44" y="81"/>
                </a:cxn>
                <a:cxn ang="0">
                  <a:pos x="19" y="69"/>
                </a:cxn>
                <a:cxn ang="0">
                  <a:pos x="16" y="67"/>
                </a:cxn>
                <a:cxn ang="0">
                  <a:pos x="15" y="70"/>
                </a:cxn>
                <a:cxn ang="0">
                  <a:pos x="27" y="88"/>
                </a:cxn>
                <a:cxn ang="0">
                  <a:pos x="68" y="71"/>
                </a:cxn>
                <a:cxn ang="0">
                  <a:pos x="90" y="27"/>
                </a:cxn>
                <a:cxn ang="0">
                  <a:pos x="90" y="26"/>
                </a:cxn>
                <a:cxn ang="0">
                  <a:pos x="92" y="21"/>
                </a:cxn>
                <a:cxn ang="0">
                  <a:pos x="95" y="16"/>
                </a:cxn>
                <a:cxn ang="0">
                  <a:pos x="92" y="3"/>
                </a:cxn>
                <a:cxn ang="0">
                  <a:pos x="65" y="33"/>
                </a:cxn>
                <a:cxn ang="0">
                  <a:pos x="64" y="32"/>
                </a:cxn>
                <a:cxn ang="0">
                  <a:pos x="85" y="13"/>
                </a:cxn>
                <a:cxn ang="0">
                  <a:pos x="86" y="14"/>
                </a:cxn>
                <a:cxn ang="0">
                  <a:pos x="86" y="15"/>
                </a:cxn>
                <a:cxn ang="0">
                  <a:pos x="79" y="25"/>
                </a:cxn>
                <a:cxn ang="0">
                  <a:pos x="65" y="33"/>
                </a:cxn>
              </a:cxnLst>
              <a:rect l="0" t="0" r="r" b="b"/>
              <a:pathLst>
                <a:path w="98" h="96">
                  <a:moveTo>
                    <a:pt x="92" y="3"/>
                  </a:moveTo>
                  <a:cubicBezTo>
                    <a:pt x="91" y="1"/>
                    <a:pt x="87" y="1"/>
                    <a:pt x="85" y="3"/>
                  </a:cubicBezTo>
                  <a:cubicBezTo>
                    <a:pt x="77" y="6"/>
                    <a:pt x="52" y="21"/>
                    <a:pt x="55" y="35"/>
                  </a:cubicBezTo>
                  <a:cubicBezTo>
                    <a:pt x="55" y="35"/>
                    <a:pt x="55" y="35"/>
                    <a:pt x="55" y="35"/>
                  </a:cubicBezTo>
                  <a:cubicBezTo>
                    <a:pt x="43" y="37"/>
                    <a:pt x="42" y="21"/>
                    <a:pt x="46" y="15"/>
                  </a:cubicBezTo>
                  <a:cubicBezTo>
                    <a:pt x="49" y="11"/>
                    <a:pt x="48" y="10"/>
                    <a:pt x="47" y="8"/>
                  </a:cubicBezTo>
                  <a:cubicBezTo>
                    <a:pt x="47" y="8"/>
                    <a:pt x="46" y="7"/>
                    <a:pt x="44" y="5"/>
                  </a:cubicBezTo>
                  <a:cubicBezTo>
                    <a:pt x="43" y="4"/>
                    <a:pt x="42" y="3"/>
                    <a:pt x="40" y="5"/>
                  </a:cubicBezTo>
                  <a:cubicBezTo>
                    <a:pt x="36" y="7"/>
                    <a:pt x="23" y="19"/>
                    <a:pt x="18" y="22"/>
                  </a:cubicBezTo>
                  <a:cubicBezTo>
                    <a:pt x="20" y="19"/>
                    <a:pt x="22" y="15"/>
                    <a:pt x="25" y="11"/>
                  </a:cubicBezTo>
                  <a:cubicBezTo>
                    <a:pt x="27" y="7"/>
                    <a:pt x="27" y="6"/>
                    <a:pt x="26" y="4"/>
                  </a:cubicBezTo>
                  <a:cubicBezTo>
                    <a:pt x="24" y="2"/>
                    <a:pt x="23" y="1"/>
                    <a:pt x="22" y="1"/>
                  </a:cubicBezTo>
                  <a:cubicBezTo>
                    <a:pt x="21" y="0"/>
                    <a:pt x="19" y="0"/>
                    <a:pt x="18" y="2"/>
                  </a:cubicBezTo>
                  <a:cubicBezTo>
                    <a:pt x="15" y="8"/>
                    <a:pt x="5" y="26"/>
                    <a:pt x="3" y="28"/>
                  </a:cubicBezTo>
                  <a:cubicBezTo>
                    <a:pt x="1" y="33"/>
                    <a:pt x="0" y="38"/>
                    <a:pt x="3" y="43"/>
                  </a:cubicBezTo>
                  <a:cubicBezTo>
                    <a:pt x="5" y="46"/>
                    <a:pt x="8" y="45"/>
                    <a:pt x="9" y="44"/>
                  </a:cubicBezTo>
                  <a:cubicBezTo>
                    <a:pt x="14" y="39"/>
                    <a:pt x="29" y="24"/>
                    <a:pt x="36" y="18"/>
                  </a:cubicBezTo>
                  <a:cubicBezTo>
                    <a:pt x="36" y="19"/>
                    <a:pt x="36" y="19"/>
                    <a:pt x="36" y="20"/>
                  </a:cubicBezTo>
                  <a:cubicBezTo>
                    <a:pt x="36" y="25"/>
                    <a:pt x="37" y="28"/>
                    <a:pt x="41" y="34"/>
                  </a:cubicBezTo>
                  <a:cubicBezTo>
                    <a:pt x="46" y="43"/>
                    <a:pt x="55" y="43"/>
                    <a:pt x="59" y="41"/>
                  </a:cubicBezTo>
                  <a:cubicBezTo>
                    <a:pt x="62" y="44"/>
                    <a:pt x="67" y="44"/>
                    <a:pt x="76" y="37"/>
                  </a:cubicBezTo>
                  <a:cubicBezTo>
                    <a:pt x="76" y="37"/>
                    <a:pt x="76" y="37"/>
                    <a:pt x="76" y="37"/>
                  </a:cubicBezTo>
                  <a:cubicBezTo>
                    <a:pt x="67" y="64"/>
                    <a:pt x="57" y="75"/>
                    <a:pt x="44" y="81"/>
                  </a:cubicBezTo>
                  <a:cubicBezTo>
                    <a:pt x="29" y="88"/>
                    <a:pt x="23" y="78"/>
                    <a:pt x="19" y="69"/>
                  </a:cubicBezTo>
                  <a:cubicBezTo>
                    <a:pt x="18" y="66"/>
                    <a:pt x="17" y="66"/>
                    <a:pt x="16" y="67"/>
                  </a:cubicBezTo>
                  <a:cubicBezTo>
                    <a:pt x="15" y="67"/>
                    <a:pt x="15" y="67"/>
                    <a:pt x="15" y="70"/>
                  </a:cubicBezTo>
                  <a:cubicBezTo>
                    <a:pt x="17" y="75"/>
                    <a:pt x="19" y="81"/>
                    <a:pt x="27" y="88"/>
                  </a:cubicBezTo>
                  <a:cubicBezTo>
                    <a:pt x="41" y="96"/>
                    <a:pt x="57" y="85"/>
                    <a:pt x="68" y="71"/>
                  </a:cubicBezTo>
                  <a:cubicBezTo>
                    <a:pt x="78" y="58"/>
                    <a:pt x="83" y="42"/>
                    <a:pt x="90" y="27"/>
                  </a:cubicBezTo>
                  <a:cubicBezTo>
                    <a:pt x="90" y="27"/>
                    <a:pt x="90" y="26"/>
                    <a:pt x="90" y="26"/>
                  </a:cubicBezTo>
                  <a:cubicBezTo>
                    <a:pt x="92" y="25"/>
                    <a:pt x="93" y="22"/>
                    <a:pt x="92" y="21"/>
                  </a:cubicBezTo>
                  <a:cubicBezTo>
                    <a:pt x="93" y="19"/>
                    <a:pt x="94" y="18"/>
                    <a:pt x="95" y="16"/>
                  </a:cubicBezTo>
                  <a:cubicBezTo>
                    <a:pt x="98" y="9"/>
                    <a:pt x="95" y="5"/>
                    <a:pt x="92" y="3"/>
                  </a:cubicBezTo>
                  <a:moveTo>
                    <a:pt x="65" y="33"/>
                  </a:moveTo>
                  <a:cubicBezTo>
                    <a:pt x="64" y="34"/>
                    <a:pt x="63" y="34"/>
                    <a:pt x="64" y="32"/>
                  </a:cubicBezTo>
                  <a:cubicBezTo>
                    <a:pt x="65" y="28"/>
                    <a:pt x="75" y="16"/>
                    <a:pt x="85" y="13"/>
                  </a:cubicBezTo>
                  <a:cubicBezTo>
                    <a:pt x="86" y="13"/>
                    <a:pt x="86" y="13"/>
                    <a:pt x="86" y="14"/>
                  </a:cubicBezTo>
                  <a:cubicBezTo>
                    <a:pt x="86" y="14"/>
                    <a:pt x="86" y="15"/>
                    <a:pt x="86" y="15"/>
                  </a:cubicBezTo>
                  <a:cubicBezTo>
                    <a:pt x="82" y="19"/>
                    <a:pt x="81" y="21"/>
                    <a:pt x="79" y="25"/>
                  </a:cubicBezTo>
                  <a:cubicBezTo>
                    <a:pt x="74" y="29"/>
                    <a:pt x="67" y="33"/>
                    <a:pt x="65" y="33"/>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3" name="Group 8"/>
            <p:cNvGrpSpPr/>
            <p:nvPr/>
          </p:nvGrpSpPr>
          <p:grpSpPr>
            <a:xfrm>
              <a:off x="1920875" y="2890838"/>
              <a:ext cx="328612" cy="354012"/>
              <a:chOff x="746125" y="5392738"/>
              <a:chExt cx="328612" cy="354012"/>
            </a:xfrm>
          </p:grpSpPr>
          <p:sp>
            <p:nvSpPr>
              <p:cNvPr id="10" name="Freeform 7"/>
              <p:cNvSpPr>
                <a:spLocks/>
              </p:cNvSpPr>
              <p:nvPr/>
            </p:nvSpPr>
            <p:spPr bwMode="auto">
              <a:xfrm>
                <a:off x="746125" y="5505450"/>
                <a:ext cx="279400" cy="241300"/>
              </a:xfrm>
              <a:custGeom>
                <a:avLst/>
                <a:gdLst/>
                <a:ahLst/>
                <a:cxnLst>
                  <a:cxn ang="0">
                    <a:pos x="60" y="43"/>
                  </a:cxn>
                  <a:cxn ang="0">
                    <a:pos x="53" y="43"/>
                  </a:cxn>
                  <a:cxn ang="0">
                    <a:pos x="48" y="37"/>
                  </a:cxn>
                  <a:cxn ang="0">
                    <a:pos x="58" y="19"/>
                  </a:cxn>
                  <a:cxn ang="0">
                    <a:pos x="60" y="12"/>
                  </a:cxn>
                  <a:cxn ang="0">
                    <a:pos x="56" y="8"/>
                  </a:cxn>
                  <a:cxn ang="0">
                    <a:pos x="49" y="9"/>
                  </a:cxn>
                  <a:cxn ang="0">
                    <a:pos x="28" y="15"/>
                  </a:cxn>
                  <a:cxn ang="0">
                    <a:pos x="23" y="17"/>
                  </a:cxn>
                  <a:cxn ang="0">
                    <a:pos x="24" y="11"/>
                  </a:cxn>
                  <a:cxn ang="0">
                    <a:pos x="22" y="3"/>
                  </a:cxn>
                  <a:cxn ang="0">
                    <a:pos x="17" y="2"/>
                  </a:cxn>
                  <a:cxn ang="0">
                    <a:pos x="11" y="28"/>
                  </a:cxn>
                  <a:cxn ang="0">
                    <a:pos x="1" y="41"/>
                  </a:cxn>
                  <a:cxn ang="0">
                    <a:pos x="0" y="46"/>
                  </a:cxn>
                  <a:cxn ang="0">
                    <a:pos x="1" y="50"/>
                  </a:cxn>
                  <a:cxn ang="0">
                    <a:pos x="1" y="50"/>
                  </a:cxn>
                  <a:cxn ang="0">
                    <a:pos x="2" y="50"/>
                  </a:cxn>
                  <a:cxn ang="0">
                    <a:pos x="2" y="51"/>
                  </a:cxn>
                  <a:cxn ang="0">
                    <a:pos x="2" y="51"/>
                  </a:cxn>
                  <a:cxn ang="0">
                    <a:pos x="8" y="51"/>
                  </a:cxn>
                  <a:cxn ang="0">
                    <a:pos x="19" y="31"/>
                  </a:cxn>
                  <a:cxn ang="0">
                    <a:pos x="43" y="21"/>
                  </a:cxn>
                  <a:cxn ang="0">
                    <a:pos x="44" y="22"/>
                  </a:cxn>
                  <a:cxn ang="0">
                    <a:pos x="45" y="47"/>
                  </a:cxn>
                  <a:cxn ang="0">
                    <a:pos x="62" y="44"/>
                  </a:cxn>
                  <a:cxn ang="0">
                    <a:pos x="60" y="43"/>
                  </a:cxn>
                </a:cxnLst>
                <a:rect l="0" t="0" r="r" b="b"/>
                <a:pathLst>
                  <a:path w="62" h="54">
                    <a:moveTo>
                      <a:pt x="60" y="43"/>
                    </a:moveTo>
                    <a:cubicBezTo>
                      <a:pt x="59" y="43"/>
                      <a:pt x="56" y="43"/>
                      <a:pt x="53" y="43"/>
                    </a:cubicBezTo>
                    <a:cubicBezTo>
                      <a:pt x="49" y="43"/>
                      <a:pt x="47" y="42"/>
                      <a:pt x="48" y="37"/>
                    </a:cubicBezTo>
                    <a:cubicBezTo>
                      <a:pt x="49" y="33"/>
                      <a:pt x="53" y="26"/>
                      <a:pt x="58" y="19"/>
                    </a:cubicBezTo>
                    <a:cubicBezTo>
                      <a:pt x="61" y="15"/>
                      <a:pt x="61" y="13"/>
                      <a:pt x="60" y="12"/>
                    </a:cubicBezTo>
                    <a:cubicBezTo>
                      <a:pt x="60" y="12"/>
                      <a:pt x="58" y="10"/>
                      <a:pt x="56" y="8"/>
                    </a:cubicBezTo>
                    <a:cubicBezTo>
                      <a:pt x="54" y="6"/>
                      <a:pt x="51" y="8"/>
                      <a:pt x="49" y="9"/>
                    </a:cubicBezTo>
                    <a:cubicBezTo>
                      <a:pt x="45" y="11"/>
                      <a:pt x="35" y="12"/>
                      <a:pt x="28" y="15"/>
                    </a:cubicBezTo>
                    <a:cubicBezTo>
                      <a:pt x="26" y="16"/>
                      <a:pt x="25" y="16"/>
                      <a:pt x="23" y="17"/>
                    </a:cubicBezTo>
                    <a:cubicBezTo>
                      <a:pt x="24" y="15"/>
                      <a:pt x="24" y="13"/>
                      <a:pt x="24" y="11"/>
                    </a:cubicBezTo>
                    <a:cubicBezTo>
                      <a:pt x="25" y="6"/>
                      <a:pt x="24" y="4"/>
                      <a:pt x="22" y="3"/>
                    </a:cubicBezTo>
                    <a:cubicBezTo>
                      <a:pt x="20" y="1"/>
                      <a:pt x="17" y="0"/>
                      <a:pt x="17" y="2"/>
                    </a:cubicBezTo>
                    <a:cubicBezTo>
                      <a:pt x="16" y="7"/>
                      <a:pt x="14" y="18"/>
                      <a:pt x="11" y="28"/>
                    </a:cubicBezTo>
                    <a:cubicBezTo>
                      <a:pt x="6" y="33"/>
                      <a:pt x="2" y="39"/>
                      <a:pt x="1" y="41"/>
                    </a:cubicBezTo>
                    <a:cubicBezTo>
                      <a:pt x="0" y="44"/>
                      <a:pt x="0" y="44"/>
                      <a:pt x="0" y="46"/>
                    </a:cubicBezTo>
                    <a:cubicBezTo>
                      <a:pt x="0" y="47"/>
                      <a:pt x="0" y="48"/>
                      <a:pt x="1" y="50"/>
                    </a:cubicBezTo>
                    <a:cubicBezTo>
                      <a:pt x="1" y="50"/>
                      <a:pt x="1" y="50"/>
                      <a:pt x="1" y="50"/>
                    </a:cubicBezTo>
                    <a:cubicBezTo>
                      <a:pt x="1" y="50"/>
                      <a:pt x="1" y="50"/>
                      <a:pt x="2" y="50"/>
                    </a:cubicBezTo>
                    <a:cubicBezTo>
                      <a:pt x="2" y="50"/>
                      <a:pt x="2" y="50"/>
                      <a:pt x="2" y="51"/>
                    </a:cubicBezTo>
                    <a:cubicBezTo>
                      <a:pt x="2" y="51"/>
                      <a:pt x="2" y="51"/>
                      <a:pt x="2" y="51"/>
                    </a:cubicBezTo>
                    <a:cubicBezTo>
                      <a:pt x="4" y="52"/>
                      <a:pt x="5" y="54"/>
                      <a:pt x="8" y="51"/>
                    </a:cubicBezTo>
                    <a:cubicBezTo>
                      <a:pt x="10" y="47"/>
                      <a:pt x="15" y="40"/>
                      <a:pt x="19" y="31"/>
                    </a:cubicBezTo>
                    <a:cubicBezTo>
                      <a:pt x="26" y="23"/>
                      <a:pt x="37" y="22"/>
                      <a:pt x="43" y="21"/>
                    </a:cubicBezTo>
                    <a:cubicBezTo>
                      <a:pt x="44" y="20"/>
                      <a:pt x="45" y="21"/>
                      <a:pt x="44" y="22"/>
                    </a:cubicBezTo>
                    <a:cubicBezTo>
                      <a:pt x="38" y="32"/>
                      <a:pt x="41" y="42"/>
                      <a:pt x="45" y="47"/>
                    </a:cubicBezTo>
                    <a:cubicBezTo>
                      <a:pt x="51" y="54"/>
                      <a:pt x="62" y="49"/>
                      <a:pt x="62" y="44"/>
                    </a:cubicBezTo>
                    <a:cubicBezTo>
                      <a:pt x="62" y="43"/>
                      <a:pt x="61" y="43"/>
                      <a:pt x="60" y="43"/>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1" name="Freeform 9"/>
              <p:cNvSpPr>
                <a:spLocks/>
              </p:cNvSpPr>
              <p:nvPr/>
            </p:nvSpPr>
            <p:spPr bwMode="auto">
              <a:xfrm>
                <a:off x="1016000" y="5392738"/>
                <a:ext cx="58737" cy="90488"/>
              </a:xfrm>
              <a:custGeom>
                <a:avLst/>
                <a:gdLst/>
                <a:ahLst/>
                <a:cxnLst>
                  <a:cxn ang="0">
                    <a:pos x="3" y="2"/>
                  </a:cxn>
                  <a:cxn ang="0">
                    <a:pos x="9" y="2"/>
                  </a:cxn>
                  <a:cxn ang="0">
                    <a:pos x="12" y="14"/>
                  </a:cxn>
                  <a:cxn ang="0">
                    <a:pos x="6" y="17"/>
                  </a:cxn>
                  <a:cxn ang="0">
                    <a:pos x="1" y="6"/>
                  </a:cxn>
                  <a:cxn ang="0">
                    <a:pos x="3" y="2"/>
                  </a:cxn>
                </a:cxnLst>
                <a:rect l="0" t="0" r="r" b="b"/>
                <a:pathLst>
                  <a:path w="13" h="20">
                    <a:moveTo>
                      <a:pt x="3" y="2"/>
                    </a:moveTo>
                    <a:cubicBezTo>
                      <a:pt x="6" y="1"/>
                      <a:pt x="7" y="0"/>
                      <a:pt x="9" y="2"/>
                    </a:cubicBezTo>
                    <a:cubicBezTo>
                      <a:pt x="12" y="6"/>
                      <a:pt x="12" y="10"/>
                      <a:pt x="12" y="14"/>
                    </a:cubicBezTo>
                    <a:cubicBezTo>
                      <a:pt x="13" y="20"/>
                      <a:pt x="9" y="20"/>
                      <a:pt x="6" y="17"/>
                    </a:cubicBezTo>
                    <a:cubicBezTo>
                      <a:pt x="2" y="14"/>
                      <a:pt x="1" y="10"/>
                      <a:pt x="1" y="6"/>
                    </a:cubicBezTo>
                    <a:cubicBezTo>
                      <a:pt x="0" y="4"/>
                      <a:pt x="2" y="3"/>
                      <a:pt x="3" y="2"/>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 name="Group 11"/>
            <p:cNvGrpSpPr/>
            <p:nvPr/>
          </p:nvGrpSpPr>
          <p:grpSpPr>
            <a:xfrm>
              <a:off x="2633663" y="2895600"/>
              <a:ext cx="574675" cy="555625"/>
              <a:chOff x="1458913" y="5397500"/>
              <a:chExt cx="574675" cy="555625"/>
            </a:xfrm>
          </p:grpSpPr>
          <p:sp>
            <p:nvSpPr>
              <p:cNvPr id="13" name="Freeform 10"/>
              <p:cNvSpPr>
                <a:spLocks/>
              </p:cNvSpPr>
              <p:nvPr/>
            </p:nvSpPr>
            <p:spPr bwMode="auto">
              <a:xfrm>
                <a:off x="1581150" y="5397500"/>
                <a:ext cx="57150" cy="85725"/>
              </a:xfrm>
              <a:custGeom>
                <a:avLst/>
                <a:gdLst/>
                <a:ahLst/>
                <a:cxnLst>
                  <a:cxn ang="0">
                    <a:pos x="0" y="5"/>
                  </a:cxn>
                  <a:cxn ang="0">
                    <a:pos x="8" y="17"/>
                  </a:cxn>
                  <a:cxn ang="0">
                    <a:pos x="12" y="14"/>
                  </a:cxn>
                  <a:cxn ang="0">
                    <a:pos x="9" y="2"/>
                  </a:cxn>
                  <a:cxn ang="0">
                    <a:pos x="2" y="1"/>
                  </a:cxn>
                  <a:cxn ang="0">
                    <a:pos x="0" y="5"/>
                  </a:cxn>
                </a:cxnLst>
                <a:rect l="0" t="0" r="r" b="b"/>
                <a:pathLst>
                  <a:path w="13" h="19">
                    <a:moveTo>
                      <a:pt x="0" y="5"/>
                    </a:moveTo>
                    <a:cubicBezTo>
                      <a:pt x="1" y="7"/>
                      <a:pt x="2" y="13"/>
                      <a:pt x="8" y="17"/>
                    </a:cubicBezTo>
                    <a:cubicBezTo>
                      <a:pt x="11" y="19"/>
                      <a:pt x="12" y="16"/>
                      <a:pt x="12" y="14"/>
                    </a:cubicBezTo>
                    <a:cubicBezTo>
                      <a:pt x="12" y="10"/>
                      <a:pt x="13" y="5"/>
                      <a:pt x="9" y="2"/>
                    </a:cubicBezTo>
                    <a:cubicBezTo>
                      <a:pt x="7" y="0"/>
                      <a:pt x="3" y="1"/>
                      <a:pt x="2" y="1"/>
                    </a:cubicBezTo>
                    <a:cubicBezTo>
                      <a:pt x="1" y="2"/>
                      <a:pt x="0" y="3"/>
                      <a:pt x="0" y="5"/>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 name="Freeform 11"/>
              <p:cNvSpPr>
                <a:spLocks/>
              </p:cNvSpPr>
              <p:nvPr/>
            </p:nvSpPr>
            <p:spPr bwMode="auto">
              <a:xfrm>
                <a:off x="1458913" y="5527675"/>
                <a:ext cx="574675" cy="425450"/>
              </a:xfrm>
              <a:custGeom>
                <a:avLst/>
                <a:gdLst/>
                <a:ahLst/>
                <a:cxnLst>
                  <a:cxn ang="0">
                    <a:pos x="121" y="22"/>
                  </a:cxn>
                  <a:cxn ang="0">
                    <a:pos x="116" y="28"/>
                  </a:cxn>
                  <a:cxn ang="0">
                    <a:pos x="99" y="36"/>
                  </a:cxn>
                  <a:cxn ang="0">
                    <a:pos x="98" y="33"/>
                  </a:cxn>
                  <a:cxn ang="0">
                    <a:pos x="123" y="18"/>
                  </a:cxn>
                  <a:cxn ang="0">
                    <a:pos x="128" y="12"/>
                  </a:cxn>
                  <a:cxn ang="0">
                    <a:pos x="127" y="9"/>
                  </a:cxn>
                  <a:cxn ang="0">
                    <a:pos x="120" y="9"/>
                  </a:cxn>
                  <a:cxn ang="0">
                    <a:pos x="91" y="30"/>
                  </a:cxn>
                  <a:cxn ang="0">
                    <a:pos x="81" y="36"/>
                  </a:cxn>
                  <a:cxn ang="0">
                    <a:pos x="75" y="23"/>
                  </a:cxn>
                  <a:cxn ang="0">
                    <a:pos x="76" y="15"/>
                  </a:cxn>
                  <a:cxn ang="0">
                    <a:pos x="72" y="11"/>
                  </a:cxn>
                  <a:cxn ang="0">
                    <a:pos x="68" y="12"/>
                  </a:cxn>
                  <a:cxn ang="0">
                    <a:pos x="49" y="26"/>
                  </a:cxn>
                  <a:cxn ang="0">
                    <a:pos x="48" y="26"/>
                  </a:cxn>
                  <a:cxn ang="0">
                    <a:pos x="53" y="16"/>
                  </a:cxn>
                  <a:cxn ang="0">
                    <a:pos x="54" y="10"/>
                  </a:cxn>
                  <a:cxn ang="0">
                    <a:pos x="50" y="6"/>
                  </a:cxn>
                  <a:cxn ang="0">
                    <a:pos x="48" y="5"/>
                  </a:cxn>
                  <a:cxn ang="0">
                    <a:pos x="12" y="35"/>
                  </a:cxn>
                  <a:cxn ang="0">
                    <a:pos x="11" y="34"/>
                  </a:cxn>
                  <a:cxn ang="0">
                    <a:pos x="24" y="13"/>
                  </a:cxn>
                  <a:cxn ang="0">
                    <a:pos x="23" y="3"/>
                  </a:cxn>
                  <a:cxn ang="0">
                    <a:pos x="17" y="3"/>
                  </a:cxn>
                  <a:cxn ang="0">
                    <a:pos x="2" y="36"/>
                  </a:cxn>
                  <a:cxn ang="0">
                    <a:pos x="18" y="43"/>
                  </a:cxn>
                  <a:cxn ang="0">
                    <a:pos x="37" y="26"/>
                  </a:cxn>
                  <a:cxn ang="0">
                    <a:pos x="39" y="38"/>
                  </a:cxn>
                  <a:cxn ang="0">
                    <a:pos x="66" y="25"/>
                  </a:cxn>
                  <a:cxn ang="0">
                    <a:pos x="66" y="25"/>
                  </a:cxn>
                  <a:cxn ang="0">
                    <a:pos x="72" y="40"/>
                  </a:cxn>
                  <a:cxn ang="0">
                    <a:pos x="89" y="39"/>
                  </a:cxn>
                  <a:cxn ang="0">
                    <a:pos x="108" y="42"/>
                  </a:cxn>
                  <a:cxn ang="0">
                    <a:pos x="110" y="41"/>
                  </a:cxn>
                  <a:cxn ang="0">
                    <a:pos x="90" y="79"/>
                  </a:cxn>
                  <a:cxn ang="0">
                    <a:pos x="48" y="75"/>
                  </a:cxn>
                  <a:cxn ang="0">
                    <a:pos x="43" y="68"/>
                  </a:cxn>
                  <a:cxn ang="0">
                    <a:pos x="44" y="79"/>
                  </a:cxn>
                  <a:cxn ang="0">
                    <a:pos x="81" y="92"/>
                  </a:cxn>
                  <a:cxn ang="0">
                    <a:pos x="115" y="51"/>
                  </a:cxn>
                  <a:cxn ang="0">
                    <a:pos x="125" y="31"/>
                  </a:cxn>
                  <a:cxn ang="0">
                    <a:pos x="126" y="30"/>
                  </a:cxn>
                  <a:cxn ang="0">
                    <a:pos x="128" y="28"/>
                  </a:cxn>
                  <a:cxn ang="0">
                    <a:pos x="127" y="23"/>
                  </a:cxn>
                  <a:cxn ang="0">
                    <a:pos x="121" y="22"/>
                  </a:cxn>
                </a:cxnLst>
                <a:rect l="0" t="0" r="r" b="b"/>
                <a:pathLst>
                  <a:path w="128" h="95">
                    <a:moveTo>
                      <a:pt x="121" y="22"/>
                    </a:moveTo>
                    <a:cubicBezTo>
                      <a:pt x="117" y="25"/>
                      <a:pt x="117" y="27"/>
                      <a:pt x="116" y="28"/>
                    </a:cubicBezTo>
                    <a:cubicBezTo>
                      <a:pt x="112" y="32"/>
                      <a:pt x="102" y="36"/>
                      <a:pt x="99" y="36"/>
                    </a:cubicBezTo>
                    <a:cubicBezTo>
                      <a:pt x="96" y="37"/>
                      <a:pt x="96" y="36"/>
                      <a:pt x="98" y="33"/>
                    </a:cubicBezTo>
                    <a:cubicBezTo>
                      <a:pt x="105" y="24"/>
                      <a:pt x="118" y="19"/>
                      <a:pt x="123" y="18"/>
                    </a:cubicBezTo>
                    <a:cubicBezTo>
                      <a:pt x="127" y="17"/>
                      <a:pt x="128" y="14"/>
                      <a:pt x="128" y="12"/>
                    </a:cubicBezTo>
                    <a:cubicBezTo>
                      <a:pt x="128" y="11"/>
                      <a:pt x="128" y="10"/>
                      <a:pt x="127" y="9"/>
                    </a:cubicBezTo>
                    <a:cubicBezTo>
                      <a:pt x="126" y="9"/>
                      <a:pt x="124" y="9"/>
                      <a:pt x="120" y="9"/>
                    </a:cubicBezTo>
                    <a:cubicBezTo>
                      <a:pt x="113" y="11"/>
                      <a:pt x="95" y="18"/>
                      <a:pt x="91" y="30"/>
                    </a:cubicBezTo>
                    <a:cubicBezTo>
                      <a:pt x="87" y="34"/>
                      <a:pt x="84" y="35"/>
                      <a:pt x="81" y="36"/>
                    </a:cubicBezTo>
                    <a:cubicBezTo>
                      <a:pt x="75" y="39"/>
                      <a:pt x="74" y="30"/>
                      <a:pt x="75" y="23"/>
                    </a:cubicBezTo>
                    <a:cubicBezTo>
                      <a:pt x="76" y="18"/>
                      <a:pt x="76" y="17"/>
                      <a:pt x="76" y="15"/>
                    </a:cubicBezTo>
                    <a:cubicBezTo>
                      <a:pt x="75" y="15"/>
                      <a:pt x="74" y="13"/>
                      <a:pt x="72" y="11"/>
                    </a:cubicBezTo>
                    <a:cubicBezTo>
                      <a:pt x="71" y="10"/>
                      <a:pt x="70" y="10"/>
                      <a:pt x="68" y="12"/>
                    </a:cubicBezTo>
                    <a:cubicBezTo>
                      <a:pt x="62" y="16"/>
                      <a:pt x="61" y="19"/>
                      <a:pt x="49" y="26"/>
                    </a:cubicBezTo>
                    <a:cubicBezTo>
                      <a:pt x="48" y="26"/>
                      <a:pt x="47" y="27"/>
                      <a:pt x="48" y="26"/>
                    </a:cubicBezTo>
                    <a:cubicBezTo>
                      <a:pt x="48" y="24"/>
                      <a:pt x="50" y="20"/>
                      <a:pt x="53" y="16"/>
                    </a:cubicBezTo>
                    <a:cubicBezTo>
                      <a:pt x="54" y="14"/>
                      <a:pt x="54" y="12"/>
                      <a:pt x="54" y="10"/>
                    </a:cubicBezTo>
                    <a:cubicBezTo>
                      <a:pt x="53" y="9"/>
                      <a:pt x="52" y="7"/>
                      <a:pt x="50" y="6"/>
                    </a:cubicBezTo>
                    <a:cubicBezTo>
                      <a:pt x="50" y="5"/>
                      <a:pt x="49" y="5"/>
                      <a:pt x="48" y="5"/>
                    </a:cubicBezTo>
                    <a:cubicBezTo>
                      <a:pt x="44" y="7"/>
                      <a:pt x="33" y="21"/>
                      <a:pt x="12" y="35"/>
                    </a:cubicBezTo>
                    <a:cubicBezTo>
                      <a:pt x="12" y="35"/>
                      <a:pt x="11" y="35"/>
                      <a:pt x="11" y="34"/>
                    </a:cubicBezTo>
                    <a:cubicBezTo>
                      <a:pt x="11" y="31"/>
                      <a:pt x="18" y="19"/>
                      <a:pt x="24" y="13"/>
                    </a:cubicBezTo>
                    <a:cubicBezTo>
                      <a:pt x="27" y="9"/>
                      <a:pt x="26" y="7"/>
                      <a:pt x="23" y="3"/>
                    </a:cubicBezTo>
                    <a:cubicBezTo>
                      <a:pt x="22" y="2"/>
                      <a:pt x="18" y="0"/>
                      <a:pt x="17" y="3"/>
                    </a:cubicBezTo>
                    <a:cubicBezTo>
                      <a:pt x="11" y="14"/>
                      <a:pt x="0" y="25"/>
                      <a:pt x="2" y="36"/>
                    </a:cubicBezTo>
                    <a:cubicBezTo>
                      <a:pt x="5" y="47"/>
                      <a:pt x="12" y="48"/>
                      <a:pt x="18" y="43"/>
                    </a:cubicBezTo>
                    <a:cubicBezTo>
                      <a:pt x="23" y="38"/>
                      <a:pt x="32" y="31"/>
                      <a:pt x="37" y="26"/>
                    </a:cubicBezTo>
                    <a:cubicBezTo>
                      <a:pt x="36" y="32"/>
                      <a:pt x="37" y="35"/>
                      <a:pt x="39" y="38"/>
                    </a:cubicBezTo>
                    <a:cubicBezTo>
                      <a:pt x="45" y="47"/>
                      <a:pt x="59" y="29"/>
                      <a:pt x="66" y="25"/>
                    </a:cubicBezTo>
                    <a:cubicBezTo>
                      <a:pt x="66" y="25"/>
                      <a:pt x="66" y="25"/>
                      <a:pt x="66" y="25"/>
                    </a:cubicBezTo>
                    <a:cubicBezTo>
                      <a:pt x="67" y="27"/>
                      <a:pt x="67" y="34"/>
                      <a:pt x="72" y="40"/>
                    </a:cubicBezTo>
                    <a:cubicBezTo>
                      <a:pt x="78" y="47"/>
                      <a:pt x="85" y="43"/>
                      <a:pt x="89" y="39"/>
                    </a:cubicBezTo>
                    <a:cubicBezTo>
                      <a:pt x="90" y="45"/>
                      <a:pt x="95" y="48"/>
                      <a:pt x="108" y="42"/>
                    </a:cubicBezTo>
                    <a:cubicBezTo>
                      <a:pt x="109" y="42"/>
                      <a:pt x="109" y="42"/>
                      <a:pt x="110" y="41"/>
                    </a:cubicBezTo>
                    <a:cubicBezTo>
                      <a:pt x="108" y="49"/>
                      <a:pt x="102" y="70"/>
                      <a:pt x="90" y="79"/>
                    </a:cubicBezTo>
                    <a:cubicBezTo>
                      <a:pt x="77" y="88"/>
                      <a:pt x="59" y="89"/>
                      <a:pt x="48" y="75"/>
                    </a:cubicBezTo>
                    <a:cubicBezTo>
                      <a:pt x="45" y="71"/>
                      <a:pt x="45" y="68"/>
                      <a:pt x="43" y="68"/>
                    </a:cubicBezTo>
                    <a:cubicBezTo>
                      <a:pt x="40" y="69"/>
                      <a:pt x="43" y="77"/>
                      <a:pt x="44" y="79"/>
                    </a:cubicBezTo>
                    <a:cubicBezTo>
                      <a:pt x="51" y="93"/>
                      <a:pt x="67" y="95"/>
                      <a:pt x="81" y="92"/>
                    </a:cubicBezTo>
                    <a:cubicBezTo>
                      <a:pt x="101" y="88"/>
                      <a:pt x="112" y="64"/>
                      <a:pt x="115" y="51"/>
                    </a:cubicBezTo>
                    <a:cubicBezTo>
                      <a:pt x="117" y="45"/>
                      <a:pt x="120" y="36"/>
                      <a:pt x="125" y="31"/>
                    </a:cubicBezTo>
                    <a:cubicBezTo>
                      <a:pt x="125" y="30"/>
                      <a:pt x="126" y="30"/>
                      <a:pt x="126" y="30"/>
                    </a:cubicBezTo>
                    <a:cubicBezTo>
                      <a:pt x="127" y="29"/>
                      <a:pt x="128" y="28"/>
                      <a:pt x="128" y="28"/>
                    </a:cubicBezTo>
                    <a:cubicBezTo>
                      <a:pt x="128" y="27"/>
                      <a:pt x="128" y="26"/>
                      <a:pt x="127" y="23"/>
                    </a:cubicBezTo>
                    <a:cubicBezTo>
                      <a:pt x="125" y="20"/>
                      <a:pt x="123" y="20"/>
                      <a:pt x="121" y="22"/>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sp>
          <p:nvSpPr>
            <p:cNvPr id="15" name="Freeform 12"/>
            <p:cNvSpPr>
              <a:spLocks noEditPoints="1"/>
            </p:cNvSpPr>
            <p:nvPr/>
          </p:nvSpPr>
          <p:spPr bwMode="auto">
            <a:xfrm>
              <a:off x="3319463" y="2935288"/>
              <a:ext cx="363537" cy="557213"/>
            </a:xfrm>
            <a:custGeom>
              <a:avLst/>
              <a:gdLst/>
              <a:ahLst/>
              <a:cxnLst>
                <a:cxn ang="0">
                  <a:pos x="59" y="20"/>
                </a:cxn>
                <a:cxn ang="0">
                  <a:pos x="59" y="19"/>
                </a:cxn>
                <a:cxn ang="0">
                  <a:pos x="65" y="10"/>
                </a:cxn>
                <a:cxn ang="0">
                  <a:pos x="63" y="3"/>
                </a:cxn>
                <a:cxn ang="0">
                  <a:pos x="58" y="4"/>
                </a:cxn>
                <a:cxn ang="0">
                  <a:pos x="54" y="12"/>
                </a:cxn>
                <a:cxn ang="0">
                  <a:pos x="51" y="18"/>
                </a:cxn>
                <a:cxn ang="0">
                  <a:pos x="5" y="30"/>
                </a:cxn>
                <a:cxn ang="0">
                  <a:pos x="3" y="37"/>
                </a:cxn>
                <a:cxn ang="0">
                  <a:pos x="6" y="40"/>
                </a:cxn>
                <a:cxn ang="0">
                  <a:pos x="11" y="38"/>
                </a:cxn>
                <a:cxn ang="0">
                  <a:pos x="47" y="26"/>
                </a:cxn>
                <a:cxn ang="0">
                  <a:pos x="31" y="57"/>
                </a:cxn>
                <a:cxn ang="0">
                  <a:pos x="28" y="54"/>
                </a:cxn>
                <a:cxn ang="0">
                  <a:pos x="25" y="53"/>
                </a:cxn>
                <a:cxn ang="0">
                  <a:pos x="29" y="61"/>
                </a:cxn>
                <a:cxn ang="0">
                  <a:pos x="3" y="117"/>
                </a:cxn>
                <a:cxn ang="0">
                  <a:pos x="5" y="121"/>
                </a:cxn>
                <a:cxn ang="0">
                  <a:pos x="36" y="64"/>
                </a:cxn>
                <a:cxn ang="0">
                  <a:pos x="69" y="52"/>
                </a:cxn>
                <a:cxn ang="0">
                  <a:pos x="59" y="20"/>
                </a:cxn>
                <a:cxn ang="0">
                  <a:pos x="68" y="36"/>
                </a:cxn>
                <a:cxn ang="0">
                  <a:pos x="39" y="57"/>
                </a:cxn>
                <a:cxn ang="0">
                  <a:pos x="56" y="26"/>
                </a:cxn>
                <a:cxn ang="0">
                  <a:pos x="68" y="36"/>
                </a:cxn>
              </a:cxnLst>
              <a:rect l="0" t="0" r="r" b="b"/>
              <a:pathLst>
                <a:path w="81" h="124">
                  <a:moveTo>
                    <a:pt x="59" y="20"/>
                  </a:moveTo>
                  <a:cubicBezTo>
                    <a:pt x="59" y="20"/>
                    <a:pt x="59" y="19"/>
                    <a:pt x="59" y="19"/>
                  </a:cubicBezTo>
                  <a:cubicBezTo>
                    <a:pt x="59" y="19"/>
                    <a:pt x="64" y="12"/>
                    <a:pt x="65" y="10"/>
                  </a:cubicBezTo>
                  <a:cubicBezTo>
                    <a:pt x="66" y="7"/>
                    <a:pt x="64" y="5"/>
                    <a:pt x="63" y="3"/>
                  </a:cubicBezTo>
                  <a:cubicBezTo>
                    <a:pt x="62" y="1"/>
                    <a:pt x="61" y="0"/>
                    <a:pt x="58" y="4"/>
                  </a:cubicBezTo>
                  <a:cubicBezTo>
                    <a:pt x="58" y="5"/>
                    <a:pt x="56" y="9"/>
                    <a:pt x="54" y="12"/>
                  </a:cubicBezTo>
                  <a:cubicBezTo>
                    <a:pt x="53" y="14"/>
                    <a:pt x="52" y="16"/>
                    <a:pt x="51" y="18"/>
                  </a:cubicBezTo>
                  <a:cubicBezTo>
                    <a:pt x="38" y="18"/>
                    <a:pt x="19" y="22"/>
                    <a:pt x="5" y="30"/>
                  </a:cubicBezTo>
                  <a:cubicBezTo>
                    <a:pt x="3" y="33"/>
                    <a:pt x="1" y="34"/>
                    <a:pt x="3" y="37"/>
                  </a:cubicBezTo>
                  <a:cubicBezTo>
                    <a:pt x="4" y="39"/>
                    <a:pt x="6" y="40"/>
                    <a:pt x="6" y="40"/>
                  </a:cubicBezTo>
                  <a:cubicBezTo>
                    <a:pt x="8" y="41"/>
                    <a:pt x="9" y="41"/>
                    <a:pt x="11" y="38"/>
                  </a:cubicBezTo>
                  <a:cubicBezTo>
                    <a:pt x="12" y="36"/>
                    <a:pt x="28" y="27"/>
                    <a:pt x="47" y="26"/>
                  </a:cubicBezTo>
                  <a:cubicBezTo>
                    <a:pt x="42" y="35"/>
                    <a:pt x="37" y="45"/>
                    <a:pt x="31" y="57"/>
                  </a:cubicBezTo>
                  <a:cubicBezTo>
                    <a:pt x="30" y="56"/>
                    <a:pt x="29" y="55"/>
                    <a:pt x="28" y="54"/>
                  </a:cubicBezTo>
                  <a:cubicBezTo>
                    <a:pt x="26" y="52"/>
                    <a:pt x="25" y="53"/>
                    <a:pt x="25" y="53"/>
                  </a:cubicBezTo>
                  <a:cubicBezTo>
                    <a:pt x="24" y="55"/>
                    <a:pt x="24" y="58"/>
                    <a:pt x="29" y="61"/>
                  </a:cubicBezTo>
                  <a:cubicBezTo>
                    <a:pt x="21" y="77"/>
                    <a:pt x="13" y="94"/>
                    <a:pt x="3" y="117"/>
                  </a:cubicBezTo>
                  <a:cubicBezTo>
                    <a:pt x="0" y="123"/>
                    <a:pt x="2" y="124"/>
                    <a:pt x="5" y="121"/>
                  </a:cubicBezTo>
                  <a:cubicBezTo>
                    <a:pt x="11" y="114"/>
                    <a:pt x="29" y="78"/>
                    <a:pt x="36" y="64"/>
                  </a:cubicBezTo>
                  <a:cubicBezTo>
                    <a:pt x="46" y="66"/>
                    <a:pt x="61" y="63"/>
                    <a:pt x="69" y="52"/>
                  </a:cubicBezTo>
                  <a:cubicBezTo>
                    <a:pt x="78" y="41"/>
                    <a:pt x="81" y="27"/>
                    <a:pt x="59" y="20"/>
                  </a:cubicBezTo>
                  <a:moveTo>
                    <a:pt x="68" y="36"/>
                  </a:moveTo>
                  <a:cubicBezTo>
                    <a:pt x="66" y="46"/>
                    <a:pt x="54" y="57"/>
                    <a:pt x="39" y="57"/>
                  </a:cubicBezTo>
                  <a:cubicBezTo>
                    <a:pt x="46" y="45"/>
                    <a:pt x="52" y="33"/>
                    <a:pt x="56" y="26"/>
                  </a:cubicBezTo>
                  <a:cubicBezTo>
                    <a:pt x="64" y="27"/>
                    <a:pt x="69" y="30"/>
                    <a:pt x="68" y="36"/>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13"/>
            <p:cNvSpPr>
              <a:spLocks noEditPoints="1"/>
            </p:cNvSpPr>
            <p:nvPr/>
          </p:nvSpPr>
          <p:spPr bwMode="auto">
            <a:xfrm>
              <a:off x="4589463" y="2940050"/>
              <a:ext cx="388937" cy="561975"/>
            </a:xfrm>
            <a:custGeom>
              <a:avLst/>
              <a:gdLst/>
              <a:ahLst/>
              <a:cxnLst>
                <a:cxn ang="0">
                  <a:pos x="65" y="22"/>
                </a:cxn>
                <a:cxn ang="0">
                  <a:pos x="60" y="22"/>
                </a:cxn>
                <a:cxn ang="0">
                  <a:pos x="66" y="11"/>
                </a:cxn>
                <a:cxn ang="0">
                  <a:pos x="65" y="3"/>
                </a:cxn>
                <a:cxn ang="0">
                  <a:pos x="60" y="4"/>
                </a:cxn>
                <a:cxn ang="0">
                  <a:pos x="56" y="12"/>
                </a:cxn>
                <a:cxn ang="0">
                  <a:pos x="50" y="22"/>
                </a:cxn>
                <a:cxn ang="0">
                  <a:pos x="10" y="37"/>
                </a:cxn>
                <a:cxn ang="0">
                  <a:pos x="8" y="45"/>
                </a:cxn>
                <a:cxn ang="0">
                  <a:pos x="10" y="47"/>
                </a:cxn>
                <a:cxn ang="0">
                  <a:pos x="15" y="44"/>
                </a:cxn>
                <a:cxn ang="0">
                  <a:pos x="45" y="32"/>
                </a:cxn>
                <a:cxn ang="0">
                  <a:pos x="3" y="117"/>
                </a:cxn>
                <a:cxn ang="0">
                  <a:pos x="7" y="121"/>
                </a:cxn>
                <a:cxn ang="0">
                  <a:pos x="40" y="60"/>
                </a:cxn>
                <a:cxn ang="0">
                  <a:pos x="75" y="52"/>
                </a:cxn>
                <a:cxn ang="0">
                  <a:pos x="65" y="22"/>
                </a:cxn>
                <a:cxn ang="0">
                  <a:pos x="74" y="35"/>
                </a:cxn>
                <a:cxn ang="0">
                  <a:pos x="53" y="56"/>
                </a:cxn>
                <a:cxn ang="0">
                  <a:pos x="43" y="53"/>
                </a:cxn>
                <a:cxn ang="0">
                  <a:pos x="55" y="30"/>
                </a:cxn>
                <a:cxn ang="0">
                  <a:pos x="74" y="35"/>
                </a:cxn>
              </a:cxnLst>
              <a:rect l="0" t="0" r="r" b="b"/>
              <a:pathLst>
                <a:path w="87" h="125">
                  <a:moveTo>
                    <a:pt x="65" y="22"/>
                  </a:moveTo>
                  <a:cubicBezTo>
                    <a:pt x="63" y="22"/>
                    <a:pt x="62" y="22"/>
                    <a:pt x="60" y="22"/>
                  </a:cubicBezTo>
                  <a:cubicBezTo>
                    <a:pt x="62" y="18"/>
                    <a:pt x="66" y="12"/>
                    <a:pt x="66" y="11"/>
                  </a:cubicBezTo>
                  <a:cubicBezTo>
                    <a:pt x="67" y="8"/>
                    <a:pt x="67" y="5"/>
                    <a:pt x="65" y="3"/>
                  </a:cubicBezTo>
                  <a:cubicBezTo>
                    <a:pt x="64" y="1"/>
                    <a:pt x="62" y="0"/>
                    <a:pt x="60" y="4"/>
                  </a:cubicBezTo>
                  <a:cubicBezTo>
                    <a:pt x="59" y="5"/>
                    <a:pt x="57" y="9"/>
                    <a:pt x="56" y="12"/>
                  </a:cubicBezTo>
                  <a:cubicBezTo>
                    <a:pt x="54" y="15"/>
                    <a:pt x="52" y="19"/>
                    <a:pt x="50" y="22"/>
                  </a:cubicBezTo>
                  <a:cubicBezTo>
                    <a:pt x="37" y="24"/>
                    <a:pt x="22" y="29"/>
                    <a:pt x="10" y="37"/>
                  </a:cubicBezTo>
                  <a:cubicBezTo>
                    <a:pt x="7" y="39"/>
                    <a:pt x="6" y="42"/>
                    <a:pt x="8" y="45"/>
                  </a:cubicBezTo>
                  <a:cubicBezTo>
                    <a:pt x="9" y="47"/>
                    <a:pt x="10" y="47"/>
                    <a:pt x="10" y="47"/>
                  </a:cubicBezTo>
                  <a:cubicBezTo>
                    <a:pt x="12" y="48"/>
                    <a:pt x="13" y="46"/>
                    <a:pt x="15" y="44"/>
                  </a:cubicBezTo>
                  <a:cubicBezTo>
                    <a:pt x="16" y="41"/>
                    <a:pt x="27" y="35"/>
                    <a:pt x="45" y="32"/>
                  </a:cubicBezTo>
                  <a:cubicBezTo>
                    <a:pt x="27" y="65"/>
                    <a:pt x="16" y="92"/>
                    <a:pt x="3" y="117"/>
                  </a:cubicBezTo>
                  <a:cubicBezTo>
                    <a:pt x="0" y="122"/>
                    <a:pt x="4" y="125"/>
                    <a:pt x="7" y="121"/>
                  </a:cubicBezTo>
                  <a:cubicBezTo>
                    <a:pt x="14" y="114"/>
                    <a:pt x="36" y="67"/>
                    <a:pt x="40" y="60"/>
                  </a:cubicBezTo>
                  <a:cubicBezTo>
                    <a:pt x="47" y="71"/>
                    <a:pt x="66" y="62"/>
                    <a:pt x="75" y="52"/>
                  </a:cubicBezTo>
                  <a:cubicBezTo>
                    <a:pt x="84" y="40"/>
                    <a:pt x="87" y="26"/>
                    <a:pt x="65" y="22"/>
                  </a:cubicBezTo>
                  <a:moveTo>
                    <a:pt x="74" y="35"/>
                  </a:moveTo>
                  <a:cubicBezTo>
                    <a:pt x="73" y="39"/>
                    <a:pt x="67" y="52"/>
                    <a:pt x="53" y="56"/>
                  </a:cubicBezTo>
                  <a:cubicBezTo>
                    <a:pt x="48" y="58"/>
                    <a:pt x="44" y="56"/>
                    <a:pt x="43" y="53"/>
                  </a:cubicBezTo>
                  <a:cubicBezTo>
                    <a:pt x="48" y="43"/>
                    <a:pt x="51" y="36"/>
                    <a:pt x="55" y="30"/>
                  </a:cubicBezTo>
                  <a:cubicBezTo>
                    <a:pt x="65" y="29"/>
                    <a:pt x="75" y="30"/>
                    <a:pt x="74" y="35"/>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7" name="Freeform 14"/>
            <p:cNvSpPr>
              <a:spLocks/>
            </p:cNvSpPr>
            <p:nvPr/>
          </p:nvSpPr>
          <p:spPr bwMode="auto">
            <a:xfrm>
              <a:off x="3678238" y="2824163"/>
              <a:ext cx="225425" cy="447675"/>
            </a:xfrm>
            <a:custGeom>
              <a:avLst/>
              <a:gdLst/>
              <a:ahLst/>
              <a:cxnLst>
                <a:cxn ang="0">
                  <a:pos x="1" y="86"/>
                </a:cxn>
                <a:cxn ang="0">
                  <a:pos x="5" y="95"/>
                </a:cxn>
                <a:cxn ang="0">
                  <a:pos x="9" y="78"/>
                </a:cxn>
                <a:cxn ang="0">
                  <a:pos x="47" y="11"/>
                </a:cxn>
                <a:cxn ang="0">
                  <a:pos x="50" y="5"/>
                </a:cxn>
                <a:cxn ang="0">
                  <a:pos x="48" y="2"/>
                </a:cxn>
                <a:cxn ang="0">
                  <a:pos x="44" y="2"/>
                </a:cxn>
                <a:cxn ang="0">
                  <a:pos x="1" y="86"/>
                </a:cxn>
              </a:cxnLst>
              <a:rect l="0" t="0" r="r" b="b"/>
              <a:pathLst>
                <a:path w="50" h="100">
                  <a:moveTo>
                    <a:pt x="1" y="86"/>
                  </a:moveTo>
                  <a:cubicBezTo>
                    <a:pt x="0" y="93"/>
                    <a:pt x="3" y="100"/>
                    <a:pt x="5" y="95"/>
                  </a:cubicBezTo>
                  <a:cubicBezTo>
                    <a:pt x="7" y="91"/>
                    <a:pt x="5" y="89"/>
                    <a:pt x="9" y="78"/>
                  </a:cubicBezTo>
                  <a:cubicBezTo>
                    <a:pt x="15" y="58"/>
                    <a:pt x="28" y="33"/>
                    <a:pt x="47" y="11"/>
                  </a:cubicBezTo>
                  <a:cubicBezTo>
                    <a:pt x="50" y="7"/>
                    <a:pt x="50" y="6"/>
                    <a:pt x="50" y="5"/>
                  </a:cubicBezTo>
                  <a:cubicBezTo>
                    <a:pt x="50" y="4"/>
                    <a:pt x="48" y="2"/>
                    <a:pt x="48" y="2"/>
                  </a:cubicBezTo>
                  <a:cubicBezTo>
                    <a:pt x="47" y="1"/>
                    <a:pt x="47" y="0"/>
                    <a:pt x="44" y="2"/>
                  </a:cubicBezTo>
                  <a:cubicBezTo>
                    <a:pt x="39" y="6"/>
                    <a:pt x="6" y="47"/>
                    <a:pt x="1" y="86"/>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8" name="Freeform 15"/>
            <p:cNvSpPr>
              <a:spLocks noEditPoints="1"/>
            </p:cNvSpPr>
            <p:nvPr/>
          </p:nvSpPr>
          <p:spPr bwMode="auto">
            <a:xfrm>
              <a:off x="3768725" y="2927350"/>
              <a:ext cx="865187" cy="349250"/>
            </a:xfrm>
            <a:custGeom>
              <a:avLst/>
              <a:gdLst/>
              <a:ahLst/>
              <a:cxnLst>
                <a:cxn ang="0">
                  <a:pos x="187" y="28"/>
                </a:cxn>
                <a:cxn ang="0">
                  <a:pos x="153" y="28"/>
                </a:cxn>
                <a:cxn ang="0">
                  <a:pos x="159" y="19"/>
                </a:cxn>
                <a:cxn ang="0">
                  <a:pos x="163" y="6"/>
                </a:cxn>
                <a:cxn ang="0">
                  <a:pos x="156" y="3"/>
                </a:cxn>
                <a:cxn ang="0">
                  <a:pos x="152" y="13"/>
                </a:cxn>
                <a:cxn ang="0">
                  <a:pos x="143" y="29"/>
                </a:cxn>
                <a:cxn ang="0">
                  <a:pos x="133" y="31"/>
                </a:cxn>
                <a:cxn ang="0">
                  <a:pos x="133" y="37"/>
                </a:cxn>
                <a:cxn ang="0">
                  <a:pos x="134" y="38"/>
                </a:cxn>
                <a:cxn ang="0">
                  <a:pos x="105" y="57"/>
                </a:cxn>
                <a:cxn ang="0">
                  <a:pos x="103" y="57"/>
                </a:cxn>
                <a:cxn ang="0">
                  <a:pos x="107" y="49"/>
                </a:cxn>
                <a:cxn ang="0">
                  <a:pos x="108" y="47"/>
                </a:cxn>
                <a:cxn ang="0">
                  <a:pos x="106" y="42"/>
                </a:cxn>
                <a:cxn ang="0">
                  <a:pos x="101" y="41"/>
                </a:cxn>
                <a:cxn ang="0">
                  <a:pos x="82" y="52"/>
                </a:cxn>
                <a:cxn ang="0">
                  <a:pos x="81" y="52"/>
                </a:cxn>
                <a:cxn ang="0">
                  <a:pos x="86" y="40"/>
                </a:cxn>
                <a:cxn ang="0">
                  <a:pos x="84" y="31"/>
                </a:cxn>
                <a:cxn ang="0">
                  <a:pos x="79" y="32"/>
                </a:cxn>
                <a:cxn ang="0">
                  <a:pos x="79" y="33"/>
                </a:cxn>
                <a:cxn ang="0">
                  <a:pos x="41" y="60"/>
                </a:cxn>
                <a:cxn ang="0">
                  <a:pos x="39" y="57"/>
                </a:cxn>
                <a:cxn ang="0">
                  <a:pos x="51" y="38"/>
                </a:cxn>
                <a:cxn ang="0">
                  <a:pos x="51" y="23"/>
                </a:cxn>
                <a:cxn ang="0">
                  <a:pos x="41" y="17"/>
                </a:cxn>
                <a:cxn ang="0">
                  <a:pos x="1" y="56"/>
                </a:cxn>
                <a:cxn ang="0">
                  <a:pos x="2" y="65"/>
                </a:cxn>
                <a:cxn ang="0">
                  <a:pos x="12" y="67"/>
                </a:cxn>
                <a:cxn ang="0">
                  <a:pos x="31" y="55"/>
                </a:cxn>
                <a:cxn ang="0">
                  <a:pos x="31" y="60"/>
                </a:cxn>
                <a:cxn ang="0">
                  <a:pos x="48" y="66"/>
                </a:cxn>
                <a:cxn ang="0">
                  <a:pos x="73" y="47"/>
                </a:cxn>
                <a:cxn ang="0">
                  <a:pos x="69" y="56"/>
                </a:cxn>
                <a:cxn ang="0">
                  <a:pos x="70" y="63"/>
                </a:cxn>
                <a:cxn ang="0">
                  <a:pos x="79" y="65"/>
                </a:cxn>
                <a:cxn ang="0">
                  <a:pos x="94" y="54"/>
                </a:cxn>
                <a:cxn ang="0">
                  <a:pos x="96" y="65"/>
                </a:cxn>
                <a:cxn ang="0">
                  <a:pos x="136" y="45"/>
                </a:cxn>
                <a:cxn ang="0">
                  <a:pos x="131" y="67"/>
                </a:cxn>
                <a:cxn ang="0">
                  <a:pos x="133" y="76"/>
                </a:cxn>
                <a:cxn ang="0">
                  <a:pos x="137" y="73"/>
                </a:cxn>
                <a:cxn ang="0">
                  <a:pos x="149" y="38"/>
                </a:cxn>
                <a:cxn ang="0">
                  <a:pos x="189" y="33"/>
                </a:cxn>
                <a:cxn ang="0">
                  <a:pos x="187" y="28"/>
                </a:cxn>
                <a:cxn ang="0">
                  <a:pos x="38" y="39"/>
                </a:cxn>
                <a:cxn ang="0">
                  <a:pos x="11" y="58"/>
                </a:cxn>
                <a:cxn ang="0">
                  <a:pos x="10" y="56"/>
                </a:cxn>
                <a:cxn ang="0">
                  <a:pos x="43" y="26"/>
                </a:cxn>
                <a:cxn ang="0">
                  <a:pos x="46" y="29"/>
                </a:cxn>
                <a:cxn ang="0">
                  <a:pos x="43" y="37"/>
                </a:cxn>
                <a:cxn ang="0">
                  <a:pos x="38" y="39"/>
                </a:cxn>
                <a:cxn ang="0">
                  <a:pos x="138" y="40"/>
                </a:cxn>
                <a:cxn ang="0">
                  <a:pos x="138" y="40"/>
                </a:cxn>
                <a:cxn ang="0">
                  <a:pos x="138" y="40"/>
                </a:cxn>
                <a:cxn ang="0">
                  <a:pos x="138" y="40"/>
                </a:cxn>
              </a:cxnLst>
              <a:rect l="0" t="0" r="r" b="b"/>
              <a:pathLst>
                <a:path w="193" h="78">
                  <a:moveTo>
                    <a:pt x="187" y="28"/>
                  </a:moveTo>
                  <a:cubicBezTo>
                    <a:pt x="171" y="27"/>
                    <a:pt x="160" y="27"/>
                    <a:pt x="153" y="28"/>
                  </a:cubicBezTo>
                  <a:cubicBezTo>
                    <a:pt x="155" y="24"/>
                    <a:pt x="157" y="21"/>
                    <a:pt x="159" y="19"/>
                  </a:cubicBezTo>
                  <a:cubicBezTo>
                    <a:pt x="164" y="13"/>
                    <a:pt x="165" y="9"/>
                    <a:pt x="163" y="6"/>
                  </a:cubicBezTo>
                  <a:cubicBezTo>
                    <a:pt x="162" y="2"/>
                    <a:pt x="158" y="0"/>
                    <a:pt x="156" y="3"/>
                  </a:cubicBezTo>
                  <a:cubicBezTo>
                    <a:pt x="154" y="6"/>
                    <a:pt x="156" y="5"/>
                    <a:pt x="152" y="13"/>
                  </a:cubicBezTo>
                  <a:cubicBezTo>
                    <a:pt x="150" y="16"/>
                    <a:pt x="146" y="22"/>
                    <a:pt x="143" y="29"/>
                  </a:cubicBezTo>
                  <a:cubicBezTo>
                    <a:pt x="139" y="30"/>
                    <a:pt x="135" y="30"/>
                    <a:pt x="133" y="31"/>
                  </a:cubicBezTo>
                  <a:cubicBezTo>
                    <a:pt x="131" y="32"/>
                    <a:pt x="131" y="34"/>
                    <a:pt x="133" y="37"/>
                  </a:cubicBezTo>
                  <a:cubicBezTo>
                    <a:pt x="133" y="38"/>
                    <a:pt x="133" y="38"/>
                    <a:pt x="134" y="38"/>
                  </a:cubicBezTo>
                  <a:cubicBezTo>
                    <a:pt x="117" y="54"/>
                    <a:pt x="108" y="56"/>
                    <a:pt x="105" y="57"/>
                  </a:cubicBezTo>
                  <a:cubicBezTo>
                    <a:pt x="104" y="58"/>
                    <a:pt x="103" y="58"/>
                    <a:pt x="103" y="57"/>
                  </a:cubicBezTo>
                  <a:cubicBezTo>
                    <a:pt x="103" y="55"/>
                    <a:pt x="107" y="50"/>
                    <a:pt x="107" y="49"/>
                  </a:cubicBezTo>
                  <a:cubicBezTo>
                    <a:pt x="109" y="48"/>
                    <a:pt x="108" y="48"/>
                    <a:pt x="108" y="47"/>
                  </a:cubicBezTo>
                  <a:cubicBezTo>
                    <a:pt x="108" y="45"/>
                    <a:pt x="107" y="43"/>
                    <a:pt x="106" y="42"/>
                  </a:cubicBezTo>
                  <a:cubicBezTo>
                    <a:pt x="105" y="41"/>
                    <a:pt x="104" y="40"/>
                    <a:pt x="101" y="41"/>
                  </a:cubicBezTo>
                  <a:cubicBezTo>
                    <a:pt x="98" y="43"/>
                    <a:pt x="85" y="51"/>
                    <a:pt x="82" y="52"/>
                  </a:cubicBezTo>
                  <a:cubicBezTo>
                    <a:pt x="81" y="53"/>
                    <a:pt x="81" y="53"/>
                    <a:pt x="81" y="52"/>
                  </a:cubicBezTo>
                  <a:cubicBezTo>
                    <a:pt x="82" y="49"/>
                    <a:pt x="84" y="44"/>
                    <a:pt x="86" y="40"/>
                  </a:cubicBezTo>
                  <a:cubicBezTo>
                    <a:pt x="88" y="36"/>
                    <a:pt x="87" y="33"/>
                    <a:pt x="84" y="31"/>
                  </a:cubicBezTo>
                  <a:cubicBezTo>
                    <a:pt x="82" y="30"/>
                    <a:pt x="81" y="30"/>
                    <a:pt x="79" y="32"/>
                  </a:cubicBezTo>
                  <a:cubicBezTo>
                    <a:pt x="79" y="33"/>
                    <a:pt x="79" y="33"/>
                    <a:pt x="79" y="33"/>
                  </a:cubicBezTo>
                  <a:cubicBezTo>
                    <a:pt x="72" y="41"/>
                    <a:pt x="51" y="55"/>
                    <a:pt x="41" y="60"/>
                  </a:cubicBezTo>
                  <a:cubicBezTo>
                    <a:pt x="38" y="61"/>
                    <a:pt x="38" y="60"/>
                    <a:pt x="39" y="57"/>
                  </a:cubicBezTo>
                  <a:cubicBezTo>
                    <a:pt x="41" y="53"/>
                    <a:pt x="47" y="47"/>
                    <a:pt x="51" y="38"/>
                  </a:cubicBezTo>
                  <a:cubicBezTo>
                    <a:pt x="52" y="35"/>
                    <a:pt x="55" y="30"/>
                    <a:pt x="51" y="23"/>
                  </a:cubicBezTo>
                  <a:cubicBezTo>
                    <a:pt x="47" y="15"/>
                    <a:pt x="44" y="16"/>
                    <a:pt x="41" y="17"/>
                  </a:cubicBezTo>
                  <a:cubicBezTo>
                    <a:pt x="37" y="19"/>
                    <a:pt x="11" y="30"/>
                    <a:pt x="1" y="56"/>
                  </a:cubicBezTo>
                  <a:cubicBezTo>
                    <a:pt x="0" y="60"/>
                    <a:pt x="1" y="62"/>
                    <a:pt x="2" y="65"/>
                  </a:cubicBezTo>
                  <a:cubicBezTo>
                    <a:pt x="5" y="68"/>
                    <a:pt x="8" y="69"/>
                    <a:pt x="12" y="67"/>
                  </a:cubicBezTo>
                  <a:cubicBezTo>
                    <a:pt x="16" y="66"/>
                    <a:pt x="24" y="60"/>
                    <a:pt x="31" y="55"/>
                  </a:cubicBezTo>
                  <a:cubicBezTo>
                    <a:pt x="31" y="57"/>
                    <a:pt x="31" y="59"/>
                    <a:pt x="31" y="60"/>
                  </a:cubicBezTo>
                  <a:cubicBezTo>
                    <a:pt x="33" y="69"/>
                    <a:pt x="38" y="72"/>
                    <a:pt x="48" y="66"/>
                  </a:cubicBezTo>
                  <a:cubicBezTo>
                    <a:pt x="53" y="62"/>
                    <a:pt x="66" y="53"/>
                    <a:pt x="73" y="47"/>
                  </a:cubicBezTo>
                  <a:cubicBezTo>
                    <a:pt x="72" y="50"/>
                    <a:pt x="70" y="54"/>
                    <a:pt x="69" y="56"/>
                  </a:cubicBezTo>
                  <a:cubicBezTo>
                    <a:pt x="68" y="59"/>
                    <a:pt x="69" y="61"/>
                    <a:pt x="70" y="63"/>
                  </a:cubicBezTo>
                  <a:cubicBezTo>
                    <a:pt x="71" y="67"/>
                    <a:pt x="74" y="69"/>
                    <a:pt x="79" y="65"/>
                  </a:cubicBezTo>
                  <a:cubicBezTo>
                    <a:pt x="81" y="63"/>
                    <a:pt x="89" y="58"/>
                    <a:pt x="94" y="54"/>
                  </a:cubicBezTo>
                  <a:cubicBezTo>
                    <a:pt x="93" y="59"/>
                    <a:pt x="94" y="63"/>
                    <a:pt x="96" y="65"/>
                  </a:cubicBezTo>
                  <a:cubicBezTo>
                    <a:pt x="104" y="76"/>
                    <a:pt x="126" y="55"/>
                    <a:pt x="136" y="45"/>
                  </a:cubicBezTo>
                  <a:cubicBezTo>
                    <a:pt x="134" y="52"/>
                    <a:pt x="132" y="60"/>
                    <a:pt x="131" y="67"/>
                  </a:cubicBezTo>
                  <a:cubicBezTo>
                    <a:pt x="130" y="73"/>
                    <a:pt x="132" y="75"/>
                    <a:pt x="133" y="76"/>
                  </a:cubicBezTo>
                  <a:cubicBezTo>
                    <a:pt x="137" y="78"/>
                    <a:pt x="137" y="75"/>
                    <a:pt x="137" y="73"/>
                  </a:cubicBezTo>
                  <a:cubicBezTo>
                    <a:pt x="138" y="69"/>
                    <a:pt x="142" y="53"/>
                    <a:pt x="149" y="38"/>
                  </a:cubicBezTo>
                  <a:cubicBezTo>
                    <a:pt x="169" y="34"/>
                    <a:pt x="183" y="36"/>
                    <a:pt x="189" y="33"/>
                  </a:cubicBezTo>
                  <a:cubicBezTo>
                    <a:pt x="192" y="32"/>
                    <a:pt x="193" y="29"/>
                    <a:pt x="187" y="28"/>
                  </a:cubicBezTo>
                  <a:moveTo>
                    <a:pt x="38" y="39"/>
                  </a:moveTo>
                  <a:cubicBezTo>
                    <a:pt x="28" y="49"/>
                    <a:pt x="16" y="55"/>
                    <a:pt x="11" y="58"/>
                  </a:cubicBezTo>
                  <a:cubicBezTo>
                    <a:pt x="9" y="59"/>
                    <a:pt x="9" y="58"/>
                    <a:pt x="10" y="56"/>
                  </a:cubicBezTo>
                  <a:cubicBezTo>
                    <a:pt x="14" y="49"/>
                    <a:pt x="27" y="31"/>
                    <a:pt x="43" y="26"/>
                  </a:cubicBezTo>
                  <a:cubicBezTo>
                    <a:pt x="47" y="25"/>
                    <a:pt x="46" y="26"/>
                    <a:pt x="46" y="29"/>
                  </a:cubicBezTo>
                  <a:cubicBezTo>
                    <a:pt x="46" y="32"/>
                    <a:pt x="45" y="34"/>
                    <a:pt x="43" y="37"/>
                  </a:cubicBezTo>
                  <a:cubicBezTo>
                    <a:pt x="42" y="36"/>
                    <a:pt x="41" y="37"/>
                    <a:pt x="38" y="39"/>
                  </a:cubicBezTo>
                  <a:moveTo>
                    <a:pt x="138" y="40"/>
                  </a:moveTo>
                  <a:cubicBezTo>
                    <a:pt x="138" y="40"/>
                    <a:pt x="138" y="40"/>
                    <a:pt x="138" y="40"/>
                  </a:cubicBezTo>
                  <a:cubicBezTo>
                    <a:pt x="138" y="40"/>
                    <a:pt x="138" y="40"/>
                    <a:pt x="138" y="40"/>
                  </a:cubicBezTo>
                  <a:cubicBezTo>
                    <a:pt x="138" y="40"/>
                    <a:pt x="138" y="40"/>
                    <a:pt x="138" y="40"/>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9" name="Freeform 17"/>
            <p:cNvSpPr>
              <a:spLocks noEditPoints="1"/>
            </p:cNvSpPr>
            <p:nvPr/>
          </p:nvSpPr>
          <p:spPr bwMode="auto">
            <a:xfrm>
              <a:off x="6642100" y="2927350"/>
              <a:ext cx="368300" cy="349250"/>
            </a:xfrm>
            <a:custGeom>
              <a:avLst/>
              <a:gdLst/>
              <a:ahLst/>
              <a:cxnLst>
                <a:cxn ang="0">
                  <a:pos x="79" y="45"/>
                </a:cxn>
                <a:cxn ang="0">
                  <a:pos x="74" y="37"/>
                </a:cxn>
                <a:cxn ang="0">
                  <a:pos x="75" y="34"/>
                </a:cxn>
                <a:cxn ang="0">
                  <a:pos x="74" y="33"/>
                </a:cxn>
                <a:cxn ang="0">
                  <a:pos x="72" y="30"/>
                </a:cxn>
                <a:cxn ang="0">
                  <a:pos x="67" y="28"/>
                </a:cxn>
                <a:cxn ang="0">
                  <a:pos x="64" y="29"/>
                </a:cxn>
                <a:cxn ang="0">
                  <a:pos x="36" y="29"/>
                </a:cxn>
                <a:cxn ang="0">
                  <a:pos x="46" y="13"/>
                </a:cxn>
                <a:cxn ang="0">
                  <a:pos x="50" y="5"/>
                </a:cxn>
                <a:cxn ang="0">
                  <a:pos x="46" y="1"/>
                </a:cxn>
                <a:cxn ang="0">
                  <a:pos x="42" y="2"/>
                </a:cxn>
                <a:cxn ang="0">
                  <a:pos x="24" y="30"/>
                </a:cxn>
                <a:cxn ang="0">
                  <a:pos x="16" y="31"/>
                </a:cxn>
                <a:cxn ang="0">
                  <a:pos x="5" y="33"/>
                </a:cxn>
                <a:cxn ang="0">
                  <a:pos x="1" y="37"/>
                </a:cxn>
                <a:cxn ang="0">
                  <a:pos x="4" y="42"/>
                </a:cxn>
                <a:cxn ang="0">
                  <a:pos x="19" y="41"/>
                </a:cxn>
                <a:cxn ang="0">
                  <a:pos x="6" y="68"/>
                </a:cxn>
                <a:cxn ang="0">
                  <a:pos x="6" y="75"/>
                </a:cxn>
                <a:cxn ang="0">
                  <a:pos x="14" y="68"/>
                </a:cxn>
                <a:cxn ang="0">
                  <a:pos x="30" y="38"/>
                </a:cxn>
                <a:cxn ang="0">
                  <a:pos x="52" y="36"/>
                </a:cxn>
                <a:cxn ang="0">
                  <a:pos x="41" y="49"/>
                </a:cxn>
                <a:cxn ang="0">
                  <a:pos x="42" y="63"/>
                </a:cxn>
                <a:cxn ang="0">
                  <a:pos x="70" y="62"/>
                </a:cxn>
                <a:cxn ang="0">
                  <a:pos x="79" y="45"/>
                </a:cxn>
                <a:cxn ang="0">
                  <a:pos x="50" y="59"/>
                </a:cxn>
                <a:cxn ang="0">
                  <a:pos x="48" y="58"/>
                </a:cxn>
                <a:cxn ang="0">
                  <a:pos x="60" y="43"/>
                </a:cxn>
                <a:cxn ang="0">
                  <a:pos x="68" y="39"/>
                </a:cxn>
                <a:cxn ang="0">
                  <a:pos x="72" y="44"/>
                </a:cxn>
                <a:cxn ang="0">
                  <a:pos x="50" y="59"/>
                </a:cxn>
              </a:cxnLst>
              <a:rect l="0" t="0" r="r" b="b"/>
              <a:pathLst>
                <a:path w="82" h="78">
                  <a:moveTo>
                    <a:pt x="79" y="45"/>
                  </a:moveTo>
                  <a:cubicBezTo>
                    <a:pt x="78" y="42"/>
                    <a:pt x="77" y="39"/>
                    <a:pt x="74" y="37"/>
                  </a:cubicBezTo>
                  <a:cubicBezTo>
                    <a:pt x="75" y="36"/>
                    <a:pt x="75" y="35"/>
                    <a:pt x="75" y="34"/>
                  </a:cubicBezTo>
                  <a:cubicBezTo>
                    <a:pt x="75" y="34"/>
                    <a:pt x="75" y="34"/>
                    <a:pt x="74" y="33"/>
                  </a:cubicBezTo>
                  <a:cubicBezTo>
                    <a:pt x="74" y="32"/>
                    <a:pt x="73" y="31"/>
                    <a:pt x="72" y="30"/>
                  </a:cubicBezTo>
                  <a:cubicBezTo>
                    <a:pt x="72" y="29"/>
                    <a:pt x="71" y="28"/>
                    <a:pt x="67" y="28"/>
                  </a:cubicBezTo>
                  <a:cubicBezTo>
                    <a:pt x="66" y="29"/>
                    <a:pt x="65" y="29"/>
                    <a:pt x="64" y="29"/>
                  </a:cubicBezTo>
                  <a:cubicBezTo>
                    <a:pt x="57" y="29"/>
                    <a:pt x="47" y="28"/>
                    <a:pt x="36" y="29"/>
                  </a:cubicBezTo>
                  <a:cubicBezTo>
                    <a:pt x="40" y="23"/>
                    <a:pt x="43" y="17"/>
                    <a:pt x="46" y="13"/>
                  </a:cubicBezTo>
                  <a:cubicBezTo>
                    <a:pt x="49" y="10"/>
                    <a:pt x="51" y="8"/>
                    <a:pt x="50" y="5"/>
                  </a:cubicBezTo>
                  <a:cubicBezTo>
                    <a:pt x="48" y="1"/>
                    <a:pt x="46" y="1"/>
                    <a:pt x="46" y="1"/>
                  </a:cubicBezTo>
                  <a:cubicBezTo>
                    <a:pt x="44" y="0"/>
                    <a:pt x="43" y="0"/>
                    <a:pt x="42" y="2"/>
                  </a:cubicBezTo>
                  <a:cubicBezTo>
                    <a:pt x="37" y="7"/>
                    <a:pt x="31" y="18"/>
                    <a:pt x="24" y="30"/>
                  </a:cubicBezTo>
                  <a:cubicBezTo>
                    <a:pt x="21" y="31"/>
                    <a:pt x="19" y="31"/>
                    <a:pt x="16" y="31"/>
                  </a:cubicBezTo>
                  <a:cubicBezTo>
                    <a:pt x="14" y="32"/>
                    <a:pt x="9" y="32"/>
                    <a:pt x="5" y="33"/>
                  </a:cubicBezTo>
                  <a:cubicBezTo>
                    <a:pt x="3" y="33"/>
                    <a:pt x="0" y="34"/>
                    <a:pt x="1" y="37"/>
                  </a:cubicBezTo>
                  <a:cubicBezTo>
                    <a:pt x="3" y="41"/>
                    <a:pt x="4" y="42"/>
                    <a:pt x="4" y="42"/>
                  </a:cubicBezTo>
                  <a:cubicBezTo>
                    <a:pt x="7" y="45"/>
                    <a:pt x="10" y="42"/>
                    <a:pt x="19" y="41"/>
                  </a:cubicBezTo>
                  <a:cubicBezTo>
                    <a:pt x="13" y="51"/>
                    <a:pt x="9" y="60"/>
                    <a:pt x="6" y="68"/>
                  </a:cubicBezTo>
                  <a:cubicBezTo>
                    <a:pt x="4" y="73"/>
                    <a:pt x="5" y="75"/>
                    <a:pt x="6" y="75"/>
                  </a:cubicBezTo>
                  <a:cubicBezTo>
                    <a:pt x="8" y="78"/>
                    <a:pt x="12" y="72"/>
                    <a:pt x="14" y="68"/>
                  </a:cubicBezTo>
                  <a:cubicBezTo>
                    <a:pt x="16" y="64"/>
                    <a:pt x="23" y="51"/>
                    <a:pt x="30" y="38"/>
                  </a:cubicBezTo>
                  <a:cubicBezTo>
                    <a:pt x="37" y="37"/>
                    <a:pt x="45" y="36"/>
                    <a:pt x="52" y="36"/>
                  </a:cubicBezTo>
                  <a:cubicBezTo>
                    <a:pt x="47" y="41"/>
                    <a:pt x="43" y="46"/>
                    <a:pt x="41" y="49"/>
                  </a:cubicBezTo>
                  <a:cubicBezTo>
                    <a:pt x="39" y="53"/>
                    <a:pt x="38" y="55"/>
                    <a:pt x="42" y="63"/>
                  </a:cubicBezTo>
                  <a:cubicBezTo>
                    <a:pt x="48" y="70"/>
                    <a:pt x="60" y="68"/>
                    <a:pt x="70" y="62"/>
                  </a:cubicBezTo>
                  <a:cubicBezTo>
                    <a:pt x="77" y="58"/>
                    <a:pt x="82" y="53"/>
                    <a:pt x="79" y="45"/>
                  </a:cubicBezTo>
                  <a:moveTo>
                    <a:pt x="50" y="59"/>
                  </a:moveTo>
                  <a:cubicBezTo>
                    <a:pt x="49" y="59"/>
                    <a:pt x="48" y="59"/>
                    <a:pt x="48" y="58"/>
                  </a:cubicBezTo>
                  <a:cubicBezTo>
                    <a:pt x="49" y="55"/>
                    <a:pt x="51" y="51"/>
                    <a:pt x="60" y="43"/>
                  </a:cubicBezTo>
                  <a:cubicBezTo>
                    <a:pt x="63" y="41"/>
                    <a:pt x="65" y="40"/>
                    <a:pt x="68" y="39"/>
                  </a:cubicBezTo>
                  <a:cubicBezTo>
                    <a:pt x="71" y="40"/>
                    <a:pt x="72" y="43"/>
                    <a:pt x="72" y="44"/>
                  </a:cubicBezTo>
                  <a:cubicBezTo>
                    <a:pt x="74" y="53"/>
                    <a:pt x="56" y="60"/>
                    <a:pt x="50" y="59"/>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0" name="Freeform 18"/>
            <p:cNvSpPr>
              <a:spLocks/>
            </p:cNvSpPr>
            <p:nvPr/>
          </p:nvSpPr>
          <p:spPr bwMode="auto">
            <a:xfrm>
              <a:off x="7399338" y="2895600"/>
              <a:ext cx="76200" cy="80963"/>
            </a:xfrm>
            <a:custGeom>
              <a:avLst/>
              <a:gdLst/>
              <a:ahLst/>
              <a:cxnLst>
                <a:cxn ang="0">
                  <a:pos x="2" y="11"/>
                </a:cxn>
                <a:cxn ang="0">
                  <a:pos x="3" y="2"/>
                </a:cxn>
                <a:cxn ang="0">
                  <a:pos x="9" y="2"/>
                </a:cxn>
                <a:cxn ang="0">
                  <a:pos x="13" y="13"/>
                </a:cxn>
                <a:cxn ang="0">
                  <a:pos x="2" y="11"/>
                </a:cxn>
              </a:cxnLst>
              <a:rect l="0" t="0" r="r" b="b"/>
              <a:pathLst>
                <a:path w="17" h="18">
                  <a:moveTo>
                    <a:pt x="2" y="11"/>
                  </a:moveTo>
                  <a:cubicBezTo>
                    <a:pt x="0" y="8"/>
                    <a:pt x="1" y="5"/>
                    <a:pt x="3" y="2"/>
                  </a:cubicBezTo>
                  <a:cubicBezTo>
                    <a:pt x="5" y="1"/>
                    <a:pt x="6" y="0"/>
                    <a:pt x="9" y="2"/>
                  </a:cubicBezTo>
                  <a:cubicBezTo>
                    <a:pt x="12" y="5"/>
                    <a:pt x="17" y="9"/>
                    <a:pt x="13" y="13"/>
                  </a:cubicBezTo>
                  <a:cubicBezTo>
                    <a:pt x="9" y="18"/>
                    <a:pt x="5" y="17"/>
                    <a:pt x="2" y="11"/>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1" name="Freeform 19"/>
            <p:cNvSpPr>
              <a:spLocks noEditPoints="1"/>
            </p:cNvSpPr>
            <p:nvPr/>
          </p:nvSpPr>
          <p:spPr bwMode="auto">
            <a:xfrm>
              <a:off x="7089775" y="2863850"/>
              <a:ext cx="758825" cy="592138"/>
            </a:xfrm>
            <a:custGeom>
              <a:avLst/>
              <a:gdLst/>
              <a:ahLst/>
              <a:cxnLst>
                <a:cxn ang="0">
                  <a:pos x="167" y="59"/>
                </a:cxn>
                <a:cxn ang="0">
                  <a:pos x="150" y="68"/>
                </a:cxn>
                <a:cxn ang="0">
                  <a:pos x="110" y="69"/>
                </a:cxn>
                <a:cxn ang="0">
                  <a:pos x="138" y="57"/>
                </a:cxn>
                <a:cxn ang="0">
                  <a:pos x="139" y="39"/>
                </a:cxn>
                <a:cxn ang="0">
                  <a:pos x="110" y="52"/>
                </a:cxn>
                <a:cxn ang="0">
                  <a:pos x="104" y="63"/>
                </a:cxn>
                <a:cxn ang="0">
                  <a:pos x="89" y="65"/>
                </a:cxn>
                <a:cxn ang="0">
                  <a:pos x="100" y="47"/>
                </a:cxn>
                <a:cxn ang="0">
                  <a:pos x="119" y="15"/>
                </a:cxn>
                <a:cxn ang="0">
                  <a:pos x="111" y="15"/>
                </a:cxn>
                <a:cxn ang="0">
                  <a:pos x="94" y="42"/>
                </a:cxn>
                <a:cxn ang="0">
                  <a:pos x="70" y="64"/>
                </a:cxn>
                <a:cxn ang="0">
                  <a:pos x="68" y="64"/>
                </a:cxn>
                <a:cxn ang="0">
                  <a:pos x="65" y="68"/>
                </a:cxn>
                <a:cxn ang="0">
                  <a:pos x="50" y="74"/>
                </a:cxn>
                <a:cxn ang="0">
                  <a:pos x="49" y="72"/>
                </a:cxn>
                <a:cxn ang="0">
                  <a:pos x="53" y="60"/>
                </a:cxn>
                <a:cxn ang="0">
                  <a:pos x="62" y="45"/>
                </a:cxn>
                <a:cxn ang="0">
                  <a:pos x="58" y="42"/>
                </a:cxn>
                <a:cxn ang="0">
                  <a:pos x="52" y="46"/>
                </a:cxn>
                <a:cxn ang="0">
                  <a:pos x="47" y="53"/>
                </a:cxn>
                <a:cxn ang="0">
                  <a:pos x="13" y="76"/>
                </a:cxn>
                <a:cxn ang="0">
                  <a:pos x="10" y="74"/>
                </a:cxn>
                <a:cxn ang="0">
                  <a:pos x="52" y="11"/>
                </a:cxn>
                <a:cxn ang="0">
                  <a:pos x="54" y="7"/>
                </a:cxn>
                <a:cxn ang="0">
                  <a:pos x="52" y="2"/>
                </a:cxn>
                <a:cxn ang="0">
                  <a:pos x="47" y="2"/>
                </a:cxn>
                <a:cxn ang="0">
                  <a:pos x="2" y="71"/>
                </a:cxn>
                <a:cxn ang="0">
                  <a:pos x="4" y="82"/>
                </a:cxn>
                <a:cxn ang="0">
                  <a:pos x="42" y="66"/>
                </a:cxn>
                <a:cxn ang="0">
                  <a:pos x="41" y="74"/>
                </a:cxn>
                <a:cxn ang="0">
                  <a:pos x="71" y="74"/>
                </a:cxn>
                <a:cxn ang="0">
                  <a:pos x="76" y="74"/>
                </a:cxn>
                <a:cxn ang="0">
                  <a:pos x="55" y="124"/>
                </a:cxn>
                <a:cxn ang="0">
                  <a:pos x="55" y="128"/>
                </a:cxn>
                <a:cxn ang="0">
                  <a:pos x="61" y="127"/>
                </a:cxn>
                <a:cxn ang="0">
                  <a:pos x="85" y="74"/>
                </a:cxn>
                <a:cxn ang="0">
                  <a:pos x="105" y="70"/>
                </a:cxn>
                <a:cxn ang="0">
                  <a:pos x="111" y="78"/>
                </a:cxn>
                <a:cxn ang="0">
                  <a:pos x="167" y="64"/>
                </a:cxn>
                <a:cxn ang="0">
                  <a:pos x="167" y="59"/>
                </a:cxn>
                <a:cxn ang="0">
                  <a:pos x="133" y="45"/>
                </a:cxn>
                <a:cxn ang="0">
                  <a:pos x="136" y="47"/>
                </a:cxn>
                <a:cxn ang="0">
                  <a:pos x="115" y="60"/>
                </a:cxn>
                <a:cxn ang="0">
                  <a:pos x="113" y="61"/>
                </a:cxn>
                <a:cxn ang="0">
                  <a:pos x="133" y="45"/>
                </a:cxn>
              </a:cxnLst>
              <a:rect l="0" t="0" r="r" b="b"/>
              <a:pathLst>
                <a:path w="169" h="132">
                  <a:moveTo>
                    <a:pt x="167" y="59"/>
                  </a:moveTo>
                  <a:cubicBezTo>
                    <a:pt x="164" y="58"/>
                    <a:pt x="164" y="63"/>
                    <a:pt x="150" y="68"/>
                  </a:cubicBezTo>
                  <a:cubicBezTo>
                    <a:pt x="121" y="80"/>
                    <a:pt x="111" y="75"/>
                    <a:pt x="110" y="69"/>
                  </a:cubicBezTo>
                  <a:cubicBezTo>
                    <a:pt x="121" y="66"/>
                    <a:pt x="132" y="62"/>
                    <a:pt x="138" y="57"/>
                  </a:cubicBezTo>
                  <a:cubicBezTo>
                    <a:pt x="147" y="50"/>
                    <a:pt x="146" y="44"/>
                    <a:pt x="139" y="39"/>
                  </a:cubicBezTo>
                  <a:cubicBezTo>
                    <a:pt x="132" y="34"/>
                    <a:pt x="120" y="41"/>
                    <a:pt x="110" y="52"/>
                  </a:cubicBezTo>
                  <a:cubicBezTo>
                    <a:pt x="107" y="56"/>
                    <a:pt x="105" y="60"/>
                    <a:pt x="104" y="63"/>
                  </a:cubicBezTo>
                  <a:cubicBezTo>
                    <a:pt x="99" y="64"/>
                    <a:pt x="94" y="65"/>
                    <a:pt x="89" y="65"/>
                  </a:cubicBezTo>
                  <a:cubicBezTo>
                    <a:pt x="93" y="59"/>
                    <a:pt x="97" y="52"/>
                    <a:pt x="100" y="47"/>
                  </a:cubicBezTo>
                  <a:cubicBezTo>
                    <a:pt x="115" y="32"/>
                    <a:pt x="123" y="21"/>
                    <a:pt x="119" y="15"/>
                  </a:cubicBezTo>
                  <a:cubicBezTo>
                    <a:pt x="116" y="11"/>
                    <a:pt x="114" y="11"/>
                    <a:pt x="111" y="15"/>
                  </a:cubicBezTo>
                  <a:cubicBezTo>
                    <a:pt x="107" y="19"/>
                    <a:pt x="97" y="33"/>
                    <a:pt x="94" y="42"/>
                  </a:cubicBezTo>
                  <a:cubicBezTo>
                    <a:pt x="91" y="46"/>
                    <a:pt x="81" y="56"/>
                    <a:pt x="70" y="64"/>
                  </a:cubicBezTo>
                  <a:cubicBezTo>
                    <a:pt x="69" y="64"/>
                    <a:pt x="68" y="64"/>
                    <a:pt x="68" y="64"/>
                  </a:cubicBezTo>
                  <a:cubicBezTo>
                    <a:pt x="65" y="63"/>
                    <a:pt x="64" y="64"/>
                    <a:pt x="65" y="68"/>
                  </a:cubicBezTo>
                  <a:cubicBezTo>
                    <a:pt x="60" y="71"/>
                    <a:pt x="55" y="73"/>
                    <a:pt x="50" y="74"/>
                  </a:cubicBezTo>
                  <a:cubicBezTo>
                    <a:pt x="48" y="75"/>
                    <a:pt x="48" y="74"/>
                    <a:pt x="49" y="72"/>
                  </a:cubicBezTo>
                  <a:cubicBezTo>
                    <a:pt x="49" y="68"/>
                    <a:pt x="50" y="66"/>
                    <a:pt x="53" y="60"/>
                  </a:cubicBezTo>
                  <a:cubicBezTo>
                    <a:pt x="59" y="49"/>
                    <a:pt x="65" y="49"/>
                    <a:pt x="62" y="45"/>
                  </a:cubicBezTo>
                  <a:cubicBezTo>
                    <a:pt x="61" y="44"/>
                    <a:pt x="60" y="43"/>
                    <a:pt x="58" y="42"/>
                  </a:cubicBezTo>
                  <a:cubicBezTo>
                    <a:pt x="55" y="41"/>
                    <a:pt x="54" y="43"/>
                    <a:pt x="52" y="46"/>
                  </a:cubicBezTo>
                  <a:cubicBezTo>
                    <a:pt x="50" y="48"/>
                    <a:pt x="49" y="50"/>
                    <a:pt x="47" y="53"/>
                  </a:cubicBezTo>
                  <a:cubicBezTo>
                    <a:pt x="27" y="72"/>
                    <a:pt x="18" y="75"/>
                    <a:pt x="13" y="76"/>
                  </a:cubicBezTo>
                  <a:cubicBezTo>
                    <a:pt x="10" y="77"/>
                    <a:pt x="9" y="78"/>
                    <a:pt x="10" y="74"/>
                  </a:cubicBezTo>
                  <a:cubicBezTo>
                    <a:pt x="12" y="49"/>
                    <a:pt x="47" y="16"/>
                    <a:pt x="52" y="11"/>
                  </a:cubicBezTo>
                  <a:cubicBezTo>
                    <a:pt x="54" y="9"/>
                    <a:pt x="55" y="8"/>
                    <a:pt x="54" y="7"/>
                  </a:cubicBezTo>
                  <a:cubicBezTo>
                    <a:pt x="54" y="6"/>
                    <a:pt x="53" y="4"/>
                    <a:pt x="52" y="2"/>
                  </a:cubicBezTo>
                  <a:cubicBezTo>
                    <a:pt x="51" y="1"/>
                    <a:pt x="49" y="0"/>
                    <a:pt x="47" y="2"/>
                  </a:cubicBezTo>
                  <a:cubicBezTo>
                    <a:pt x="17" y="33"/>
                    <a:pt x="5" y="57"/>
                    <a:pt x="2" y="71"/>
                  </a:cubicBezTo>
                  <a:cubicBezTo>
                    <a:pt x="0" y="77"/>
                    <a:pt x="2" y="80"/>
                    <a:pt x="4" y="82"/>
                  </a:cubicBezTo>
                  <a:cubicBezTo>
                    <a:pt x="9" y="87"/>
                    <a:pt x="18" y="87"/>
                    <a:pt x="42" y="66"/>
                  </a:cubicBezTo>
                  <a:cubicBezTo>
                    <a:pt x="41" y="69"/>
                    <a:pt x="41" y="71"/>
                    <a:pt x="41" y="74"/>
                  </a:cubicBezTo>
                  <a:cubicBezTo>
                    <a:pt x="44" y="81"/>
                    <a:pt x="53" y="89"/>
                    <a:pt x="71" y="74"/>
                  </a:cubicBezTo>
                  <a:cubicBezTo>
                    <a:pt x="72" y="74"/>
                    <a:pt x="74" y="74"/>
                    <a:pt x="76" y="74"/>
                  </a:cubicBezTo>
                  <a:cubicBezTo>
                    <a:pt x="70" y="86"/>
                    <a:pt x="59" y="107"/>
                    <a:pt x="55" y="124"/>
                  </a:cubicBezTo>
                  <a:cubicBezTo>
                    <a:pt x="54" y="126"/>
                    <a:pt x="54" y="127"/>
                    <a:pt x="55" y="128"/>
                  </a:cubicBezTo>
                  <a:cubicBezTo>
                    <a:pt x="58" y="132"/>
                    <a:pt x="60" y="131"/>
                    <a:pt x="61" y="127"/>
                  </a:cubicBezTo>
                  <a:cubicBezTo>
                    <a:pt x="63" y="119"/>
                    <a:pt x="76" y="92"/>
                    <a:pt x="85" y="74"/>
                  </a:cubicBezTo>
                  <a:cubicBezTo>
                    <a:pt x="91" y="73"/>
                    <a:pt x="98" y="72"/>
                    <a:pt x="105" y="70"/>
                  </a:cubicBezTo>
                  <a:cubicBezTo>
                    <a:pt x="106" y="74"/>
                    <a:pt x="108" y="76"/>
                    <a:pt x="111" y="78"/>
                  </a:cubicBezTo>
                  <a:cubicBezTo>
                    <a:pt x="121" y="84"/>
                    <a:pt x="142" y="84"/>
                    <a:pt x="167" y="64"/>
                  </a:cubicBezTo>
                  <a:cubicBezTo>
                    <a:pt x="169" y="61"/>
                    <a:pt x="169" y="61"/>
                    <a:pt x="167" y="59"/>
                  </a:cubicBezTo>
                  <a:moveTo>
                    <a:pt x="133" y="45"/>
                  </a:moveTo>
                  <a:cubicBezTo>
                    <a:pt x="136" y="44"/>
                    <a:pt x="137" y="45"/>
                    <a:pt x="136" y="47"/>
                  </a:cubicBezTo>
                  <a:cubicBezTo>
                    <a:pt x="134" y="51"/>
                    <a:pt x="127" y="56"/>
                    <a:pt x="115" y="60"/>
                  </a:cubicBezTo>
                  <a:cubicBezTo>
                    <a:pt x="115" y="60"/>
                    <a:pt x="114" y="60"/>
                    <a:pt x="113" y="61"/>
                  </a:cubicBezTo>
                  <a:cubicBezTo>
                    <a:pt x="117" y="55"/>
                    <a:pt x="123" y="49"/>
                    <a:pt x="133" y="45"/>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nvGrpSpPr>
            <p:cNvPr id="5" name="Group 21"/>
            <p:cNvGrpSpPr/>
            <p:nvPr/>
          </p:nvGrpSpPr>
          <p:grpSpPr>
            <a:xfrm>
              <a:off x="4956175" y="2895600"/>
              <a:ext cx="1681162" cy="395288"/>
              <a:chOff x="3781425" y="5397500"/>
              <a:chExt cx="1681162" cy="395288"/>
            </a:xfrm>
          </p:grpSpPr>
          <p:sp>
            <p:nvSpPr>
              <p:cNvPr id="23" name="Freeform 16"/>
              <p:cNvSpPr>
                <a:spLocks/>
              </p:cNvSpPr>
              <p:nvPr/>
            </p:nvSpPr>
            <p:spPr bwMode="auto">
              <a:xfrm>
                <a:off x="4973638" y="5397500"/>
                <a:ext cx="58737" cy="80963"/>
              </a:xfrm>
              <a:custGeom>
                <a:avLst/>
                <a:gdLst/>
                <a:ahLst/>
                <a:cxnLst>
                  <a:cxn ang="0">
                    <a:pos x="1" y="7"/>
                  </a:cxn>
                  <a:cxn ang="0">
                    <a:pos x="3" y="1"/>
                  </a:cxn>
                  <a:cxn ang="0">
                    <a:pos x="12" y="5"/>
                  </a:cxn>
                  <a:cxn ang="0">
                    <a:pos x="11" y="17"/>
                  </a:cxn>
                  <a:cxn ang="0">
                    <a:pos x="1" y="7"/>
                  </a:cxn>
                </a:cxnLst>
                <a:rect l="0" t="0" r="r" b="b"/>
                <a:pathLst>
                  <a:path w="13" h="18">
                    <a:moveTo>
                      <a:pt x="1" y="7"/>
                    </a:moveTo>
                    <a:cubicBezTo>
                      <a:pt x="0" y="4"/>
                      <a:pt x="0" y="2"/>
                      <a:pt x="3" y="1"/>
                    </a:cubicBezTo>
                    <a:cubicBezTo>
                      <a:pt x="6" y="0"/>
                      <a:pt x="12" y="0"/>
                      <a:pt x="12" y="5"/>
                    </a:cubicBezTo>
                    <a:cubicBezTo>
                      <a:pt x="12" y="10"/>
                      <a:pt x="13" y="15"/>
                      <a:pt x="11" y="17"/>
                    </a:cubicBezTo>
                    <a:cubicBezTo>
                      <a:pt x="9" y="18"/>
                      <a:pt x="5" y="16"/>
                      <a:pt x="1" y="7"/>
                    </a:cubicBezTo>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4" name="Freeform 20"/>
              <p:cNvSpPr>
                <a:spLocks noEditPoints="1"/>
              </p:cNvSpPr>
              <p:nvPr/>
            </p:nvSpPr>
            <p:spPr bwMode="auto">
              <a:xfrm>
                <a:off x="3781425" y="5407025"/>
                <a:ext cx="1681162" cy="385763"/>
              </a:xfrm>
              <a:custGeom>
                <a:avLst/>
                <a:gdLst/>
                <a:ahLst/>
                <a:cxnLst>
                  <a:cxn ang="0">
                    <a:pos x="369" y="1"/>
                  </a:cxn>
                  <a:cxn ang="0">
                    <a:pos x="338" y="41"/>
                  </a:cxn>
                  <a:cxn ang="0">
                    <a:pos x="307" y="58"/>
                  </a:cxn>
                  <a:cxn ang="0">
                    <a:pos x="313" y="46"/>
                  </a:cxn>
                  <a:cxn ang="0">
                    <a:pos x="305" y="29"/>
                  </a:cxn>
                  <a:cxn ang="0">
                    <a:pos x="253" y="64"/>
                  </a:cxn>
                  <a:cxn ang="0">
                    <a:pos x="263" y="32"/>
                  </a:cxn>
                  <a:cxn ang="0">
                    <a:pos x="233" y="31"/>
                  </a:cxn>
                  <a:cxn ang="0">
                    <a:pos x="243" y="4"/>
                  </a:cxn>
                  <a:cxn ang="0">
                    <a:pos x="234" y="11"/>
                  </a:cxn>
                  <a:cxn ang="0">
                    <a:pos x="222" y="32"/>
                  </a:cxn>
                  <a:cxn ang="0">
                    <a:pos x="205" y="29"/>
                  </a:cxn>
                  <a:cxn ang="0">
                    <a:pos x="211" y="41"/>
                  </a:cxn>
                  <a:cxn ang="0">
                    <a:pos x="177" y="61"/>
                  </a:cxn>
                  <a:cxn ang="0">
                    <a:pos x="183" y="45"/>
                  </a:cxn>
                  <a:cxn ang="0">
                    <a:pos x="175" y="42"/>
                  </a:cxn>
                  <a:cxn ang="0">
                    <a:pos x="151" y="59"/>
                  </a:cxn>
                  <a:cxn ang="0">
                    <a:pos x="163" y="39"/>
                  </a:cxn>
                  <a:cxn ang="0">
                    <a:pos x="162" y="28"/>
                  </a:cxn>
                  <a:cxn ang="0">
                    <a:pos x="109" y="64"/>
                  </a:cxn>
                  <a:cxn ang="0">
                    <a:pos x="134" y="29"/>
                  </a:cxn>
                  <a:cxn ang="0">
                    <a:pos x="123" y="23"/>
                  </a:cxn>
                  <a:cxn ang="0">
                    <a:pos x="87" y="28"/>
                  </a:cxn>
                  <a:cxn ang="0">
                    <a:pos x="94" y="12"/>
                  </a:cxn>
                  <a:cxn ang="0">
                    <a:pos x="86" y="6"/>
                  </a:cxn>
                  <a:cxn ang="0">
                    <a:pos x="69" y="28"/>
                  </a:cxn>
                  <a:cxn ang="0">
                    <a:pos x="59" y="32"/>
                  </a:cxn>
                  <a:cxn ang="0">
                    <a:pos x="45" y="35"/>
                  </a:cxn>
                  <a:cxn ang="0">
                    <a:pos x="36" y="30"/>
                  </a:cxn>
                  <a:cxn ang="0">
                    <a:pos x="30" y="33"/>
                  </a:cxn>
                  <a:cxn ang="0">
                    <a:pos x="4" y="55"/>
                  </a:cxn>
                  <a:cxn ang="0">
                    <a:pos x="20" y="70"/>
                  </a:cxn>
                  <a:cxn ang="0">
                    <a:pos x="35" y="44"/>
                  </a:cxn>
                  <a:cxn ang="0">
                    <a:pos x="65" y="39"/>
                  </a:cxn>
                  <a:cxn ang="0">
                    <a:pos x="56" y="75"/>
                  </a:cxn>
                  <a:cxn ang="0">
                    <a:pos x="75" y="39"/>
                  </a:cxn>
                  <a:cxn ang="0">
                    <a:pos x="94" y="51"/>
                  </a:cxn>
                  <a:cxn ang="0">
                    <a:pos x="141" y="55"/>
                  </a:cxn>
                  <a:cxn ang="0">
                    <a:pos x="168" y="58"/>
                  </a:cxn>
                  <a:cxn ang="0">
                    <a:pos x="216" y="43"/>
                  </a:cxn>
                  <a:cxn ang="0">
                    <a:pos x="212" y="75"/>
                  </a:cxn>
                  <a:cxn ang="0">
                    <a:pos x="247" y="36"/>
                  </a:cxn>
                  <a:cxn ang="0">
                    <a:pos x="246" y="69"/>
                  </a:cxn>
                  <a:cxn ang="0">
                    <a:pos x="269" y="64"/>
                  </a:cxn>
                  <a:cxn ang="0">
                    <a:pos x="294" y="65"/>
                  </a:cxn>
                  <a:cxn ang="0">
                    <a:pos x="331" y="58"/>
                  </a:cxn>
                  <a:cxn ang="0">
                    <a:pos x="340" y="79"/>
                  </a:cxn>
                  <a:cxn ang="0">
                    <a:pos x="368" y="14"/>
                  </a:cxn>
                  <a:cxn ang="0">
                    <a:pos x="29" y="50"/>
                  </a:cxn>
                  <a:cxn ang="0">
                    <a:pos x="11" y="61"/>
                  </a:cxn>
                  <a:cxn ang="0">
                    <a:pos x="29" y="50"/>
                  </a:cxn>
                  <a:cxn ang="0">
                    <a:pos x="124" y="37"/>
                  </a:cxn>
                  <a:cxn ang="0">
                    <a:pos x="123" y="34"/>
                  </a:cxn>
                  <a:cxn ang="0">
                    <a:pos x="302" y="48"/>
                  </a:cxn>
                  <a:cxn ang="0">
                    <a:pos x="279" y="62"/>
                  </a:cxn>
                  <a:cxn ang="0">
                    <a:pos x="305" y="42"/>
                  </a:cxn>
                  <a:cxn ang="0">
                    <a:pos x="302" y="48"/>
                  </a:cxn>
                </a:cxnLst>
                <a:rect l="0" t="0" r="r" b="b"/>
                <a:pathLst>
                  <a:path w="375" h="86">
                    <a:moveTo>
                      <a:pt x="373" y="6"/>
                    </a:moveTo>
                    <a:cubicBezTo>
                      <a:pt x="372" y="4"/>
                      <a:pt x="370" y="1"/>
                      <a:pt x="369" y="1"/>
                    </a:cubicBezTo>
                    <a:cubicBezTo>
                      <a:pt x="367" y="0"/>
                      <a:pt x="365" y="0"/>
                      <a:pt x="363" y="4"/>
                    </a:cubicBezTo>
                    <a:cubicBezTo>
                      <a:pt x="357" y="11"/>
                      <a:pt x="346" y="26"/>
                      <a:pt x="338" y="41"/>
                    </a:cubicBezTo>
                    <a:cubicBezTo>
                      <a:pt x="326" y="54"/>
                      <a:pt x="309" y="65"/>
                      <a:pt x="305" y="66"/>
                    </a:cubicBezTo>
                    <a:cubicBezTo>
                      <a:pt x="302" y="67"/>
                      <a:pt x="303" y="63"/>
                      <a:pt x="307" y="58"/>
                    </a:cubicBezTo>
                    <a:cubicBezTo>
                      <a:pt x="309" y="56"/>
                      <a:pt x="309" y="54"/>
                      <a:pt x="308" y="53"/>
                    </a:cubicBezTo>
                    <a:cubicBezTo>
                      <a:pt x="310" y="50"/>
                      <a:pt x="312" y="47"/>
                      <a:pt x="313" y="46"/>
                    </a:cubicBezTo>
                    <a:cubicBezTo>
                      <a:pt x="317" y="37"/>
                      <a:pt x="314" y="33"/>
                      <a:pt x="311" y="30"/>
                    </a:cubicBezTo>
                    <a:cubicBezTo>
                      <a:pt x="309" y="29"/>
                      <a:pt x="309" y="29"/>
                      <a:pt x="305" y="29"/>
                    </a:cubicBezTo>
                    <a:cubicBezTo>
                      <a:pt x="290" y="31"/>
                      <a:pt x="278" y="45"/>
                      <a:pt x="273" y="55"/>
                    </a:cubicBezTo>
                    <a:cubicBezTo>
                      <a:pt x="265" y="60"/>
                      <a:pt x="257" y="64"/>
                      <a:pt x="253" y="64"/>
                    </a:cubicBezTo>
                    <a:cubicBezTo>
                      <a:pt x="251" y="64"/>
                      <a:pt x="253" y="59"/>
                      <a:pt x="254" y="58"/>
                    </a:cubicBezTo>
                    <a:cubicBezTo>
                      <a:pt x="258" y="48"/>
                      <a:pt x="268" y="39"/>
                      <a:pt x="263" y="32"/>
                    </a:cubicBezTo>
                    <a:cubicBezTo>
                      <a:pt x="257" y="26"/>
                      <a:pt x="251" y="28"/>
                      <a:pt x="245" y="29"/>
                    </a:cubicBezTo>
                    <a:cubicBezTo>
                      <a:pt x="242" y="30"/>
                      <a:pt x="237" y="31"/>
                      <a:pt x="233" y="31"/>
                    </a:cubicBezTo>
                    <a:cubicBezTo>
                      <a:pt x="237" y="24"/>
                      <a:pt x="241" y="18"/>
                      <a:pt x="243" y="14"/>
                    </a:cubicBezTo>
                    <a:cubicBezTo>
                      <a:pt x="247" y="8"/>
                      <a:pt x="245" y="6"/>
                      <a:pt x="243" y="4"/>
                    </a:cubicBezTo>
                    <a:cubicBezTo>
                      <a:pt x="242" y="2"/>
                      <a:pt x="241" y="1"/>
                      <a:pt x="239" y="2"/>
                    </a:cubicBezTo>
                    <a:cubicBezTo>
                      <a:pt x="236" y="3"/>
                      <a:pt x="237" y="5"/>
                      <a:pt x="234" y="11"/>
                    </a:cubicBezTo>
                    <a:cubicBezTo>
                      <a:pt x="234" y="11"/>
                      <a:pt x="231" y="17"/>
                      <a:pt x="224" y="28"/>
                    </a:cubicBezTo>
                    <a:cubicBezTo>
                      <a:pt x="223" y="30"/>
                      <a:pt x="222" y="31"/>
                      <a:pt x="222" y="32"/>
                    </a:cubicBezTo>
                    <a:cubicBezTo>
                      <a:pt x="217" y="33"/>
                      <a:pt x="212" y="32"/>
                      <a:pt x="209" y="31"/>
                    </a:cubicBezTo>
                    <a:cubicBezTo>
                      <a:pt x="208" y="31"/>
                      <a:pt x="208" y="28"/>
                      <a:pt x="205" y="29"/>
                    </a:cubicBezTo>
                    <a:cubicBezTo>
                      <a:pt x="202" y="30"/>
                      <a:pt x="202" y="32"/>
                      <a:pt x="204" y="35"/>
                    </a:cubicBezTo>
                    <a:cubicBezTo>
                      <a:pt x="205" y="38"/>
                      <a:pt x="206" y="40"/>
                      <a:pt x="211" y="41"/>
                    </a:cubicBezTo>
                    <a:cubicBezTo>
                      <a:pt x="190" y="59"/>
                      <a:pt x="182" y="60"/>
                      <a:pt x="179" y="62"/>
                    </a:cubicBezTo>
                    <a:cubicBezTo>
                      <a:pt x="178" y="62"/>
                      <a:pt x="177" y="63"/>
                      <a:pt x="177" y="61"/>
                    </a:cubicBezTo>
                    <a:cubicBezTo>
                      <a:pt x="176" y="60"/>
                      <a:pt x="178" y="55"/>
                      <a:pt x="181" y="51"/>
                    </a:cubicBezTo>
                    <a:cubicBezTo>
                      <a:pt x="183" y="49"/>
                      <a:pt x="184" y="46"/>
                      <a:pt x="183" y="45"/>
                    </a:cubicBezTo>
                    <a:cubicBezTo>
                      <a:pt x="183" y="45"/>
                      <a:pt x="182" y="43"/>
                      <a:pt x="180" y="41"/>
                    </a:cubicBezTo>
                    <a:cubicBezTo>
                      <a:pt x="179" y="39"/>
                      <a:pt x="177" y="40"/>
                      <a:pt x="175" y="42"/>
                    </a:cubicBezTo>
                    <a:cubicBezTo>
                      <a:pt x="175" y="42"/>
                      <a:pt x="175" y="42"/>
                      <a:pt x="175" y="42"/>
                    </a:cubicBezTo>
                    <a:cubicBezTo>
                      <a:pt x="171" y="46"/>
                      <a:pt x="156" y="56"/>
                      <a:pt x="151" y="59"/>
                    </a:cubicBezTo>
                    <a:cubicBezTo>
                      <a:pt x="149" y="59"/>
                      <a:pt x="149" y="59"/>
                      <a:pt x="150" y="57"/>
                    </a:cubicBezTo>
                    <a:cubicBezTo>
                      <a:pt x="152" y="52"/>
                      <a:pt x="160" y="41"/>
                      <a:pt x="163" y="39"/>
                    </a:cubicBezTo>
                    <a:cubicBezTo>
                      <a:pt x="166" y="36"/>
                      <a:pt x="167" y="34"/>
                      <a:pt x="165" y="31"/>
                    </a:cubicBezTo>
                    <a:cubicBezTo>
                      <a:pt x="164" y="30"/>
                      <a:pt x="162" y="28"/>
                      <a:pt x="162" y="28"/>
                    </a:cubicBezTo>
                    <a:cubicBezTo>
                      <a:pt x="160" y="27"/>
                      <a:pt x="159" y="28"/>
                      <a:pt x="156" y="32"/>
                    </a:cubicBezTo>
                    <a:cubicBezTo>
                      <a:pt x="148" y="41"/>
                      <a:pt x="125" y="61"/>
                      <a:pt x="109" y="64"/>
                    </a:cubicBezTo>
                    <a:cubicBezTo>
                      <a:pt x="101" y="65"/>
                      <a:pt x="100" y="61"/>
                      <a:pt x="102" y="58"/>
                    </a:cubicBezTo>
                    <a:cubicBezTo>
                      <a:pt x="126" y="52"/>
                      <a:pt x="137" y="34"/>
                      <a:pt x="134" y="29"/>
                    </a:cubicBezTo>
                    <a:cubicBezTo>
                      <a:pt x="134" y="29"/>
                      <a:pt x="133" y="26"/>
                      <a:pt x="131" y="24"/>
                    </a:cubicBezTo>
                    <a:cubicBezTo>
                      <a:pt x="130" y="22"/>
                      <a:pt x="127" y="21"/>
                      <a:pt x="123" y="23"/>
                    </a:cubicBezTo>
                    <a:cubicBezTo>
                      <a:pt x="122" y="23"/>
                      <a:pt x="122" y="24"/>
                      <a:pt x="122" y="24"/>
                    </a:cubicBezTo>
                    <a:cubicBezTo>
                      <a:pt x="111" y="28"/>
                      <a:pt x="101" y="27"/>
                      <a:pt x="87" y="28"/>
                    </a:cubicBezTo>
                    <a:cubicBezTo>
                      <a:pt x="85" y="28"/>
                      <a:pt x="83" y="28"/>
                      <a:pt x="81" y="28"/>
                    </a:cubicBezTo>
                    <a:cubicBezTo>
                      <a:pt x="85" y="22"/>
                      <a:pt x="89" y="17"/>
                      <a:pt x="94" y="12"/>
                    </a:cubicBezTo>
                    <a:cubicBezTo>
                      <a:pt x="97" y="8"/>
                      <a:pt x="96" y="7"/>
                      <a:pt x="95" y="3"/>
                    </a:cubicBezTo>
                    <a:cubicBezTo>
                      <a:pt x="94" y="0"/>
                      <a:pt x="91" y="1"/>
                      <a:pt x="86" y="6"/>
                    </a:cubicBezTo>
                    <a:cubicBezTo>
                      <a:pt x="80" y="11"/>
                      <a:pt x="75" y="19"/>
                      <a:pt x="70" y="27"/>
                    </a:cubicBezTo>
                    <a:cubicBezTo>
                      <a:pt x="70" y="27"/>
                      <a:pt x="70" y="28"/>
                      <a:pt x="69" y="28"/>
                    </a:cubicBezTo>
                    <a:cubicBezTo>
                      <a:pt x="67" y="28"/>
                      <a:pt x="66" y="27"/>
                      <a:pt x="64" y="26"/>
                    </a:cubicBezTo>
                    <a:cubicBezTo>
                      <a:pt x="60" y="23"/>
                      <a:pt x="59" y="26"/>
                      <a:pt x="59" y="32"/>
                    </a:cubicBezTo>
                    <a:cubicBezTo>
                      <a:pt x="59" y="32"/>
                      <a:pt x="59" y="32"/>
                      <a:pt x="59" y="32"/>
                    </a:cubicBezTo>
                    <a:cubicBezTo>
                      <a:pt x="54" y="34"/>
                      <a:pt x="49" y="35"/>
                      <a:pt x="45" y="35"/>
                    </a:cubicBezTo>
                    <a:cubicBezTo>
                      <a:pt x="45" y="35"/>
                      <a:pt x="45" y="35"/>
                      <a:pt x="45" y="35"/>
                    </a:cubicBezTo>
                    <a:cubicBezTo>
                      <a:pt x="44" y="30"/>
                      <a:pt x="42" y="27"/>
                      <a:pt x="36" y="30"/>
                    </a:cubicBezTo>
                    <a:cubicBezTo>
                      <a:pt x="35" y="31"/>
                      <a:pt x="33" y="32"/>
                      <a:pt x="31" y="33"/>
                    </a:cubicBezTo>
                    <a:cubicBezTo>
                      <a:pt x="30" y="33"/>
                      <a:pt x="30" y="33"/>
                      <a:pt x="30" y="33"/>
                    </a:cubicBezTo>
                    <a:cubicBezTo>
                      <a:pt x="26" y="32"/>
                      <a:pt x="25" y="33"/>
                      <a:pt x="25" y="36"/>
                    </a:cubicBezTo>
                    <a:cubicBezTo>
                      <a:pt x="17" y="42"/>
                      <a:pt x="8" y="48"/>
                      <a:pt x="4" y="55"/>
                    </a:cubicBezTo>
                    <a:cubicBezTo>
                      <a:pt x="0" y="62"/>
                      <a:pt x="2" y="64"/>
                      <a:pt x="3" y="67"/>
                    </a:cubicBezTo>
                    <a:cubicBezTo>
                      <a:pt x="7" y="72"/>
                      <a:pt x="10" y="74"/>
                      <a:pt x="20" y="70"/>
                    </a:cubicBezTo>
                    <a:cubicBezTo>
                      <a:pt x="30" y="65"/>
                      <a:pt x="38" y="57"/>
                      <a:pt x="35" y="45"/>
                    </a:cubicBezTo>
                    <a:cubicBezTo>
                      <a:pt x="35" y="44"/>
                      <a:pt x="35" y="44"/>
                      <a:pt x="35" y="44"/>
                    </a:cubicBezTo>
                    <a:cubicBezTo>
                      <a:pt x="43" y="48"/>
                      <a:pt x="54" y="44"/>
                      <a:pt x="63" y="38"/>
                    </a:cubicBezTo>
                    <a:cubicBezTo>
                      <a:pt x="64" y="39"/>
                      <a:pt x="64" y="39"/>
                      <a:pt x="65" y="39"/>
                    </a:cubicBezTo>
                    <a:cubicBezTo>
                      <a:pt x="59" y="52"/>
                      <a:pt x="56" y="64"/>
                      <a:pt x="55" y="69"/>
                    </a:cubicBezTo>
                    <a:cubicBezTo>
                      <a:pt x="54" y="72"/>
                      <a:pt x="54" y="73"/>
                      <a:pt x="56" y="75"/>
                    </a:cubicBezTo>
                    <a:cubicBezTo>
                      <a:pt x="57" y="76"/>
                      <a:pt x="58" y="78"/>
                      <a:pt x="61" y="72"/>
                    </a:cubicBezTo>
                    <a:cubicBezTo>
                      <a:pt x="66" y="58"/>
                      <a:pt x="70" y="47"/>
                      <a:pt x="75" y="39"/>
                    </a:cubicBezTo>
                    <a:cubicBezTo>
                      <a:pt x="84" y="38"/>
                      <a:pt x="97" y="36"/>
                      <a:pt x="109" y="32"/>
                    </a:cubicBezTo>
                    <a:cubicBezTo>
                      <a:pt x="102" y="37"/>
                      <a:pt x="96" y="44"/>
                      <a:pt x="94" y="51"/>
                    </a:cubicBezTo>
                    <a:cubicBezTo>
                      <a:pt x="91" y="59"/>
                      <a:pt x="96" y="65"/>
                      <a:pt x="98" y="68"/>
                    </a:cubicBezTo>
                    <a:cubicBezTo>
                      <a:pt x="103" y="75"/>
                      <a:pt x="115" y="77"/>
                      <a:pt x="141" y="55"/>
                    </a:cubicBezTo>
                    <a:cubicBezTo>
                      <a:pt x="139" y="61"/>
                      <a:pt x="138" y="74"/>
                      <a:pt x="147" y="71"/>
                    </a:cubicBezTo>
                    <a:cubicBezTo>
                      <a:pt x="156" y="68"/>
                      <a:pt x="164" y="62"/>
                      <a:pt x="168" y="58"/>
                    </a:cubicBezTo>
                    <a:cubicBezTo>
                      <a:pt x="168" y="66"/>
                      <a:pt x="172" y="71"/>
                      <a:pt x="174" y="72"/>
                    </a:cubicBezTo>
                    <a:cubicBezTo>
                      <a:pt x="184" y="75"/>
                      <a:pt x="204" y="56"/>
                      <a:pt x="216" y="43"/>
                    </a:cubicBezTo>
                    <a:cubicBezTo>
                      <a:pt x="206" y="64"/>
                      <a:pt x="203" y="78"/>
                      <a:pt x="206" y="81"/>
                    </a:cubicBezTo>
                    <a:cubicBezTo>
                      <a:pt x="210" y="86"/>
                      <a:pt x="211" y="81"/>
                      <a:pt x="212" y="75"/>
                    </a:cubicBezTo>
                    <a:cubicBezTo>
                      <a:pt x="216" y="63"/>
                      <a:pt x="222" y="51"/>
                      <a:pt x="228" y="40"/>
                    </a:cubicBezTo>
                    <a:cubicBezTo>
                      <a:pt x="233" y="40"/>
                      <a:pt x="238" y="39"/>
                      <a:pt x="247" y="36"/>
                    </a:cubicBezTo>
                    <a:cubicBezTo>
                      <a:pt x="251" y="35"/>
                      <a:pt x="256" y="34"/>
                      <a:pt x="254" y="37"/>
                    </a:cubicBezTo>
                    <a:cubicBezTo>
                      <a:pt x="249" y="45"/>
                      <a:pt x="239" y="61"/>
                      <a:pt x="246" y="69"/>
                    </a:cubicBezTo>
                    <a:cubicBezTo>
                      <a:pt x="251" y="74"/>
                      <a:pt x="252" y="73"/>
                      <a:pt x="257" y="71"/>
                    </a:cubicBezTo>
                    <a:cubicBezTo>
                      <a:pt x="260" y="70"/>
                      <a:pt x="265" y="67"/>
                      <a:pt x="269" y="64"/>
                    </a:cubicBezTo>
                    <a:cubicBezTo>
                      <a:pt x="269" y="67"/>
                      <a:pt x="270" y="69"/>
                      <a:pt x="272" y="71"/>
                    </a:cubicBezTo>
                    <a:cubicBezTo>
                      <a:pt x="278" y="78"/>
                      <a:pt x="287" y="72"/>
                      <a:pt x="294" y="65"/>
                    </a:cubicBezTo>
                    <a:cubicBezTo>
                      <a:pt x="296" y="68"/>
                      <a:pt x="297" y="70"/>
                      <a:pt x="301" y="73"/>
                    </a:cubicBezTo>
                    <a:cubicBezTo>
                      <a:pt x="308" y="79"/>
                      <a:pt x="319" y="71"/>
                      <a:pt x="331" y="58"/>
                    </a:cubicBezTo>
                    <a:cubicBezTo>
                      <a:pt x="329" y="65"/>
                      <a:pt x="329" y="72"/>
                      <a:pt x="331" y="76"/>
                    </a:cubicBezTo>
                    <a:cubicBezTo>
                      <a:pt x="335" y="83"/>
                      <a:pt x="340" y="81"/>
                      <a:pt x="340" y="79"/>
                    </a:cubicBezTo>
                    <a:cubicBezTo>
                      <a:pt x="340" y="74"/>
                      <a:pt x="336" y="76"/>
                      <a:pt x="337" y="68"/>
                    </a:cubicBezTo>
                    <a:cubicBezTo>
                      <a:pt x="340" y="56"/>
                      <a:pt x="353" y="35"/>
                      <a:pt x="368" y="14"/>
                    </a:cubicBezTo>
                    <a:cubicBezTo>
                      <a:pt x="370" y="11"/>
                      <a:pt x="375" y="10"/>
                      <a:pt x="373" y="6"/>
                    </a:cubicBezTo>
                    <a:moveTo>
                      <a:pt x="29" y="50"/>
                    </a:moveTo>
                    <a:cubicBezTo>
                      <a:pt x="28" y="54"/>
                      <a:pt x="21" y="62"/>
                      <a:pt x="13" y="63"/>
                    </a:cubicBezTo>
                    <a:cubicBezTo>
                      <a:pt x="9" y="63"/>
                      <a:pt x="10" y="62"/>
                      <a:pt x="11" y="61"/>
                    </a:cubicBezTo>
                    <a:cubicBezTo>
                      <a:pt x="14" y="57"/>
                      <a:pt x="21" y="51"/>
                      <a:pt x="28" y="46"/>
                    </a:cubicBezTo>
                    <a:cubicBezTo>
                      <a:pt x="28" y="48"/>
                      <a:pt x="29" y="49"/>
                      <a:pt x="29" y="50"/>
                    </a:cubicBezTo>
                    <a:moveTo>
                      <a:pt x="124" y="35"/>
                    </a:moveTo>
                    <a:cubicBezTo>
                      <a:pt x="124" y="35"/>
                      <a:pt x="125" y="36"/>
                      <a:pt x="124" y="37"/>
                    </a:cubicBezTo>
                    <a:cubicBezTo>
                      <a:pt x="122" y="39"/>
                      <a:pt x="112" y="47"/>
                      <a:pt x="107" y="49"/>
                    </a:cubicBezTo>
                    <a:cubicBezTo>
                      <a:pt x="110" y="43"/>
                      <a:pt x="116" y="37"/>
                      <a:pt x="123" y="34"/>
                    </a:cubicBezTo>
                    <a:cubicBezTo>
                      <a:pt x="124" y="34"/>
                      <a:pt x="124" y="34"/>
                      <a:pt x="124" y="35"/>
                    </a:cubicBezTo>
                    <a:moveTo>
                      <a:pt x="302" y="48"/>
                    </a:moveTo>
                    <a:cubicBezTo>
                      <a:pt x="299" y="47"/>
                      <a:pt x="296" y="56"/>
                      <a:pt x="280" y="63"/>
                    </a:cubicBezTo>
                    <a:cubicBezTo>
                      <a:pt x="279" y="64"/>
                      <a:pt x="278" y="64"/>
                      <a:pt x="279" y="62"/>
                    </a:cubicBezTo>
                    <a:cubicBezTo>
                      <a:pt x="282" y="57"/>
                      <a:pt x="295" y="42"/>
                      <a:pt x="304" y="39"/>
                    </a:cubicBezTo>
                    <a:cubicBezTo>
                      <a:pt x="305" y="39"/>
                      <a:pt x="306" y="39"/>
                      <a:pt x="305" y="42"/>
                    </a:cubicBezTo>
                    <a:cubicBezTo>
                      <a:pt x="304" y="43"/>
                      <a:pt x="303" y="45"/>
                      <a:pt x="302" y="47"/>
                    </a:cubicBezTo>
                    <a:lnTo>
                      <a:pt x="302" y="48"/>
                    </a:lnTo>
                    <a:close/>
                  </a:path>
                </a:pathLst>
              </a:custGeom>
              <a:solidFill>
                <a:srgbClr val="6D8D24"/>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22"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spTree>
    <p:extLst>
      <p:ext uri="{BB962C8B-B14F-4D97-AF65-F5344CB8AC3E}">
        <p14:creationId xmlns:p14="http://schemas.microsoft.com/office/powerpoint/2010/main" val="327124614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Who we are</a:t>
            </a:r>
            <a:endParaRPr lang="en-US" dirty="0"/>
          </a:p>
        </p:txBody>
      </p:sp>
      <p:sp>
        <p:nvSpPr>
          <p:cNvPr id="7" name="Content Placeholder 6"/>
          <p:cNvSpPr>
            <a:spLocks noGrp="1"/>
          </p:cNvSpPr>
          <p:nvPr>
            <p:ph idx="1"/>
          </p:nvPr>
        </p:nvSpPr>
        <p:spPr>
          <a:xfrm>
            <a:off x="357159" y="1268760"/>
            <a:ext cx="4269047" cy="3914412"/>
          </a:xfrm>
        </p:spPr>
        <p:txBody>
          <a:bodyPr/>
          <a:lstStyle/>
          <a:p>
            <a:pPr marL="0" indent="0">
              <a:spcAft>
                <a:spcPts val="1800"/>
              </a:spcAft>
              <a:buNone/>
            </a:pPr>
            <a:r>
              <a:rPr lang="en-US" sz="1800" b="1" dirty="0" smtClean="0"/>
              <a:t>A </a:t>
            </a:r>
            <a:r>
              <a:rPr lang="en-US" sz="1800" b="1" dirty="0"/>
              <a:t>leading agriculture company helping to improve global food security by enabling millions of farmers to make better use of available resources. </a:t>
            </a:r>
          </a:p>
          <a:p>
            <a:pPr>
              <a:spcAft>
                <a:spcPts val="1200"/>
              </a:spcAft>
            </a:pPr>
            <a:r>
              <a:rPr lang="en-US" sz="1800" dirty="0" smtClean="0"/>
              <a:t>World-class </a:t>
            </a:r>
            <a:r>
              <a:rPr lang="en-US" sz="1800" dirty="0"/>
              <a:t>science and innovative crop solutions. </a:t>
            </a:r>
          </a:p>
          <a:p>
            <a:pPr>
              <a:spcAft>
                <a:spcPts val="1200"/>
              </a:spcAft>
            </a:pPr>
            <a:r>
              <a:rPr lang="en-US" sz="1800" dirty="0" smtClean="0"/>
              <a:t>28,000 </a:t>
            </a:r>
            <a:r>
              <a:rPr lang="en-US" sz="1800" dirty="0"/>
              <a:t>people in over 90 countries working to transform how crops are grown. </a:t>
            </a:r>
          </a:p>
          <a:p>
            <a:pPr>
              <a:spcAft>
                <a:spcPts val="1200"/>
              </a:spcAft>
            </a:pPr>
            <a:r>
              <a:rPr lang="en-US" sz="1800" dirty="0" smtClean="0"/>
              <a:t>Committed </a:t>
            </a:r>
            <a:r>
              <a:rPr lang="en-US" sz="1800" dirty="0"/>
              <a:t>to rescuing land from degradation, enhancing biodiversity and revitalizing rural communities. </a:t>
            </a:r>
            <a:endParaRPr lang="en-US" sz="1050" dirty="0"/>
          </a:p>
        </p:txBody>
      </p:sp>
      <p:sp>
        <p:nvSpPr>
          <p:cNvPr id="19"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grpSp>
        <p:nvGrpSpPr>
          <p:cNvPr id="23" name="Group 22"/>
          <p:cNvGrpSpPr/>
          <p:nvPr/>
        </p:nvGrpSpPr>
        <p:grpSpPr>
          <a:xfrm>
            <a:off x="5364088" y="1124744"/>
            <a:ext cx="1499983" cy="4240761"/>
            <a:chOff x="5724168" y="524364"/>
            <a:chExt cx="1788750" cy="5057165"/>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9816" y="524364"/>
              <a:ext cx="1012500" cy="11925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4168" y="2082586"/>
              <a:ext cx="1788750" cy="776250"/>
            </a:xfrm>
            <a:prstGeom prst="rect">
              <a:avLst/>
            </a:prstGeom>
          </p:spPr>
        </p:pic>
        <p:pic>
          <p:nvPicPr>
            <p:cNvPr id="20" name="Picture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6668" y="3224558"/>
              <a:ext cx="1203750" cy="1102500"/>
            </a:xfrm>
            <a:prstGeom prst="rect">
              <a:avLst/>
            </a:prstGeom>
          </p:spPr>
        </p:pic>
        <p:pic>
          <p:nvPicPr>
            <p:cNvPr id="22" name="Picture 2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84168" y="4692779"/>
              <a:ext cx="1068750" cy="888750"/>
            </a:xfrm>
            <a:prstGeom prst="rect">
              <a:avLst/>
            </a:prstGeom>
          </p:spPr>
        </p:pic>
      </p:grpSp>
      <p:sp>
        <p:nvSpPr>
          <p:cNvPr id="24" name="TextBox 23"/>
          <p:cNvSpPr txBox="1"/>
          <p:nvPr/>
        </p:nvSpPr>
        <p:spPr>
          <a:xfrm>
            <a:off x="7020272" y="1268760"/>
            <a:ext cx="1728192" cy="792088"/>
          </a:xfrm>
          <a:prstGeom prst="rect">
            <a:avLst/>
          </a:prstGeom>
          <a:noFill/>
        </p:spPr>
        <p:txBody>
          <a:bodyPr wrap="square" rtlCol="0">
            <a:noAutofit/>
          </a:bodyPr>
          <a:lstStyle/>
          <a:p>
            <a:pPr>
              <a:spcBef>
                <a:spcPts val="0"/>
              </a:spcBef>
              <a:spcAft>
                <a:spcPts val="0"/>
              </a:spcAft>
            </a:pPr>
            <a:r>
              <a:rPr lang="de-CH" sz="2000" b="1" dirty="0" smtClean="0"/>
              <a:t>90</a:t>
            </a:r>
            <a:endParaRPr lang="de-CH" sz="1600" b="1" dirty="0" smtClean="0"/>
          </a:p>
          <a:p>
            <a:pPr>
              <a:spcBef>
                <a:spcPts val="0"/>
              </a:spcBef>
              <a:spcAft>
                <a:spcPts val="0"/>
              </a:spcAft>
            </a:pPr>
            <a:r>
              <a:rPr lang="de-CH" sz="1600" dirty="0" smtClean="0"/>
              <a:t>countries</a:t>
            </a:r>
            <a:endParaRPr lang="en-US" sz="1600" dirty="0" err="1" smtClean="0"/>
          </a:p>
        </p:txBody>
      </p:sp>
      <p:sp>
        <p:nvSpPr>
          <p:cNvPr id="26" name="TextBox 25"/>
          <p:cNvSpPr txBox="1"/>
          <p:nvPr/>
        </p:nvSpPr>
        <p:spPr>
          <a:xfrm>
            <a:off x="7020272" y="2380716"/>
            <a:ext cx="1728192" cy="792088"/>
          </a:xfrm>
          <a:prstGeom prst="rect">
            <a:avLst/>
          </a:prstGeom>
          <a:noFill/>
        </p:spPr>
        <p:txBody>
          <a:bodyPr wrap="square" rtlCol="0">
            <a:noAutofit/>
          </a:bodyPr>
          <a:lstStyle/>
          <a:p>
            <a:pPr>
              <a:spcBef>
                <a:spcPts val="0"/>
              </a:spcBef>
              <a:spcAft>
                <a:spcPts val="0"/>
              </a:spcAft>
            </a:pPr>
            <a:r>
              <a:rPr lang="de-CH" sz="2000" b="1" dirty="0" smtClean="0"/>
              <a:t>107</a:t>
            </a:r>
            <a:r>
              <a:rPr lang="de-CH" sz="1600" b="1" dirty="0" smtClean="0"/>
              <a:t> </a:t>
            </a:r>
          </a:p>
          <a:p>
            <a:pPr>
              <a:spcBef>
                <a:spcPts val="0"/>
              </a:spcBef>
              <a:spcAft>
                <a:spcPts val="0"/>
              </a:spcAft>
            </a:pPr>
            <a:r>
              <a:rPr lang="de-CH" sz="1600" dirty="0"/>
              <a:t>p</a:t>
            </a:r>
            <a:r>
              <a:rPr lang="de-CH" sz="1600" dirty="0" smtClean="0"/>
              <a:t>roduction and supply sites</a:t>
            </a:r>
            <a:endParaRPr lang="en-US" sz="1600" dirty="0" err="1" smtClean="0"/>
          </a:p>
        </p:txBody>
      </p:sp>
      <p:sp>
        <p:nvSpPr>
          <p:cNvPr id="27" name="TextBox 26"/>
          <p:cNvSpPr txBox="1"/>
          <p:nvPr/>
        </p:nvSpPr>
        <p:spPr>
          <a:xfrm>
            <a:off x="7020272" y="3492672"/>
            <a:ext cx="1872208" cy="792088"/>
          </a:xfrm>
          <a:prstGeom prst="rect">
            <a:avLst/>
          </a:prstGeom>
          <a:noFill/>
        </p:spPr>
        <p:txBody>
          <a:bodyPr wrap="square" rtlCol="0">
            <a:noAutofit/>
          </a:bodyPr>
          <a:lstStyle/>
          <a:p>
            <a:pPr>
              <a:spcBef>
                <a:spcPts val="0"/>
              </a:spcBef>
              <a:spcAft>
                <a:spcPts val="0"/>
              </a:spcAft>
            </a:pPr>
            <a:r>
              <a:rPr lang="de-CH" sz="2000" b="1" dirty="0" smtClean="0"/>
              <a:t>119</a:t>
            </a:r>
            <a:r>
              <a:rPr lang="de-CH" sz="1600" b="1" dirty="0" smtClean="0"/>
              <a:t> </a:t>
            </a:r>
          </a:p>
          <a:p>
            <a:pPr>
              <a:spcBef>
                <a:spcPts val="0"/>
              </a:spcBef>
              <a:spcAft>
                <a:spcPts val="0"/>
              </a:spcAft>
            </a:pPr>
            <a:r>
              <a:rPr lang="de-CH" sz="1600" dirty="0"/>
              <a:t>r</a:t>
            </a:r>
            <a:r>
              <a:rPr lang="de-CH" sz="1600" dirty="0" smtClean="0"/>
              <a:t>esearch and development sites</a:t>
            </a:r>
            <a:endParaRPr lang="en-US" sz="1600" dirty="0" err="1" smtClean="0"/>
          </a:p>
        </p:txBody>
      </p:sp>
      <p:sp>
        <p:nvSpPr>
          <p:cNvPr id="28" name="TextBox 27"/>
          <p:cNvSpPr txBox="1"/>
          <p:nvPr/>
        </p:nvSpPr>
        <p:spPr>
          <a:xfrm>
            <a:off x="7020272" y="4604627"/>
            <a:ext cx="1728192" cy="792088"/>
          </a:xfrm>
          <a:prstGeom prst="rect">
            <a:avLst/>
          </a:prstGeom>
          <a:noFill/>
        </p:spPr>
        <p:txBody>
          <a:bodyPr wrap="square" rtlCol="0">
            <a:noAutofit/>
          </a:bodyPr>
          <a:lstStyle/>
          <a:p>
            <a:pPr>
              <a:spcBef>
                <a:spcPts val="0"/>
              </a:spcBef>
              <a:spcAft>
                <a:spcPts val="0"/>
              </a:spcAft>
            </a:pPr>
            <a:r>
              <a:rPr lang="de-CH" sz="2000" b="1" dirty="0" smtClean="0"/>
              <a:t>27,810</a:t>
            </a:r>
            <a:r>
              <a:rPr lang="de-CH" sz="1600" b="1" dirty="0" smtClean="0"/>
              <a:t> </a:t>
            </a:r>
          </a:p>
          <a:p>
            <a:pPr>
              <a:spcBef>
                <a:spcPts val="0"/>
              </a:spcBef>
              <a:spcAft>
                <a:spcPts val="0"/>
              </a:spcAft>
            </a:pPr>
            <a:r>
              <a:rPr lang="de-CH" sz="1600" dirty="0" smtClean="0"/>
              <a:t>employees</a:t>
            </a:r>
            <a:endParaRPr lang="en-US" sz="1600" dirty="0" err="1" smtClean="0"/>
          </a:p>
        </p:txBody>
      </p:sp>
    </p:spTree>
    <p:extLst>
      <p:ext uri="{BB962C8B-B14F-4D97-AF65-F5344CB8AC3E}">
        <p14:creationId xmlns:p14="http://schemas.microsoft.com/office/powerpoint/2010/main" val="2984235265"/>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7"/>
          <p:cNvGrpSpPr/>
          <p:nvPr/>
        </p:nvGrpSpPr>
        <p:grpSpPr>
          <a:xfrm>
            <a:off x="508500" y="990600"/>
            <a:ext cx="8025400" cy="5039534"/>
            <a:chOff x="1276350" y="2230438"/>
            <a:chExt cx="4413250" cy="3105150"/>
          </a:xfrm>
          <a:solidFill>
            <a:schemeClr val="bg1">
              <a:lumMod val="85000"/>
            </a:schemeClr>
          </a:solidFill>
        </p:grpSpPr>
        <p:sp>
          <p:nvSpPr>
            <p:cNvPr id="19" name="Freeform 4"/>
            <p:cNvSpPr>
              <a:spLocks/>
            </p:cNvSpPr>
            <p:nvPr/>
          </p:nvSpPr>
          <p:spPr bwMode="auto">
            <a:xfrm>
              <a:off x="2562225" y="2301875"/>
              <a:ext cx="341313" cy="665163"/>
            </a:xfrm>
            <a:custGeom>
              <a:avLst/>
              <a:gdLst/>
              <a:ahLst/>
              <a:cxnLst>
                <a:cxn ang="0">
                  <a:pos x="7" y="106"/>
                </a:cxn>
                <a:cxn ang="0">
                  <a:pos x="22" y="145"/>
                </a:cxn>
                <a:cxn ang="0">
                  <a:pos x="58" y="161"/>
                </a:cxn>
                <a:cxn ang="0">
                  <a:pos x="74" y="215"/>
                </a:cxn>
                <a:cxn ang="0">
                  <a:pos x="58" y="254"/>
                </a:cxn>
                <a:cxn ang="0">
                  <a:pos x="81" y="276"/>
                </a:cxn>
                <a:cxn ang="0">
                  <a:pos x="66" y="291"/>
                </a:cxn>
                <a:cxn ang="0">
                  <a:pos x="66" y="306"/>
                </a:cxn>
                <a:cxn ang="0">
                  <a:pos x="81" y="306"/>
                </a:cxn>
                <a:cxn ang="0">
                  <a:pos x="81" y="338"/>
                </a:cxn>
                <a:cxn ang="0">
                  <a:pos x="51" y="376"/>
                </a:cxn>
                <a:cxn ang="0">
                  <a:pos x="51" y="460"/>
                </a:cxn>
                <a:cxn ang="0">
                  <a:pos x="58" y="468"/>
                </a:cxn>
                <a:cxn ang="0">
                  <a:pos x="74" y="498"/>
                </a:cxn>
                <a:cxn ang="0">
                  <a:pos x="87" y="515"/>
                </a:cxn>
                <a:cxn ang="0">
                  <a:pos x="102" y="490"/>
                </a:cxn>
                <a:cxn ang="0">
                  <a:pos x="102" y="460"/>
                </a:cxn>
                <a:cxn ang="0">
                  <a:pos x="132" y="422"/>
                </a:cxn>
                <a:cxn ang="0">
                  <a:pos x="132" y="384"/>
                </a:cxn>
                <a:cxn ang="0">
                  <a:pos x="175" y="376"/>
                </a:cxn>
                <a:cxn ang="0">
                  <a:pos x="227" y="321"/>
                </a:cxn>
                <a:cxn ang="0">
                  <a:pos x="257" y="306"/>
                </a:cxn>
                <a:cxn ang="0">
                  <a:pos x="257" y="291"/>
                </a:cxn>
                <a:cxn ang="0">
                  <a:pos x="227" y="291"/>
                </a:cxn>
                <a:cxn ang="0">
                  <a:pos x="235" y="254"/>
                </a:cxn>
                <a:cxn ang="0">
                  <a:pos x="264" y="276"/>
                </a:cxn>
                <a:cxn ang="0">
                  <a:pos x="264" y="260"/>
                </a:cxn>
                <a:cxn ang="0">
                  <a:pos x="227" y="230"/>
                </a:cxn>
                <a:cxn ang="0">
                  <a:pos x="235" y="199"/>
                </a:cxn>
                <a:cxn ang="0">
                  <a:pos x="249" y="199"/>
                </a:cxn>
                <a:cxn ang="0">
                  <a:pos x="257" y="184"/>
                </a:cxn>
                <a:cxn ang="0">
                  <a:pos x="220" y="99"/>
                </a:cxn>
                <a:cxn ang="0">
                  <a:pos x="227" y="76"/>
                </a:cxn>
                <a:cxn ang="0">
                  <a:pos x="213" y="68"/>
                </a:cxn>
                <a:cxn ang="0">
                  <a:pos x="198" y="84"/>
                </a:cxn>
                <a:cxn ang="0">
                  <a:pos x="220" y="30"/>
                </a:cxn>
                <a:cxn ang="0">
                  <a:pos x="213" y="23"/>
                </a:cxn>
                <a:cxn ang="0">
                  <a:pos x="191" y="53"/>
                </a:cxn>
                <a:cxn ang="0">
                  <a:pos x="175" y="45"/>
                </a:cxn>
                <a:cxn ang="0">
                  <a:pos x="175" y="30"/>
                </a:cxn>
                <a:cxn ang="0">
                  <a:pos x="162" y="38"/>
                </a:cxn>
                <a:cxn ang="0">
                  <a:pos x="148" y="30"/>
                </a:cxn>
                <a:cxn ang="0">
                  <a:pos x="183" y="7"/>
                </a:cxn>
                <a:cxn ang="0">
                  <a:pos x="175" y="0"/>
                </a:cxn>
                <a:cxn ang="0">
                  <a:pos x="148" y="0"/>
                </a:cxn>
                <a:cxn ang="0">
                  <a:pos x="132" y="23"/>
                </a:cxn>
                <a:cxn ang="0">
                  <a:pos x="102" y="0"/>
                </a:cxn>
                <a:cxn ang="0">
                  <a:pos x="66" y="15"/>
                </a:cxn>
                <a:cxn ang="0">
                  <a:pos x="74" y="38"/>
                </a:cxn>
                <a:cxn ang="0">
                  <a:pos x="51" y="38"/>
                </a:cxn>
                <a:cxn ang="0">
                  <a:pos x="45" y="45"/>
                </a:cxn>
                <a:cxn ang="0">
                  <a:pos x="45" y="68"/>
                </a:cxn>
                <a:cxn ang="0">
                  <a:pos x="7" y="68"/>
                </a:cxn>
                <a:cxn ang="0">
                  <a:pos x="0" y="76"/>
                </a:cxn>
                <a:cxn ang="0">
                  <a:pos x="22" y="99"/>
                </a:cxn>
                <a:cxn ang="0">
                  <a:pos x="7" y="106"/>
                </a:cxn>
                <a:cxn ang="0">
                  <a:pos x="7" y="106"/>
                </a:cxn>
              </a:cxnLst>
              <a:rect l="0" t="0" r="r" b="b"/>
              <a:pathLst>
                <a:path w="264" h="515">
                  <a:moveTo>
                    <a:pt x="7" y="106"/>
                  </a:moveTo>
                  <a:lnTo>
                    <a:pt x="22" y="145"/>
                  </a:lnTo>
                  <a:lnTo>
                    <a:pt x="58" y="161"/>
                  </a:lnTo>
                  <a:lnTo>
                    <a:pt x="74" y="215"/>
                  </a:lnTo>
                  <a:lnTo>
                    <a:pt x="58" y="254"/>
                  </a:lnTo>
                  <a:lnTo>
                    <a:pt x="81" y="276"/>
                  </a:lnTo>
                  <a:lnTo>
                    <a:pt x="66" y="291"/>
                  </a:lnTo>
                  <a:lnTo>
                    <a:pt x="66" y="306"/>
                  </a:lnTo>
                  <a:lnTo>
                    <a:pt x="81" y="306"/>
                  </a:lnTo>
                  <a:lnTo>
                    <a:pt x="81" y="338"/>
                  </a:lnTo>
                  <a:lnTo>
                    <a:pt x="51" y="376"/>
                  </a:lnTo>
                  <a:lnTo>
                    <a:pt x="51" y="460"/>
                  </a:lnTo>
                  <a:lnTo>
                    <a:pt x="58" y="468"/>
                  </a:lnTo>
                  <a:lnTo>
                    <a:pt x="74" y="498"/>
                  </a:lnTo>
                  <a:lnTo>
                    <a:pt x="87" y="515"/>
                  </a:lnTo>
                  <a:lnTo>
                    <a:pt x="102" y="490"/>
                  </a:lnTo>
                  <a:lnTo>
                    <a:pt x="102" y="460"/>
                  </a:lnTo>
                  <a:lnTo>
                    <a:pt x="132" y="422"/>
                  </a:lnTo>
                  <a:lnTo>
                    <a:pt x="132" y="384"/>
                  </a:lnTo>
                  <a:lnTo>
                    <a:pt x="175" y="376"/>
                  </a:lnTo>
                  <a:lnTo>
                    <a:pt x="227" y="321"/>
                  </a:lnTo>
                  <a:lnTo>
                    <a:pt x="257" y="306"/>
                  </a:lnTo>
                  <a:lnTo>
                    <a:pt x="257" y="291"/>
                  </a:lnTo>
                  <a:lnTo>
                    <a:pt x="227" y="291"/>
                  </a:lnTo>
                  <a:lnTo>
                    <a:pt x="235" y="254"/>
                  </a:lnTo>
                  <a:lnTo>
                    <a:pt x="264" y="276"/>
                  </a:lnTo>
                  <a:lnTo>
                    <a:pt x="264" y="260"/>
                  </a:lnTo>
                  <a:lnTo>
                    <a:pt x="227" y="230"/>
                  </a:lnTo>
                  <a:lnTo>
                    <a:pt x="235" y="199"/>
                  </a:lnTo>
                  <a:lnTo>
                    <a:pt x="249" y="199"/>
                  </a:lnTo>
                  <a:lnTo>
                    <a:pt x="257" y="184"/>
                  </a:lnTo>
                  <a:lnTo>
                    <a:pt x="220" y="99"/>
                  </a:lnTo>
                  <a:lnTo>
                    <a:pt x="227" y="76"/>
                  </a:lnTo>
                  <a:lnTo>
                    <a:pt x="213" y="68"/>
                  </a:lnTo>
                  <a:lnTo>
                    <a:pt x="198" y="84"/>
                  </a:lnTo>
                  <a:lnTo>
                    <a:pt x="220" y="30"/>
                  </a:lnTo>
                  <a:lnTo>
                    <a:pt x="213" y="23"/>
                  </a:lnTo>
                  <a:lnTo>
                    <a:pt x="191" y="53"/>
                  </a:lnTo>
                  <a:lnTo>
                    <a:pt x="175" y="45"/>
                  </a:lnTo>
                  <a:lnTo>
                    <a:pt x="175" y="30"/>
                  </a:lnTo>
                  <a:lnTo>
                    <a:pt x="162" y="38"/>
                  </a:lnTo>
                  <a:lnTo>
                    <a:pt x="148" y="30"/>
                  </a:lnTo>
                  <a:lnTo>
                    <a:pt x="183" y="7"/>
                  </a:lnTo>
                  <a:lnTo>
                    <a:pt x="175" y="0"/>
                  </a:lnTo>
                  <a:lnTo>
                    <a:pt x="148" y="0"/>
                  </a:lnTo>
                  <a:lnTo>
                    <a:pt x="132" y="23"/>
                  </a:lnTo>
                  <a:lnTo>
                    <a:pt x="102" y="0"/>
                  </a:lnTo>
                  <a:lnTo>
                    <a:pt x="66" y="15"/>
                  </a:lnTo>
                  <a:lnTo>
                    <a:pt x="74" y="38"/>
                  </a:lnTo>
                  <a:lnTo>
                    <a:pt x="51" y="38"/>
                  </a:lnTo>
                  <a:lnTo>
                    <a:pt x="45" y="45"/>
                  </a:lnTo>
                  <a:lnTo>
                    <a:pt x="45" y="68"/>
                  </a:lnTo>
                  <a:lnTo>
                    <a:pt x="7" y="68"/>
                  </a:lnTo>
                  <a:lnTo>
                    <a:pt x="0" y="76"/>
                  </a:lnTo>
                  <a:lnTo>
                    <a:pt x="22" y="99"/>
                  </a:lnTo>
                  <a:lnTo>
                    <a:pt x="7" y="106"/>
                  </a:lnTo>
                  <a:lnTo>
                    <a:pt x="7" y="106"/>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20" name="Freeform 5"/>
            <p:cNvSpPr>
              <a:spLocks/>
            </p:cNvSpPr>
            <p:nvPr/>
          </p:nvSpPr>
          <p:spPr bwMode="auto">
            <a:xfrm>
              <a:off x="2562225" y="2301875"/>
              <a:ext cx="341313" cy="665163"/>
            </a:xfrm>
            <a:custGeom>
              <a:avLst/>
              <a:gdLst/>
              <a:ahLst/>
              <a:cxnLst>
                <a:cxn ang="0">
                  <a:pos x="7" y="106"/>
                </a:cxn>
                <a:cxn ang="0">
                  <a:pos x="22" y="145"/>
                </a:cxn>
                <a:cxn ang="0">
                  <a:pos x="58" y="161"/>
                </a:cxn>
                <a:cxn ang="0">
                  <a:pos x="74" y="215"/>
                </a:cxn>
                <a:cxn ang="0">
                  <a:pos x="58" y="254"/>
                </a:cxn>
                <a:cxn ang="0">
                  <a:pos x="81" y="276"/>
                </a:cxn>
                <a:cxn ang="0">
                  <a:pos x="66" y="291"/>
                </a:cxn>
                <a:cxn ang="0">
                  <a:pos x="66" y="306"/>
                </a:cxn>
                <a:cxn ang="0">
                  <a:pos x="81" y="306"/>
                </a:cxn>
                <a:cxn ang="0">
                  <a:pos x="81" y="338"/>
                </a:cxn>
                <a:cxn ang="0">
                  <a:pos x="51" y="376"/>
                </a:cxn>
                <a:cxn ang="0">
                  <a:pos x="51" y="460"/>
                </a:cxn>
                <a:cxn ang="0">
                  <a:pos x="58" y="468"/>
                </a:cxn>
                <a:cxn ang="0">
                  <a:pos x="74" y="498"/>
                </a:cxn>
                <a:cxn ang="0">
                  <a:pos x="87" y="515"/>
                </a:cxn>
                <a:cxn ang="0">
                  <a:pos x="102" y="490"/>
                </a:cxn>
                <a:cxn ang="0">
                  <a:pos x="102" y="460"/>
                </a:cxn>
                <a:cxn ang="0">
                  <a:pos x="132" y="422"/>
                </a:cxn>
                <a:cxn ang="0">
                  <a:pos x="132" y="384"/>
                </a:cxn>
                <a:cxn ang="0">
                  <a:pos x="175" y="376"/>
                </a:cxn>
                <a:cxn ang="0">
                  <a:pos x="227" y="321"/>
                </a:cxn>
                <a:cxn ang="0">
                  <a:pos x="257" y="306"/>
                </a:cxn>
                <a:cxn ang="0">
                  <a:pos x="257" y="291"/>
                </a:cxn>
                <a:cxn ang="0">
                  <a:pos x="227" y="291"/>
                </a:cxn>
                <a:cxn ang="0">
                  <a:pos x="235" y="254"/>
                </a:cxn>
                <a:cxn ang="0">
                  <a:pos x="264" y="276"/>
                </a:cxn>
                <a:cxn ang="0">
                  <a:pos x="264" y="260"/>
                </a:cxn>
                <a:cxn ang="0">
                  <a:pos x="227" y="230"/>
                </a:cxn>
                <a:cxn ang="0">
                  <a:pos x="235" y="199"/>
                </a:cxn>
                <a:cxn ang="0">
                  <a:pos x="249" y="199"/>
                </a:cxn>
                <a:cxn ang="0">
                  <a:pos x="257" y="184"/>
                </a:cxn>
                <a:cxn ang="0">
                  <a:pos x="220" y="99"/>
                </a:cxn>
                <a:cxn ang="0">
                  <a:pos x="227" y="76"/>
                </a:cxn>
                <a:cxn ang="0">
                  <a:pos x="213" y="68"/>
                </a:cxn>
                <a:cxn ang="0">
                  <a:pos x="198" y="84"/>
                </a:cxn>
                <a:cxn ang="0">
                  <a:pos x="220" y="30"/>
                </a:cxn>
                <a:cxn ang="0">
                  <a:pos x="213" y="23"/>
                </a:cxn>
                <a:cxn ang="0">
                  <a:pos x="191" y="53"/>
                </a:cxn>
                <a:cxn ang="0">
                  <a:pos x="175" y="45"/>
                </a:cxn>
                <a:cxn ang="0">
                  <a:pos x="175" y="30"/>
                </a:cxn>
                <a:cxn ang="0">
                  <a:pos x="162" y="38"/>
                </a:cxn>
                <a:cxn ang="0">
                  <a:pos x="148" y="30"/>
                </a:cxn>
                <a:cxn ang="0">
                  <a:pos x="183" y="7"/>
                </a:cxn>
                <a:cxn ang="0">
                  <a:pos x="175" y="0"/>
                </a:cxn>
                <a:cxn ang="0">
                  <a:pos x="148" y="0"/>
                </a:cxn>
                <a:cxn ang="0">
                  <a:pos x="132" y="23"/>
                </a:cxn>
                <a:cxn ang="0">
                  <a:pos x="102" y="0"/>
                </a:cxn>
                <a:cxn ang="0">
                  <a:pos x="66" y="15"/>
                </a:cxn>
                <a:cxn ang="0">
                  <a:pos x="74" y="38"/>
                </a:cxn>
                <a:cxn ang="0">
                  <a:pos x="51" y="38"/>
                </a:cxn>
                <a:cxn ang="0">
                  <a:pos x="45" y="45"/>
                </a:cxn>
                <a:cxn ang="0">
                  <a:pos x="45" y="68"/>
                </a:cxn>
                <a:cxn ang="0">
                  <a:pos x="7" y="68"/>
                </a:cxn>
                <a:cxn ang="0">
                  <a:pos x="0" y="76"/>
                </a:cxn>
                <a:cxn ang="0">
                  <a:pos x="22" y="99"/>
                </a:cxn>
                <a:cxn ang="0">
                  <a:pos x="7" y="106"/>
                </a:cxn>
                <a:cxn ang="0">
                  <a:pos x="7" y="106"/>
                </a:cxn>
              </a:cxnLst>
              <a:rect l="0" t="0" r="r" b="b"/>
              <a:pathLst>
                <a:path w="264" h="515">
                  <a:moveTo>
                    <a:pt x="7" y="106"/>
                  </a:moveTo>
                  <a:lnTo>
                    <a:pt x="22" y="145"/>
                  </a:lnTo>
                  <a:lnTo>
                    <a:pt x="58" y="161"/>
                  </a:lnTo>
                  <a:lnTo>
                    <a:pt x="74" y="215"/>
                  </a:lnTo>
                  <a:lnTo>
                    <a:pt x="58" y="254"/>
                  </a:lnTo>
                  <a:lnTo>
                    <a:pt x="81" y="276"/>
                  </a:lnTo>
                  <a:lnTo>
                    <a:pt x="66" y="291"/>
                  </a:lnTo>
                  <a:lnTo>
                    <a:pt x="66" y="306"/>
                  </a:lnTo>
                  <a:lnTo>
                    <a:pt x="81" y="306"/>
                  </a:lnTo>
                  <a:lnTo>
                    <a:pt x="81" y="338"/>
                  </a:lnTo>
                  <a:lnTo>
                    <a:pt x="51" y="376"/>
                  </a:lnTo>
                  <a:lnTo>
                    <a:pt x="51" y="460"/>
                  </a:lnTo>
                  <a:lnTo>
                    <a:pt x="58" y="468"/>
                  </a:lnTo>
                  <a:lnTo>
                    <a:pt x="74" y="498"/>
                  </a:lnTo>
                  <a:lnTo>
                    <a:pt x="87" y="515"/>
                  </a:lnTo>
                  <a:lnTo>
                    <a:pt x="102" y="490"/>
                  </a:lnTo>
                  <a:lnTo>
                    <a:pt x="102" y="460"/>
                  </a:lnTo>
                  <a:lnTo>
                    <a:pt x="132" y="422"/>
                  </a:lnTo>
                  <a:lnTo>
                    <a:pt x="132" y="384"/>
                  </a:lnTo>
                  <a:lnTo>
                    <a:pt x="175" y="376"/>
                  </a:lnTo>
                  <a:lnTo>
                    <a:pt x="227" y="321"/>
                  </a:lnTo>
                  <a:lnTo>
                    <a:pt x="257" y="306"/>
                  </a:lnTo>
                  <a:lnTo>
                    <a:pt x="257" y="291"/>
                  </a:lnTo>
                  <a:lnTo>
                    <a:pt x="227" y="291"/>
                  </a:lnTo>
                  <a:lnTo>
                    <a:pt x="235" y="254"/>
                  </a:lnTo>
                  <a:lnTo>
                    <a:pt x="264" y="276"/>
                  </a:lnTo>
                  <a:lnTo>
                    <a:pt x="264" y="260"/>
                  </a:lnTo>
                  <a:lnTo>
                    <a:pt x="227" y="230"/>
                  </a:lnTo>
                  <a:lnTo>
                    <a:pt x="235" y="199"/>
                  </a:lnTo>
                  <a:lnTo>
                    <a:pt x="249" y="199"/>
                  </a:lnTo>
                  <a:lnTo>
                    <a:pt x="257" y="184"/>
                  </a:lnTo>
                  <a:lnTo>
                    <a:pt x="220" y="99"/>
                  </a:lnTo>
                  <a:lnTo>
                    <a:pt x="227" y="76"/>
                  </a:lnTo>
                  <a:lnTo>
                    <a:pt x="213" y="68"/>
                  </a:lnTo>
                  <a:lnTo>
                    <a:pt x="198" y="84"/>
                  </a:lnTo>
                  <a:lnTo>
                    <a:pt x="220" y="30"/>
                  </a:lnTo>
                  <a:lnTo>
                    <a:pt x="213" y="23"/>
                  </a:lnTo>
                  <a:lnTo>
                    <a:pt x="191" y="53"/>
                  </a:lnTo>
                  <a:lnTo>
                    <a:pt x="175" y="45"/>
                  </a:lnTo>
                  <a:lnTo>
                    <a:pt x="175" y="30"/>
                  </a:lnTo>
                  <a:lnTo>
                    <a:pt x="162" y="38"/>
                  </a:lnTo>
                  <a:lnTo>
                    <a:pt x="148" y="30"/>
                  </a:lnTo>
                  <a:lnTo>
                    <a:pt x="183" y="7"/>
                  </a:lnTo>
                  <a:lnTo>
                    <a:pt x="175" y="0"/>
                  </a:lnTo>
                  <a:lnTo>
                    <a:pt x="148" y="0"/>
                  </a:lnTo>
                  <a:lnTo>
                    <a:pt x="132" y="23"/>
                  </a:lnTo>
                  <a:lnTo>
                    <a:pt x="102" y="0"/>
                  </a:lnTo>
                  <a:lnTo>
                    <a:pt x="66" y="15"/>
                  </a:lnTo>
                  <a:lnTo>
                    <a:pt x="74" y="38"/>
                  </a:lnTo>
                  <a:lnTo>
                    <a:pt x="51" y="38"/>
                  </a:lnTo>
                  <a:lnTo>
                    <a:pt x="45" y="45"/>
                  </a:lnTo>
                  <a:lnTo>
                    <a:pt x="45" y="68"/>
                  </a:lnTo>
                  <a:lnTo>
                    <a:pt x="7" y="68"/>
                  </a:lnTo>
                  <a:lnTo>
                    <a:pt x="0" y="76"/>
                  </a:lnTo>
                  <a:lnTo>
                    <a:pt x="22" y="99"/>
                  </a:lnTo>
                  <a:lnTo>
                    <a:pt x="7" y="106"/>
                  </a:lnTo>
                  <a:lnTo>
                    <a:pt x="7" y="106"/>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21" name="Freeform 6"/>
            <p:cNvSpPr>
              <a:spLocks/>
            </p:cNvSpPr>
            <p:nvPr/>
          </p:nvSpPr>
          <p:spPr bwMode="auto">
            <a:xfrm>
              <a:off x="2846388" y="2863850"/>
              <a:ext cx="115887" cy="100013"/>
            </a:xfrm>
            <a:custGeom>
              <a:avLst/>
              <a:gdLst/>
              <a:ahLst/>
              <a:cxnLst>
                <a:cxn ang="0">
                  <a:pos x="5" y="19"/>
                </a:cxn>
                <a:cxn ang="0">
                  <a:pos x="0" y="29"/>
                </a:cxn>
                <a:cxn ang="0">
                  <a:pos x="11" y="40"/>
                </a:cxn>
                <a:cxn ang="0">
                  <a:pos x="1" y="61"/>
                </a:cxn>
                <a:cxn ang="0">
                  <a:pos x="9" y="73"/>
                </a:cxn>
                <a:cxn ang="0">
                  <a:pos x="66" y="77"/>
                </a:cxn>
                <a:cxn ang="0">
                  <a:pos x="74" y="63"/>
                </a:cxn>
                <a:cxn ang="0">
                  <a:pos x="89" y="64"/>
                </a:cxn>
                <a:cxn ang="0">
                  <a:pos x="91" y="49"/>
                </a:cxn>
                <a:cxn ang="0">
                  <a:pos x="73" y="38"/>
                </a:cxn>
                <a:cxn ang="0">
                  <a:pos x="80" y="19"/>
                </a:cxn>
                <a:cxn ang="0">
                  <a:pos x="45" y="22"/>
                </a:cxn>
                <a:cxn ang="0">
                  <a:pos x="30" y="0"/>
                </a:cxn>
                <a:cxn ang="0">
                  <a:pos x="20" y="8"/>
                </a:cxn>
                <a:cxn ang="0">
                  <a:pos x="26" y="26"/>
                </a:cxn>
                <a:cxn ang="0">
                  <a:pos x="9" y="16"/>
                </a:cxn>
                <a:cxn ang="0">
                  <a:pos x="5" y="19"/>
                </a:cxn>
                <a:cxn ang="0">
                  <a:pos x="5" y="19"/>
                </a:cxn>
              </a:cxnLst>
              <a:rect l="0" t="0" r="r" b="b"/>
              <a:pathLst>
                <a:path w="91" h="77">
                  <a:moveTo>
                    <a:pt x="5" y="19"/>
                  </a:moveTo>
                  <a:lnTo>
                    <a:pt x="0" y="29"/>
                  </a:lnTo>
                  <a:lnTo>
                    <a:pt x="11" y="40"/>
                  </a:lnTo>
                  <a:lnTo>
                    <a:pt x="1" y="61"/>
                  </a:lnTo>
                  <a:lnTo>
                    <a:pt x="9" y="73"/>
                  </a:lnTo>
                  <a:lnTo>
                    <a:pt x="66" y="77"/>
                  </a:lnTo>
                  <a:lnTo>
                    <a:pt x="74" y="63"/>
                  </a:lnTo>
                  <a:lnTo>
                    <a:pt x="89" y="64"/>
                  </a:lnTo>
                  <a:lnTo>
                    <a:pt x="91" y="49"/>
                  </a:lnTo>
                  <a:lnTo>
                    <a:pt x="73" y="38"/>
                  </a:lnTo>
                  <a:lnTo>
                    <a:pt x="80" y="19"/>
                  </a:lnTo>
                  <a:lnTo>
                    <a:pt x="45" y="22"/>
                  </a:lnTo>
                  <a:lnTo>
                    <a:pt x="30" y="0"/>
                  </a:lnTo>
                  <a:lnTo>
                    <a:pt x="20" y="8"/>
                  </a:lnTo>
                  <a:lnTo>
                    <a:pt x="26" y="26"/>
                  </a:lnTo>
                  <a:lnTo>
                    <a:pt x="9" y="16"/>
                  </a:lnTo>
                  <a:lnTo>
                    <a:pt x="5" y="19"/>
                  </a:lnTo>
                  <a:lnTo>
                    <a:pt x="5" y="19"/>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22" name="Freeform 7"/>
            <p:cNvSpPr>
              <a:spLocks/>
            </p:cNvSpPr>
            <p:nvPr/>
          </p:nvSpPr>
          <p:spPr bwMode="auto">
            <a:xfrm>
              <a:off x="2846388" y="2863850"/>
              <a:ext cx="115887" cy="100013"/>
            </a:xfrm>
            <a:custGeom>
              <a:avLst/>
              <a:gdLst/>
              <a:ahLst/>
              <a:cxnLst>
                <a:cxn ang="0">
                  <a:pos x="5" y="19"/>
                </a:cxn>
                <a:cxn ang="0">
                  <a:pos x="0" y="29"/>
                </a:cxn>
                <a:cxn ang="0">
                  <a:pos x="11" y="40"/>
                </a:cxn>
                <a:cxn ang="0">
                  <a:pos x="1" y="61"/>
                </a:cxn>
                <a:cxn ang="0">
                  <a:pos x="9" y="73"/>
                </a:cxn>
                <a:cxn ang="0">
                  <a:pos x="66" y="77"/>
                </a:cxn>
                <a:cxn ang="0">
                  <a:pos x="74" y="63"/>
                </a:cxn>
                <a:cxn ang="0">
                  <a:pos x="89" y="64"/>
                </a:cxn>
                <a:cxn ang="0">
                  <a:pos x="91" y="49"/>
                </a:cxn>
                <a:cxn ang="0">
                  <a:pos x="73" y="38"/>
                </a:cxn>
                <a:cxn ang="0">
                  <a:pos x="80" y="19"/>
                </a:cxn>
                <a:cxn ang="0">
                  <a:pos x="45" y="22"/>
                </a:cxn>
                <a:cxn ang="0">
                  <a:pos x="30" y="0"/>
                </a:cxn>
                <a:cxn ang="0">
                  <a:pos x="20" y="8"/>
                </a:cxn>
                <a:cxn ang="0">
                  <a:pos x="26" y="26"/>
                </a:cxn>
                <a:cxn ang="0">
                  <a:pos x="9" y="16"/>
                </a:cxn>
                <a:cxn ang="0">
                  <a:pos x="5" y="19"/>
                </a:cxn>
                <a:cxn ang="0">
                  <a:pos x="5" y="19"/>
                </a:cxn>
              </a:cxnLst>
              <a:rect l="0" t="0" r="r" b="b"/>
              <a:pathLst>
                <a:path w="91" h="77">
                  <a:moveTo>
                    <a:pt x="5" y="19"/>
                  </a:moveTo>
                  <a:lnTo>
                    <a:pt x="0" y="29"/>
                  </a:lnTo>
                  <a:lnTo>
                    <a:pt x="11" y="40"/>
                  </a:lnTo>
                  <a:lnTo>
                    <a:pt x="1" y="61"/>
                  </a:lnTo>
                  <a:lnTo>
                    <a:pt x="9" y="73"/>
                  </a:lnTo>
                  <a:lnTo>
                    <a:pt x="66" y="77"/>
                  </a:lnTo>
                  <a:lnTo>
                    <a:pt x="74" y="63"/>
                  </a:lnTo>
                  <a:lnTo>
                    <a:pt x="89" y="64"/>
                  </a:lnTo>
                  <a:lnTo>
                    <a:pt x="91" y="49"/>
                  </a:lnTo>
                  <a:lnTo>
                    <a:pt x="73" y="38"/>
                  </a:lnTo>
                  <a:lnTo>
                    <a:pt x="80" y="19"/>
                  </a:lnTo>
                  <a:lnTo>
                    <a:pt x="45" y="22"/>
                  </a:lnTo>
                  <a:lnTo>
                    <a:pt x="30" y="0"/>
                  </a:lnTo>
                  <a:lnTo>
                    <a:pt x="20" y="8"/>
                  </a:lnTo>
                  <a:lnTo>
                    <a:pt x="26" y="26"/>
                  </a:lnTo>
                  <a:lnTo>
                    <a:pt x="9" y="16"/>
                  </a:lnTo>
                  <a:lnTo>
                    <a:pt x="5" y="19"/>
                  </a:lnTo>
                  <a:lnTo>
                    <a:pt x="5" y="19"/>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23" name="Freeform 8"/>
            <p:cNvSpPr>
              <a:spLocks/>
            </p:cNvSpPr>
            <p:nvPr/>
          </p:nvSpPr>
          <p:spPr bwMode="auto">
            <a:xfrm>
              <a:off x="1397000" y="2317750"/>
              <a:ext cx="25400" cy="23813"/>
            </a:xfrm>
            <a:custGeom>
              <a:avLst/>
              <a:gdLst/>
              <a:ahLst/>
              <a:cxnLst>
                <a:cxn ang="0">
                  <a:pos x="11" y="0"/>
                </a:cxn>
                <a:cxn ang="0">
                  <a:pos x="20" y="14"/>
                </a:cxn>
                <a:cxn ang="0">
                  <a:pos x="10" y="19"/>
                </a:cxn>
                <a:cxn ang="0">
                  <a:pos x="0" y="9"/>
                </a:cxn>
                <a:cxn ang="0">
                  <a:pos x="7" y="8"/>
                </a:cxn>
                <a:cxn ang="0">
                  <a:pos x="11" y="0"/>
                </a:cxn>
                <a:cxn ang="0">
                  <a:pos x="11" y="0"/>
                </a:cxn>
              </a:cxnLst>
              <a:rect l="0" t="0" r="r" b="b"/>
              <a:pathLst>
                <a:path w="20" h="19">
                  <a:moveTo>
                    <a:pt x="11" y="0"/>
                  </a:moveTo>
                  <a:lnTo>
                    <a:pt x="20" y="14"/>
                  </a:lnTo>
                  <a:lnTo>
                    <a:pt x="10" y="19"/>
                  </a:lnTo>
                  <a:lnTo>
                    <a:pt x="0" y="9"/>
                  </a:lnTo>
                  <a:lnTo>
                    <a:pt x="7" y="8"/>
                  </a:lnTo>
                  <a:lnTo>
                    <a:pt x="11" y="0"/>
                  </a:lnTo>
                  <a:lnTo>
                    <a:pt x="11"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24" name="Freeform 9"/>
            <p:cNvSpPr>
              <a:spLocks/>
            </p:cNvSpPr>
            <p:nvPr/>
          </p:nvSpPr>
          <p:spPr bwMode="auto">
            <a:xfrm>
              <a:off x="1397000" y="2317750"/>
              <a:ext cx="25400" cy="23813"/>
            </a:xfrm>
            <a:custGeom>
              <a:avLst/>
              <a:gdLst/>
              <a:ahLst/>
              <a:cxnLst>
                <a:cxn ang="0">
                  <a:pos x="11" y="0"/>
                </a:cxn>
                <a:cxn ang="0">
                  <a:pos x="20" y="14"/>
                </a:cxn>
                <a:cxn ang="0">
                  <a:pos x="10" y="19"/>
                </a:cxn>
                <a:cxn ang="0">
                  <a:pos x="0" y="9"/>
                </a:cxn>
                <a:cxn ang="0">
                  <a:pos x="7" y="8"/>
                </a:cxn>
                <a:cxn ang="0">
                  <a:pos x="11" y="0"/>
                </a:cxn>
                <a:cxn ang="0">
                  <a:pos x="11" y="0"/>
                </a:cxn>
              </a:cxnLst>
              <a:rect l="0" t="0" r="r" b="b"/>
              <a:pathLst>
                <a:path w="20" h="19">
                  <a:moveTo>
                    <a:pt x="11" y="0"/>
                  </a:moveTo>
                  <a:lnTo>
                    <a:pt x="20" y="14"/>
                  </a:lnTo>
                  <a:lnTo>
                    <a:pt x="10" y="19"/>
                  </a:lnTo>
                  <a:lnTo>
                    <a:pt x="0" y="9"/>
                  </a:lnTo>
                  <a:lnTo>
                    <a:pt x="7" y="8"/>
                  </a:lnTo>
                  <a:lnTo>
                    <a:pt x="11" y="0"/>
                  </a:lnTo>
                  <a:lnTo>
                    <a:pt x="11"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25" name="Freeform 10"/>
            <p:cNvSpPr>
              <a:spLocks/>
            </p:cNvSpPr>
            <p:nvPr/>
          </p:nvSpPr>
          <p:spPr bwMode="auto">
            <a:xfrm>
              <a:off x="2012950" y="3798888"/>
              <a:ext cx="169863" cy="80962"/>
            </a:xfrm>
            <a:custGeom>
              <a:avLst/>
              <a:gdLst/>
              <a:ahLst/>
              <a:cxnLst>
                <a:cxn ang="0">
                  <a:pos x="0" y="0"/>
                </a:cxn>
                <a:cxn ang="0">
                  <a:pos x="36" y="0"/>
                </a:cxn>
                <a:cxn ang="0">
                  <a:pos x="96" y="23"/>
                </a:cxn>
                <a:cxn ang="0">
                  <a:pos x="96" y="32"/>
                </a:cxn>
                <a:cxn ang="0">
                  <a:pos x="132" y="63"/>
                </a:cxn>
                <a:cxn ang="0">
                  <a:pos x="89" y="63"/>
                </a:cxn>
                <a:cxn ang="0">
                  <a:pos x="67" y="40"/>
                </a:cxn>
                <a:cxn ang="0">
                  <a:pos x="29" y="15"/>
                </a:cxn>
                <a:cxn ang="0">
                  <a:pos x="9" y="15"/>
                </a:cxn>
                <a:cxn ang="0">
                  <a:pos x="0" y="0"/>
                </a:cxn>
                <a:cxn ang="0">
                  <a:pos x="0" y="0"/>
                </a:cxn>
              </a:cxnLst>
              <a:rect l="0" t="0" r="r" b="b"/>
              <a:pathLst>
                <a:path w="132" h="63">
                  <a:moveTo>
                    <a:pt x="0" y="0"/>
                  </a:moveTo>
                  <a:lnTo>
                    <a:pt x="36" y="0"/>
                  </a:lnTo>
                  <a:lnTo>
                    <a:pt x="96" y="23"/>
                  </a:lnTo>
                  <a:lnTo>
                    <a:pt x="96" y="32"/>
                  </a:lnTo>
                  <a:lnTo>
                    <a:pt x="132" y="63"/>
                  </a:lnTo>
                  <a:lnTo>
                    <a:pt x="89" y="63"/>
                  </a:lnTo>
                  <a:lnTo>
                    <a:pt x="67" y="40"/>
                  </a:lnTo>
                  <a:lnTo>
                    <a:pt x="29" y="15"/>
                  </a:lnTo>
                  <a:lnTo>
                    <a:pt x="9" y="15"/>
                  </a:lnTo>
                  <a:lnTo>
                    <a:pt x="0" y="0"/>
                  </a:lnTo>
                  <a:lnTo>
                    <a:pt x="0"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26" name="Freeform 11"/>
            <p:cNvSpPr>
              <a:spLocks/>
            </p:cNvSpPr>
            <p:nvPr/>
          </p:nvSpPr>
          <p:spPr bwMode="auto">
            <a:xfrm>
              <a:off x="2012950" y="3798888"/>
              <a:ext cx="169863" cy="80962"/>
            </a:xfrm>
            <a:custGeom>
              <a:avLst/>
              <a:gdLst/>
              <a:ahLst/>
              <a:cxnLst>
                <a:cxn ang="0">
                  <a:pos x="0" y="0"/>
                </a:cxn>
                <a:cxn ang="0">
                  <a:pos x="36" y="0"/>
                </a:cxn>
                <a:cxn ang="0">
                  <a:pos x="96" y="23"/>
                </a:cxn>
                <a:cxn ang="0">
                  <a:pos x="96" y="32"/>
                </a:cxn>
                <a:cxn ang="0">
                  <a:pos x="132" y="63"/>
                </a:cxn>
                <a:cxn ang="0">
                  <a:pos x="89" y="63"/>
                </a:cxn>
                <a:cxn ang="0">
                  <a:pos x="67" y="40"/>
                </a:cxn>
                <a:cxn ang="0">
                  <a:pos x="29" y="15"/>
                </a:cxn>
                <a:cxn ang="0">
                  <a:pos x="9" y="15"/>
                </a:cxn>
                <a:cxn ang="0">
                  <a:pos x="0" y="0"/>
                </a:cxn>
                <a:cxn ang="0">
                  <a:pos x="0" y="0"/>
                </a:cxn>
              </a:cxnLst>
              <a:rect l="0" t="0" r="r" b="b"/>
              <a:pathLst>
                <a:path w="132" h="63">
                  <a:moveTo>
                    <a:pt x="0" y="0"/>
                  </a:moveTo>
                  <a:lnTo>
                    <a:pt x="36" y="0"/>
                  </a:lnTo>
                  <a:lnTo>
                    <a:pt x="96" y="23"/>
                  </a:lnTo>
                  <a:lnTo>
                    <a:pt x="96" y="32"/>
                  </a:lnTo>
                  <a:lnTo>
                    <a:pt x="132" y="63"/>
                  </a:lnTo>
                  <a:lnTo>
                    <a:pt x="89" y="63"/>
                  </a:lnTo>
                  <a:lnTo>
                    <a:pt x="67" y="40"/>
                  </a:lnTo>
                  <a:lnTo>
                    <a:pt x="29" y="15"/>
                  </a:lnTo>
                  <a:lnTo>
                    <a:pt x="9" y="15"/>
                  </a:lnTo>
                  <a:lnTo>
                    <a:pt x="0" y="0"/>
                  </a:lnTo>
                  <a:lnTo>
                    <a:pt x="0"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27" name="Freeform 12"/>
            <p:cNvSpPr>
              <a:spLocks/>
            </p:cNvSpPr>
            <p:nvPr/>
          </p:nvSpPr>
          <p:spPr bwMode="auto">
            <a:xfrm>
              <a:off x="1989138" y="3816350"/>
              <a:ext cx="20637" cy="15875"/>
            </a:xfrm>
            <a:custGeom>
              <a:avLst/>
              <a:gdLst/>
              <a:ahLst/>
              <a:cxnLst>
                <a:cxn ang="0">
                  <a:pos x="13" y="4"/>
                </a:cxn>
                <a:cxn ang="0">
                  <a:pos x="9" y="0"/>
                </a:cxn>
                <a:cxn ang="0">
                  <a:pos x="0" y="8"/>
                </a:cxn>
                <a:cxn ang="0">
                  <a:pos x="9" y="13"/>
                </a:cxn>
                <a:cxn ang="0">
                  <a:pos x="17" y="8"/>
                </a:cxn>
                <a:cxn ang="0">
                  <a:pos x="13" y="4"/>
                </a:cxn>
                <a:cxn ang="0">
                  <a:pos x="13" y="4"/>
                </a:cxn>
              </a:cxnLst>
              <a:rect l="0" t="0" r="r" b="b"/>
              <a:pathLst>
                <a:path w="17" h="13">
                  <a:moveTo>
                    <a:pt x="13" y="4"/>
                  </a:moveTo>
                  <a:lnTo>
                    <a:pt x="9" y="0"/>
                  </a:lnTo>
                  <a:lnTo>
                    <a:pt x="0" y="8"/>
                  </a:lnTo>
                  <a:lnTo>
                    <a:pt x="9" y="13"/>
                  </a:lnTo>
                  <a:lnTo>
                    <a:pt x="17" y="8"/>
                  </a:lnTo>
                  <a:lnTo>
                    <a:pt x="13" y="4"/>
                  </a:lnTo>
                  <a:lnTo>
                    <a:pt x="13" y="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28" name="Freeform 13"/>
            <p:cNvSpPr>
              <a:spLocks/>
            </p:cNvSpPr>
            <p:nvPr/>
          </p:nvSpPr>
          <p:spPr bwMode="auto">
            <a:xfrm>
              <a:off x="1989138" y="3816350"/>
              <a:ext cx="20637" cy="15875"/>
            </a:xfrm>
            <a:custGeom>
              <a:avLst/>
              <a:gdLst/>
              <a:ahLst/>
              <a:cxnLst>
                <a:cxn ang="0">
                  <a:pos x="13" y="4"/>
                </a:cxn>
                <a:cxn ang="0">
                  <a:pos x="9" y="0"/>
                </a:cxn>
                <a:cxn ang="0">
                  <a:pos x="0" y="8"/>
                </a:cxn>
                <a:cxn ang="0">
                  <a:pos x="9" y="13"/>
                </a:cxn>
                <a:cxn ang="0">
                  <a:pos x="17" y="8"/>
                </a:cxn>
                <a:cxn ang="0">
                  <a:pos x="13" y="4"/>
                </a:cxn>
                <a:cxn ang="0">
                  <a:pos x="13" y="4"/>
                </a:cxn>
              </a:cxnLst>
              <a:rect l="0" t="0" r="r" b="b"/>
              <a:pathLst>
                <a:path w="17" h="13">
                  <a:moveTo>
                    <a:pt x="13" y="4"/>
                  </a:moveTo>
                  <a:lnTo>
                    <a:pt x="9" y="0"/>
                  </a:lnTo>
                  <a:lnTo>
                    <a:pt x="0" y="8"/>
                  </a:lnTo>
                  <a:lnTo>
                    <a:pt x="9" y="13"/>
                  </a:lnTo>
                  <a:lnTo>
                    <a:pt x="17" y="8"/>
                  </a:lnTo>
                  <a:lnTo>
                    <a:pt x="13" y="4"/>
                  </a:lnTo>
                  <a:lnTo>
                    <a:pt x="13" y="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29" name="Freeform 14"/>
            <p:cNvSpPr>
              <a:spLocks/>
            </p:cNvSpPr>
            <p:nvPr/>
          </p:nvSpPr>
          <p:spPr bwMode="auto">
            <a:xfrm>
              <a:off x="2098675" y="3887788"/>
              <a:ext cx="44450" cy="20637"/>
            </a:xfrm>
            <a:custGeom>
              <a:avLst/>
              <a:gdLst/>
              <a:ahLst/>
              <a:cxnLst>
                <a:cxn ang="0">
                  <a:pos x="29" y="10"/>
                </a:cxn>
                <a:cxn ang="0">
                  <a:pos x="16" y="8"/>
                </a:cxn>
                <a:cxn ang="0">
                  <a:pos x="7" y="0"/>
                </a:cxn>
                <a:cxn ang="0">
                  <a:pos x="0" y="2"/>
                </a:cxn>
                <a:cxn ang="0">
                  <a:pos x="13" y="15"/>
                </a:cxn>
                <a:cxn ang="0">
                  <a:pos x="35" y="13"/>
                </a:cxn>
                <a:cxn ang="0">
                  <a:pos x="29" y="10"/>
                </a:cxn>
                <a:cxn ang="0">
                  <a:pos x="29" y="10"/>
                </a:cxn>
              </a:cxnLst>
              <a:rect l="0" t="0" r="r" b="b"/>
              <a:pathLst>
                <a:path w="35" h="15">
                  <a:moveTo>
                    <a:pt x="29" y="10"/>
                  </a:moveTo>
                  <a:lnTo>
                    <a:pt x="16" y="8"/>
                  </a:lnTo>
                  <a:lnTo>
                    <a:pt x="7" y="0"/>
                  </a:lnTo>
                  <a:lnTo>
                    <a:pt x="0" y="2"/>
                  </a:lnTo>
                  <a:lnTo>
                    <a:pt x="13" y="15"/>
                  </a:lnTo>
                  <a:lnTo>
                    <a:pt x="35" y="13"/>
                  </a:lnTo>
                  <a:lnTo>
                    <a:pt x="29" y="10"/>
                  </a:lnTo>
                  <a:lnTo>
                    <a:pt x="29" y="1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30" name="Freeform 15"/>
            <p:cNvSpPr>
              <a:spLocks/>
            </p:cNvSpPr>
            <p:nvPr/>
          </p:nvSpPr>
          <p:spPr bwMode="auto">
            <a:xfrm>
              <a:off x="2098675" y="3887788"/>
              <a:ext cx="44450" cy="20637"/>
            </a:xfrm>
            <a:custGeom>
              <a:avLst/>
              <a:gdLst/>
              <a:ahLst/>
              <a:cxnLst>
                <a:cxn ang="0">
                  <a:pos x="29" y="10"/>
                </a:cxn>
                <a:cxn ang="0">
                  <a:pos x="16" y="8"/>
                </a:cxn>
                <a:cxn ang="0">
                  <a:pos x="7" y="0"/>
                </a:cxn>
                <a:cxn ang="0">
                  <a:pos x="0" y="2"/>
                </a:cxn>
                <a:cxn ang="0">
                  <a:pos x="13" y="15"/>
                </a:cxn>
                <a:cxn ang="0">
                  <a:pos x="35" y="13"/>
                </a:cxn>
                <a:cxn ang="0">
                  <a:pos x="29" y="10"/>
                </a:cxn>
                <a:cxn ang="0">
                  <a:pos x="29" y="10"/>
                </a:cxn>
              </a:cxnLst>
              <a:rect l="0" t="0" r="r" b="b"/>
              <a:pathLst>
                <a:path w="35" h="15">
                  <a:moveTo>
                    <a:pt x="29" y="10"/>
                  </a:moveTo>
                  <a:lnTo>
                    <a:pt x="16" y="8"/>
                  </a:lnTo>
                  <a:lnTo>
                    <a:pt x="7" y="0"/>
                  </a:lnTo>
                  <a:lnTo>
                    <a:pt x="0" y="2"/>
                  </a:lnTo>
                  <a:lnTo>
                    <a:pt x="13" y="15"/>
                  </a:lnTo>
                  <a:lnTo>
                    <a:pt x="35" y="13"/>
                  </a:lnTo>
                  <a:lnTo>
                    <a:pt x="29" y="10"/>
                  </a:lnTo>
                  <a:lnTo>
                    <a:pt x="29" y="1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31" name="Freeform 16"/>
            <p:cNvSpPr>
              <a:spLocks/>
            </p:cNvSpPr>
            <p:nvPr/>
          </p:nvSpPr>
          <p:spPr bwMode="auto">
            <a:xfrm>
              <a:off x="2182813" y="3859213"/>
              <a:ext cx="125412" cy="60325"/>
            </a:xfrm>
            <a:custGeom>
              <a:avLst/>
              <a:gdLst/>
              <a:ahLst/>
              <a:cxnLst>
                <a:cxn ang="0">
                  <a:pos x="22" y="0"/>
                </a:cxn>
                <a:cxn ang="0">
                  <a:pos x="29" y="17"/>
                </a:cxn>
                <a:cxn ang="0">
                  <a:pos x="0" y="39"/>
                </a:cxn>
                <a:cxn ang="0">
                  <a:pos x="29" y="47"/>
                </a:cxn>
                <a:cxn ang="0">
                  <a:pos x="58" y="39"/>
                </a:cxn>
                <a:cxn ang="0">
                  <a:pos x="81" y="47"/>
                </a:cxn>
                <a:cxn ang="0">
                  <a:pos x="96" y="39"/>
                </a:cxn>
                <a:cxn ang="0">
                  <a:pos x="96" y="32"/>
                </a:cxn>
                <a:cxn ang="0">
                  <a:pos x="58" y="0"/>
                </a:cxn>
                <a:cxn ang="0">
                  <a:pos x="22" y="0"/>
                </a:cxn>
                <a:cxn ang="0">
                  <a:pos x="22" y="0"/>
                </a:cxn>
              </a:cxnLst>
              <a:rect l="0" t="0" r="r" b="b"/>
              <a:pathLst>
                <a:path w="96" h="47">
                  <a:moveTo>
                    <a:pt x="22" y="0"/>
                  </a:moveTo>
                  <a:lnTo>
                    <a:pt x="29" y="17"/>
                  </a:lnTo>
                  <a:lnTo>
                    <a:pt x="0" y="39"/>
                  </a:lnTo>
                  <a:lnTo>
                    <a:pt x="29" y="47"/>
                  </a:lnTo>
                  <a:lnTo>
                    <a:pt x="58" y="39"/>
                  </a:lnTo>
                  <a:lnTo>
                    <a:pt x="81" y="47"/>
                  </a:lnTo>
                  <a:lnTo>
                    <a:pt x="96" y="39"/>
                  </a:lnTo>
                  <a:lnTo>
                    <a:pt x="96" y="32"/>
                  </a:lnTo>
                  <a:lnTo>
                    <a:pt x="58" y="0"/>
                  </a:lnTo>
                  <a:lnTo>
                    <a:pt x="22" y="0"/>
                  </a:lnTo>
                  <a:lnTo>
                    <a:pt x="22"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32" name="Freeform 17"/>
            <p:cNvSpPr>
              <a:spLocks/>
            </p:cNvSpPr>
            <p:nvPr/>
          </p:nvSpPr>
          <p:spPr bwMode="auto">
            <a:xfrm>
              <a:off x="2182813" y="3859213"/>
              <a:ext cx="125412" cy="60325"/>
            </a:xfrm>
            <a:custGeom>
              <a:avLst/>
              <a:gdLst/>
              <a:ahLst/>
              <a:cxnLst>
                <a:cxn ang="0">
                  <a:pos x="22" y="0"/>
                </a:cxn>
                <a:cxn ang="0">
                  <a:pos x="29" y="17"/>
                </a:cxn>
                <a:cxn ang="0">
                  <a:pos x="0" y="39"/>
                </a:cxn>
                <a:cxn ang="0">
                  <a:pos x="29" y="47"/>
                </a:cxn>
                <a:cxn ang="0">
                  <a:pos x="58" y="39"/>
                </a:cxn>
                <a:cxn ang="0">
                  <a:pos x="81" y="47"/>
                </a:cxn>
                <a:cxn ang="0">
                  <a:pos x="96" y="39"/>
                </a:cxn>
                <a:cxn ang="0">
                  <a:pos x="96" y="32"/>
                </a:cxn>
                <a:cxn ang="0">
                  <a:pos x="58" y="0"/>
                </a:cxn>
                <a:cxn ang="0">
                  <a:pos x="22" y="0"/>
                </a:cxn>
                <a:cxn ang="0">
                  <a:pos x="22" y="0"/>
                </a:cxn>
              </a:cxnLst>
              <a:rect l="0" t="0" r="r" b="b"/>
              <a:pathLst>
                <a:path w="96" h="47">
                  <a:moveTo>
                    <a:pt x="22" y="0"/>
                  </a:moveTo>
                  <a:lnTo>
                    <a:pt x="29" y="17"/>
                  </a:lnTo>
                  <a:lnTo>
                    <a:pt x="0" y="39"/>
                  </a:lnTo>
                  <a:lnTo>
                    <a:pt x="29" y="47"/>
                  </a:lnTo>
                  <a:lnTo>
                    <a:pt x="58" y="39"/>
                  </a:lnTo>
                  <a:lnTo>
                    <a:pt x="81" y="47"/>
                  </a:lnTo>
                  <a:lnTo>
                    <a:pt x="96" y="39"/>
                  </a:lnTo>
                  <a:lnTo>
                    <a:pt x="96" y="32"/>
                  </a:lnTo>
                  <a:lnTo>
                    <a:pt x="58" y="0"/>
                  </a:lnTo>
                  <a:lnTo>
                    <a:pt x="22" y="0"/>
                  </a:lnTo>
                  <a:lnTo>
                    <a:pt x="22"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33" name="Freeform 18"/>
            <p:cNvSpPr>
              <a:spLocks/>
            </p:cNvSpPr>
            <p:nvPr/>
          </p:nvSpPr>
          <p:spPr bwMode="auto">
            <a:xfrm>
              <a:off x="2333625" y="3911600"/>
              <a:ext cx="42863" cy="14288"/>
            </a:xfrm>
            <a:custGeom>
              <a:avLst/>
              <a:gdLst/>
              <a:ahLst/>
              <a:cxnLst>
                <a:cxn ang="0">
                  <a:pos x="0" y="6"/>
                </a:cxn>
                <a:cxn ang="0">
                  <a:pos x="12" y="0"/>
                </a:cxn>
                <a:cxn ang="0">
                  <a:pos x="29" y="0"/>
                </a:cxn>
                <a:cxn ang="0">
                  <a:pos x="33" y="5"/>
                </a:cxn>
                <a:cxn ang="0">
                  <a:pos x="21" y="11"/>
                </a:cxn>
                <a:cxn ang="0">
                  <a:pos x="4" y="10"/>
                </a:cxn>
                <a:cxn ang="0">
                  <a:pos x="0" y="6"/>
                </a:cxn>
                <a:cxn ang="0">
                  <a:pos x="0" y="6"/>
                </a:cxn>
              </a:cxnLst>
              <a:rect l="0" t="0" r="r" b="b"/>
              <a:pathLst>
                <a:path w="33" h="11">
                  <a:moveTo>
                    <a:pt x="0" y="6"/>
                  </a:moveTo>
                  <a:lnTo>
                    <a:pt x="12" y="0"/>
                  </a:lnTo>
                  <a:lnTo>
                    <a:pt x="29" y="0"/>
                  </a:lnTo>
                  <a:lnTo>
                    <a:pt x="33" y="5"/>
                  </a:lnTo>
                  <a:lnTo>
                    <a:pt x="21" y="11"/>
                  </a:lnTo>
                  <a:lnTo>
                    <a:pt x="4" y="10"/>
                  </a:lnTo>
                  <a:lnTo>
                    <a:pt x="0" y="6"/>
                  </a:lnTo>
                  <a:lnTo>
                    <a:pt x="0" y="6"/>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34" name="Freeform 19"/>
            <p:cNvSpPr>
              <a:spLocks/>
            </p:cNvSpPr>
            <p:nvPr/>
          </p:nvSpPr>
          <p:spPr bwMode="auto">
            <a:xfrm>
              <a:off x="2333625" y="3911600"/>
              <a:ext cx="42863" cy="14288"/>
            </a:xfrm>
            <a:custGeom>
              <a:avLst/>
              <a:gdLst/>
              <a:ahLst/>
              <a:cxnLst>
                <a:cxn ang="0">
                  <a:pos x="0" y="6"/>
                </a:cxn>
                <a:cxn ang="0">
                  <a:pos x="12" y="0"/>
                </a:cxn>
                <a:cxn ang="0">
                  <a:pos x="29" y="0"/>
                </a:cxn>
                <a:cxn ang="0">
                  <a:pos x="33" y="5"/>
                </a:cxn>
                <a:cxn ang="0">
                  <a:pos x="21" y="11"/>
                </a:cxn>
                <a:cxn ang="0">
                  <a:pos x="4" y="10"/>
                </a:cxn>
                <a:cxn ang="0">
                  <a:pos x="0" y="6"/>
                </a:cxn>
                <a:cxn ang="0">
                  <a:pos x="0" y="6"/>
                </a:cxn>
              </a:cxnLst>
              <a:rect l="0" t="0" r="r" b="b"/>
              <a:pathLst>
                <a:path w="33" h="11">
                  <a:moveTo>
                    <a:pt x="0" y="6"/>
                  </a:moveTo>
                  <a:lnTo>
                    <a:pt x="12" y="0"/>
                  </a:lnTo>
                  <a:lnTo>
                    <a:pt x="29" y="0"/>
                  </a:lnTo>
                  <a:lnTo>
                    <a:pt x="33" y="5"/>
                  </a:lnTo>
                  <a:lnTo>
                    <a:pt x="21" y="11"/>
                  </a:lnTo>
                  <a:lnTo>
                    <a:pt x="4" y="10"/>
                  </a:lnTo>
                  <a:lnTo>
                    <a:pt x="0" y="6"/>
                  </a:lnTo>
                  <a:lnTo>
                    <a:pt x="0" y="6"/>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35" name="Freeform 20"/>
            <p:cNvSpPr>
              <a:spLocks/>
            </p:cNvSpPr>
            <p:nvPr/>
          </p:nvSpPr>
          <p:spPr bwMode="auto">
            <a:xfrm>
              <a:off x="2333625" y="3217863"/>
              <a:ext cx="76200" cy="84137"/>
            </a:xfrm>
            <a:custGeom>
              <a:avLst/>
              <a:gdLst/>
              <a:ahLst/>
              <a:cxnLst>
                <a:cxn ang="0">
                  <a:pos x="5" y="48"/>
                </a:cxn>
                <a:cxn ang="0">
                  <a:pos x="12" y="31"/>
                </a:cxn>
                <a:cxn ang="0">
                  <a:pos x="44" y="6"/>
                </a:cxn>
                <a:cxn ang="0">
                  <a:pos x="48" y="0"/>
                </a:cxn>
                <a:cxn ang="0">
                  <a:pos x="58" y="0"/>
                </a:cxn>
                <a:cxn ang="0">
                  <a:pos x="52" y="15"/>
                </a:cxn>
                <a:cxn ang="0">
                  <a:pos x="37" y="33"/>
                </a:cxn>
                <a:cxn ang="0">
                  <a:pos x="12" y="52"/>
                </a:cxn>
                <a:cxn ang="0">
                  <a:pos x="2" y="65"/>
                </a:cxn>
                <a:cxn ang="0">
                  <a:pos x="0" y="55"/>
                </a:cxn>
                <a:cxn ang="0">
                  <a:pos x="5" y="48"/>
                </a:cxn>
                <a:cxn ang="0">
                  <a:pos x="5" y="48"/>
                </a:cxn>
              </a:cxnLst>
              <a:rect l="0" t="0" r="r" b="b"/>
              <a:pathLst>
                <a:path w="58" h="65">
                  <a:moveTo>
                    <a:pt x="5" y="48"/>
                  </a:moveTo>
                  <a:lnTo>
                    <a:pt x="12" y="31"/>
                  </a:lnTo>
                  <a:lnTo>
                    <a:pt x="44" y="6"/>
                  </a:lnTo>
                  <a:lnTo>
                    <a:pt x="48" y="0"/>
                  </a:lnTo>
                  <a:lnTo>
                    <a:pt x="58" y="0"/>
                  </a:lnTo>
                  <a:lnTo>
                    <a:pt x="52" y="15"/>
                  </a:lnTo>
                  <a:lnTo>
                    <a:pt x="37" y="33"/>
                  </a:lnTo>
                  <a:lnTo>
                    <a:pt x="12" y="52"/>
                  </a:lnTo>
                  <a:lnTo>
                    <a:pt x="2" y="65"/>
                  </a:lnTo>
                  <a:lnTo>
                    <a:pt x="0" y="55"/>
                  </a:lnTo>
                  <a:lnTo>
                    <a:pt x="5" y="48"/>
                  </a:lnTo>
                  <a:lnTo>
                    <a:pt x="5" y="48"/>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36" name="Freeform 21"/>
            <p:cNvSpPr>
              <a:spLocks/>
            </p:cNvSpPr>
            <p:nvPr/>
          </p:nvSpPr>
          <p:spPr bwMode="auto">
            <a:xfrm>
              <a:off x="2333625" y="3217863"/>
              <a:ext cx="76200" cy="84137"/>
            </a:xfrm>
            <a:custGeom>
              <a:avLst/>
              <a:gdLst/>
              <a:ahLst/>
              <a:cxnLst>
                <a:cxn ang="0">
                  <a:pos x="5" y="48"/>
                </a:cxn>
                <a:cxn ang="0">
                  <a:pos x="12" y="31"/>
                </a:cxn>
                <a:cxn ang="0">
                  <a:pos x="44" y="6"/>
                </a:cxn>
                <a:cxn ang="0">
                  <a:pos x="48" y="0"/>
                </a:cxn>
                <a:cxn ang="0">
                  <a:pos x="58" y="0"/>
                </a:cxn>
                <a:cxn ang="0">
                  <a:pos x="52" y="15"/>
                </a:cxn>
                <a:cxn ang="0">
                  <a:pos x="37" y="33"/>
                </a:cxn>
                <a:cxn ang="0">
                  <a:pos x="12" y="52"/>
                </a:cxn>
                <a:cxn ang="0">
                  <a:pos x="2" y="65"/>
                </a:cxn>
                <a:cxn ang="0">
                  <a:pos x="0" y="55"/>
                </a:cxn>
                <a:cxn ang="0">
                  <a:pos x="5" y="48"/>
                </a:cxn>
                <a:cxn ang="0">
                  <a:pos x="5" y="48"/>
                </a:cxn>
              </a:cxnLst>
              <a:rect l="0" t="0" r="r" b="b"/>
              <a:pathLst>
                <a:path w="58" h="65">
                  <a:moveTo>
                    <a:pt x="5" y="48"/>
                  </a:moveTo>
                  <a:lnTo>
                    <a:pt x="12" y="31"/>
                  </a:lnTo>
                  <a:lnTo>
                    <a:pt x="44" y="6"/>
                  </a:lnTo>
                  <a:lnTo>
                    <a:pt x="48" y="0"/>
                  </a:lnTo>
                  <a:lnTo>
                    <a:pt x="58" y="0"/>
                  </a:lnTo>
                  <a:lnTo>
                    <a:pt x="52" y="15"/>
                  </a:lnTo>
                  <a:lnTo>
                    <a:pt x="37" y="33"/>
                  </a:lnTo>
                  <a:lnTo>
                    <a:pt x="12" y="52"/>
                  </a:lnTo>
                  <a:lnTo>
                    <a:pt x="2" y="65"/>
                  </a:lnTo>
                  <a:lnTo>
                    <a:pt x="0" y="55"/>
                  </a:lnTo>
                  <a:lnTo>
                    <a:pt x="5" y="48"/>
                  </a:lnTo>
                  <a:lnTo>
                    <a:pt x="5" y="48"/>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37" name="Freeform 22"/>
            <p:cNvSpPr>
              <a:spLocks/>
            </p:cNvSpPr>
            <p:nvPr/>
          </p:nvSpPr>
          <p:spPr bwMode="auto">
            <a:xfrm>
              <a:off x="2327275" y="3128963"/>
              <a:ext cx="26988" cy="33337"/>
            </a:xfrm>
            <a:custGeom>
              <a:avLst/>
              <a:gdLst/>
              <a:ahLst/>
              <a:cxnLst>
                <a:cxn ang="0">
                  <a:pos x="7" y="0"/>
                </a:cxn>
                <a:cxn ang="0">
                  <a:pos x="0" y="6"/>
                </a:cxn>
                <a:cxn ang="0">
                  <a:pos x="2" y="23"/>
                </a:cxn>
                <a:cxn ang="0">
                  <a:pos x="11" y="26"/>
                </a:cxn>
                <a:cxn ang="0">
                  <a:pos x="21" y="21"/>
                </a:cxn>
                <a:cxn ang="0">
                  <a:pos x="22" y="13"/>
                </a:cxn>
                <a:cxn ang="0">
                  <a:pos x="14" y="12"/>
                </a:cxn>
                <a:cxn ang="0">
                  <a:pos x="14" y="2"/>
                </a:cxn>
                <a:cxn ang="0">
                  <a:pos x="7" y="0"/>
                </a:cxn>
                <a:cxn ang="0">
                  <a:pos x="7" y="0"/>
                </a:cxn>
              </a:cxnLst>
              <a:rect l="0" t="0" r="r" b="b"/>
              <a:pathLst>
                <a:path w="22" h="26">
                  <a:moveTo>
                    <a:pt x="7" y="0"/>
                  </a:moveTo>
                  <a:lnTo>
                    <a:pt x="0" y="6"/>
                  </a:lnTo>
                  <a:lnTo>
                    <a:pt x="2" y="23"/>
                  </a:lnTo>
                  <a:lnTo>
                    <a:pt x="11" y="26"/>
                  </a:lnTo>
                  <a:lnTo>
                    <a:pt x="21" y="21"/>
                  </a:lnTo>
                  <a:lnTo>
                    <a:pt x="22" y="13"/>
                  </a:lnTo>
                  <a:lnTo>
                    <a:pt x="14" y="12"/>
                  </a:lnTo>
                  <a:lnTo>
                    <a:pt x="14" y="2"/>
                  </a:lnTo>
                  <a:lnTo>
                    <a:pt x="7" y="0"/>
                  </a:lnTo>
                  <a:lnTo>
                    <a:pt x="7"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38" name="Freeform 23"/>
            <p:cNvSpPr>
              <a:spLocks/>
            </p:cNvSpPr>
            <p:nvPr/>
          </p:nvSpPr>
          <p:spPr bwMode="auto">
            <a:xfrm>
              <a:off x="2327275" y="3128963"/>
              <a:ext cx="26988" cy="33337"/>
            </a:xfrm>
            <a:custGeom>
              <a:avLst/>
              <a:gdLst/>
              <a:ahLst/>
              <a:cxnLst>
                <a:cxn ang="0">
                  <a:pos x="7" y="0"/>
                </a:cxn>
                <a:cxn ang="0">
                  <a:pos x="0" y="6"/>
                </a:cxn>
                <a:cxn ang="0">
                  <a:pos x="2" y="23"/>
                </a:cxn>
                <a:cxn ang="0">
                  <a:pos x="11" y="26"/>
                </a:cxn>
                <a:cxn ang="0">
                  <a:pos x="21" y="21"/>
                </a:cxn>
                <a:cxn ang="0">
                  <a:pos x="22" y="13"/>
                </a:cxn>
                <a:cxn ang="0">
                  <a:pos x="14" y="12"/>
                </a:cxn>
                <a:cxn ang="0">
                  <a:pos x="14" y="2"/>
                </a:cxn>
                <a:cxn ang="0">
                  <a:pos x="7" y="0"/>
                </a:cxn>
                <a:cxn ang="0">
                  <a:pos x="7" y="0"/>
                </a:cxn>
              </a:cxnLst>
              <a:rect l="0" t="0" r="r" b="b"/>
              <a:pathLst>
                <a:path w="22" h="26">
                  <a:moveTo>
                    <a:pt x="7" y="0"/>
                  </a:moveTo>
                  <a:lnTo>
                    <a:pt x="0" y="6"/>
                  </a:lnTo>
                  <a:lnTo>
                    <a:pt x="2" y="23"/>
                  </a:lnTo>
                  <a:lnTo>
                    <a:pt x="11" y="26"/>
                  </a:lnTo>
                  <a:lnTo>
                    <a:pt x="21" y="21"/>
                  </a:lnTo>
                  <a:lnTo>
                    <a:pt x="22" y="13"/>
                  </a:lnTo>
                  <a:lnTo>
                    <a:pt x="14" y="12"/>
                  </a:lnTo>
                  <a:lnTo>
                    <a:pt x="14" y="2"/>
                  </a:lnTo>
                  <a:lnTo>
                    <a:pt x="7" y="0"/>
                  </a:lnTo>
                  <a:lnTo>
                    <a:pt x="7"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39" name="Freeform 24"/>
            <p:cNvSpPr>
              <a:spLocks/>
            </p:cNvSpPr>
            <p:nvPr/>
          </p:nvSpPr>
          <p:spPr bwMode="auto">
            <a:xfrm>
              <a:off x="2397125" y="3101975"/>
              <a:ext cx="77788" cy="84138"/>
            </a:xfrm>
            <a:custGeom>
              <a:avLst/>
              <a:gdLst/>
              <a:ahLst/>
              <a:cxnLst>
                <a:cxn ang="0">
                  <a:pos x="8" y="4"/>
                </a:cxn>
                <a:cxn ang="0">
                  <a:pos x="0" y="49"/>
                </a:cxn>
                <a:cxn ang="0">
                  <a:pos x="0" y="65"/>
                </a:cxn>
                <a:cxn ang="0">
                  <a:pos x="14" y="60"/>
                </a:cxn>
                <a:cxn ang="0">
                  <a:pos x="18" y="53"/>
                </a:cxn>
                <a:cxn ang="0">
                  <a:pos x="22" y="60"/>
                </a:cxn>
                <a:cxn ang="0">
                  <a:pos x="32" y="61"/>
                </a:cxn>
                <a:cxn ang="0">
                  <a:pos x="34" y="48"/>
                </a:cxn>
                <a:cxn ang="0">
                  <a:pos x="47" y="60"/>
                </a:cxn>
                <a:cxn ang="0">
                  <a:pos x="60" y="60"/>
                </a:cxn>
                <a:cxn ang="0">
                  <a:pos x="51" y="41"/>
                </a:cxn>
                <a:cxn ang="0">
                  <a:pos x="45" y="18"/>
                </a:cxn>
                <a:cxn ang="0">
                  <a:pos x="26" y="14"/>
                </a:cxn>
                <a:cxn ang="0">
                  <a:pos x="20" y="20"/>
                </a:cxn>
                <a:cxn ang="0">
                  <a:pos x="16" y="19"/>
                </a:cxn>
                <a:cxn ang="0">
                  <a:pos x="18" y="0"/>
                </a:cxn>
                <a:cxn ang="0">
                  <a:pos x="14" y="0"/>
                </a:cxn>
                <a:cxn ang="0">
                  <a:pos x="8" y="4"/>
                </a:cxn>
                <a:cxn ang="0">
                  <a:pos x="8" y="4"/>
                </a:cxn>
              </a:cxnLst>
              <a:rect l="0" t="0" r="r" b="b"/>
              <a:pathLst>
                <a:path w="60" h="65">
                  <a:moveTo>
                    <a:pt x="8" y="4"/>
                  </a:moveTo>
                  <a:lnTo>
                    <a:pt x="0" y="49"/>
                  </a:lnTo>
                  <a:lnTo>
                    <a:pt x="0" y="65"/>
                  </a:lnTo>
                  <a:lnTo>
                    <a:pt x="14" y="60"/>
                  </a:lnTo>
                  <a:lnTo>
                    <a:pt x="18" y="53"/>
                  </a:lnTo>
                  <a:lnTo>
                    <a:pt x="22" y="60"/>
                  </a:lnTo>
                  <a:lnTo>
                    <a:pt x="32" y="61"/>
                  </a:lnTo>
                  <a:lnTo>
                    <a:pt x="34" y="48"/>
                  </a:lnTo>
                  <a:lnTo>
                    <a:pt x="47" y="60"/>
                  </a:lnTo>
                  <a:lnTo>
                    <a:pt x="60" y="60"/>
                  </a:lnTo>
                  <a:lnTo>
                    <a:pt x="51" y="41"/>
                  </a:lnTo>
                  <a:lnTo>
                    <a:pt x="45" y="18"/>
                  </a:lnTo>
                  <a:lnTo>
                    <a:pt x="26" y="14"/>
                  </a:lnTo>
                  <a:lnTo>
                    <a:pt x="20" y="20"/>
                  </a:lnTo>
                  <a:lnTo>
                    <a:pt x="16" y="19"/>
                  </a:lnTo>
                  <a:lnTo>
                    <a:pt x="18" y="0"/>
                  </a:lnTo>
                  <a:lnTo>
                    <a:pt x="14" y="0"/>
                  </a:lnTo>
                  <a:lnTo>
                    <a:pt x="8" y="4"/>
                  </a:lnTo>
                  <a:lnTo>
                    <a:pt x="8" y="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40" name="Freeform 25"/>
            <p:cNvSpPr>
              <a:spLocks/>
            </p:cNvSpPr>
            <p:nvPr/>
          </p:nvSpPr>
          <p:spPr bwMode="auto">
            <a:xfrm>
              <a:off x="2397125" y="3101975"/>
              <a:ext cx="77788" cy="84138"/>
            </a:xfrm>
            <a:custGeom>
              <a:avLst/>
              <a:gdLst/>
              <a:ahLst/>
              <a:cxnLst>
                <a:cxn ang="0">
                  <a:pos x="8" y="4"/>
                </a:cxn>
                <a:cxn ang="0">
                  <a:pos x="0" y="49"/>
                </a:cxn>
                <a:cxn ang="0">
                  <a:pos x="0" y="65"/>
                </a:cxn>
                <a:cxn ang="0">
                  <a:pos x="14" y="60"/>
                </a:cxn>
                <a:cxn ang="0">
                  <a:pos x="18" y="53"/>
                </a:cxn>
                <a:cxn ang="0">
                  <a:pos x="22" y="60"/>
                </a:cxn>
                <a:cxn ang="0">
                  <a:pos x="32" y="61"/>
                </a:cxn>
                <a:cxn ang="0">
                  <a:pos x="34" y="48"/>
                </a:cxn>
                <a:cxn ang="0">
                  <a:pos x="47" y="60"/>
                </a:cxn>
                <a:cxn ang="0">
                  <a:pos x="60" y="60"/>
                </a:cxn>
                <a:cxn ang="0">
                  <a:pos x="51" y="41"/>
                </a:cxn>
                <a:cxn ang="0">
                  <a:pos x="45" y="18"/>
                </a:cxn>
                <a:cxn ang="0">
                  <a:pos x="26" y="14"/>
                </a:cxn>
                <a:cxn ang="0">
                  <a:pos x="20" y="20"/>
                </a:cxn>
                <a:cxn ang="0">
                  <a:pos x="16" y="19"/>
                </a:cxn>
                <a:cxn ang="0">
                  <a:pos x="18" y="0"/>
                </a:cxn>
                <a:cxn ang="0">
                  <a:pos x="14" y="0"/>
                </a:cxn>
                <a:cxn ang="0">
                  <a:pos x="8" y="4"/>
                </a:cxn>
                <a:cxn ang="0">
                  <a:pos x="8" y="4"/>
                </a:cxn>
              </a:cxnLst>
              <a:rect l="0" t="0" r="r" b="b"/>
              <a:pathLst>
                <a:path w="60" h="65">
                  <a:moveTo>
                    <a:pt x="8" y="4"/>
                  </a:moveTo>
                  <a:lnTo>
                    <a:pt x="0" y="49"/>
                  </a:lnTo>
                  <a:lnTo>
                    <a:pt x="0" y="65"/>
                  </a:lnTo>
                  <a:lnTo>
                    <a:pt x="14" y="60"/>
                  </a:lnTo>
                  <a:lnTo>
                    <a:pt x="18" y="53"/>
                  </a:lnTo>
                  <a:lnTo>
                    <a:pt x="22" y="60"/>
                  </a:lnTo>
                  <a:lnTo>
                    <a:pt x="32" y="61"/>
                  </a:lnTo>
                  <a:lnTo>
                    <a:pt x="34" y="48"/>
                  </a:lnTo>
                  <a:lnTo>
                    <a:pt x="47" y="60"/>
                  </a:lnTo>
                  <a:lnTo>
                    <a:pt x="60" y="60"/>
                  </a:lnTo>
                  <a:lnTo>
                    <a:pt x="51" y="41"/>
                  </a:lnTo>
                  <a:lnTo>
                    <a:pt x="45" y="18"/>
                  </a:lnTo>
                  <a:lnTo>
                    <a:pt x="26" y="14"/>
                  </a:lnTo>
                  <a:lnTo>
                    <a:pt x="20" y="20"/>
                  </a:lnTo>
                  <a:lnTo>
                    <a:pt x="16" y="19"/>
                  </a:lnTo>
                  <a:lnTo>
                    <a:pt x="18" y="0"/>
                  </a:lnTo>
                  <a:lnTo>
                    <a:pt x="14" y="0"/>
                  </a:lnTo>
                  <a:lnTo>
                    <a:pt x="8" y="4"/>
                  </a:lnTo>
                  <a:lnTo>
                    <a:pt x="8" y="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41" name="Freeform 26"/>
            <p:cNvSpPr>
              <a:spLocks/>
            </p:cNvSpPr>
            <p:nvPr/>
          </p:nvSpPr>
          <p:spPr bwMode="auto">
            <a:xfrm>
              <a:off x="2038350" y="2792413"/>
              <a:ext cx="61913" cy="61912"/>
            </a:xfrm>
            <a:custGeom>
              <a:avLst/>
              <a:gdLst/>
              <a:ahLst/>
              <a:cxnLst>
                <a:cxn ang="0">
                  <a:pos x="18" y="0"/>
                </a:cxn>
                <a:cxn ang="0">
                  <a:pos x="8" y="4"/>
                </a:cxn>
                <a:cxn ang="0">
                  <a:pos x="0" y="42"/>
                </a:cxn>
                <a:cxn ang="0">
                  <a:pos x="9" y="48"/>
                </a:cxn>
                <a:cxn ang="0">
                  <a:pos x="19" y="32"/>
                </a:cxn>
                <a:cxn ang="0">
                  <a:pos x="37" y="35"/>
                </a:cxn>
                <a:cxn ang="0">
                  <a:pos x="47" y="27"/>
                </a:cxn>
                <a:cxn ang="0">
                  <a:pos x="30" y="19"/>
                </a:cxn>
                <a:cxn ang="0">
                  <a:pos x="24" y="2"/>
                </a:cxn>
                <a:cxn ang="0">
                  <a:pos x="18" y="0"/>
                </a:cxn>
                <a:cxn ang="0">
                  <a:pos x="18" y="0"/>
                </a:cxn>
              </a:cxnLst>
              <a:rect l="0" t="0" r="r" b="b"/>
              <a:pathLst>
                <a:path w="47" h="48">
                  <a:moveTo>
                    <a:pt x="18" y="0"/>
                  </a:moveTo>
                  <a:lnTo>
                    <a:pt x="8" y="4"/>
                  </a:lnTo>
                  <a:lnTo>
                    <a:pt x="0" y="42"/>
                  </a:lnTo>
                  <a:lnTo>
                    <a:pt x="9" y="48"/>
                  </a:lnTo>
                  <a:lnTo>
                    <a:pt x="19" y="32"/>
                  </a:lnTo>
                  <a:lnTo>
                    <a:pt x="37" y="35"/>
                  </a:lnTo>
                  <a:lnTo>
                    <a:pt x="47" y="27"/>
                  </a:lnTo>
                  <a:lnTo>
                    <a:pt x="30" y="19"/>
                  </a:lnTo>
                  <a:lnTo>
                    <a:pt x="24" y="2"/>
                  </a:lnTo>
                  <a:lnTo>
                    <a:pt x="18" y="0"/>
                  </a:lnTo>
                  <a:lnTo>
                    <a:pt x="18"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42" name="Freeform 27"/>
            <p:cNvSpPr>
              <a:spLocks/>
            </p:cNvSpPr>
            <p:nvPr/>
          </p:nvSpPr>
          <p:spPr bwMode="auto">
            <a:xfrm>
              <a:off x="2038350" y="2792413"/>
              <a:ext cx="61913" cy="61912"/>
            </a:xfrm>
            <a:custGeom>
              <a:avLst/>
              <a:gdLst/>
              <a:ahLst/>
              <a:cxnLst>
                <a:cxn ang="0">
                  <a:pos x="18" y="0"/>
                </a:cxn>
                <a:cxn ang="0">
                  <a:pos x="8" y="4"/>
                </a:cxn>
                <a:cxn ang="0">
                  <a:pos x="0" y="42"/>
                </a:cxn>
                <a:cxn ang="0">
                  <a:pos x="9" y="48"/>
                </a:cxn>
                <a:cxn ang="0">
                  <a:pos x="19" y="32"/>
                </a:cxn>
                <a:cxn ang="0">
                  <a:pos x="37" y="35"/>
                </a:cxn>
                <a:cxn ang="0">
                  <a:pos x="47" y="27"/>
                </a:cxn>
                <a:cxn ang="0">
                  <a:pos x="30" y="19"/>
                </a:cxn>
                <a:cxn ang="0">
                  <a:pos x="24" y="2"/>
                </a:cxn>
                <a:cxn ang="0">
                  <a:pos x="18" y="0"/>
                </a:cxn>
                <a:cxn ang="0">
                  <a:pos x="18" y="0"/>
                </a:cxn>
              </a:cxnLst>
              <a:rect l="0" t="0" r="r" b="b"/>
              <a:pathLst>
                <a:path w="47" h="48">
                  <a:moveTo>
                    <a:pt x="18" y="0"/>
                  </a:moveTo>
                  <a:lnTo>
                    <a:pt x="8" y="4"/>
                  </a:lnTo>
                  <a:lnTo>
                    <a:pt x="0" y="42"/>
                  </a:lnTo>
                  <a:lnTo>
                    <a:pt x="9" y="48"/>
                  </a:lnTo>
                  <a:lnTo>
                    <a:pt x="19" y="32"/>
                  </a:lnTo>
                  <a:lnTo>
                    <a:pt x="37" y="35"/>
                  </a:lnTo>
                  <a:lnTo>
                    <a:pt x="47" y="27"/>
                  </a:lnTo>
                  <a:lnTo>
                    <a:pt x="30" y="19"/>
                  </a:lnTo>
                  <a:lnTo>
                    <a:pt x="24" y="2"/>
                  </a:lnTo>
                  <a:lnTo>
                    <a:pt x="18" y="0"/>
                  </a:lnTo>
                  <a:lnTo>
                    <a:pt x="18"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43" name="Freeform 28"/>
            <p:cNvSpPr>
              <a:spLocks/>
            </p:cNvSpPr>
            <p:nvPr/>
          </p:nvSpPr>
          <p:spPr bwMode="auto">
            <a:xfrm>
              <a:off x="2089150" y="2528888"/>
              <a:ext cx="301625" cy="366712"/>
            </a:xfrm>
            <a:custGeom>
              <a:avLst/>
              <a:gdLst/>
              <a:ahLst/>
              <a:cxnLst>
                <a:cxn ang="0">
                  <a:pos x="15" y="61"/>
                </a:cxn>
                <a:cxn ang="0">
                  <a:pos x="51" y="100"/>
                </a:cxn>
                <a:cxn ang="0">
                  <a:pos x="95" y="100"/>
                </a:cxn>
                <a:cxn ang="0">
                  <a:pos x="124" y="124"/>
                </a:cxn>
                <a:cxn ang="0">
                  <a:pos x="102" y="138"/>
                </a:cxn>
                <a:cxn ang="0">
                  <a:pos x="117" y="185"/>
                </a:cxn>
                <a:cxn ang="0">
                  <a:pos x="102" y="191"/>
                </a:cxn>
                <a:cxn ang="0">
                  <a:pos x="80" y="237"/>
                </a:cxn>
                <a:cxn ang="0">
                  <a:pos x="117" y="231"/>
                </a:cxn>
                <a:cxn ang="0">
                  <a:pos x="154" y="237"/>
                </a:cxn>
                <a:cxn ang="0">
                  <a:pos x="154" y="261"/>
                </a:cxn>
                <a:cxn ang="0">
                  <a:pos x="176" y="261"/>
                </a:cxn>
                <a:cxn ang="0">
                  <a:pos x="191" y="284"/>
                </a:cxn>
                <a:cxn ang="0">
                  <a:pos x="212" y="284"/>
                </a:cxn>
                <a:cxn ang="0">
                  <a:pos x="226" y="231"/>
                </a:cxn>
                <a:cxn ang="0">
                  <a:pos x="212" y="215"/>
                </a:cxn>
                <a:cxn ang="0">
                  <a:pos x="169" y="185"/>
                </a:cxn>
                <a:cxn ang="0">
                  <a:pos x="146" y="185"/>
                </a:cxn>
                <a:cxn ang="0">
                  <a:pos x="146" y="162"/>
                </a:cxn>
                <a:cxn ang="0">
                  <a:pos x="198" y="177"/>
                </a:cxn>
                <a:cxn ang="0">
                  <a:pos x="212" y="200"/>
                </a:cxn>
                <a:cxn ang="0">
                  <a:pos x="234" y="170"/>
                </a:cxn>
                <a:cxn ang="0">
                  <a:pos x="212" y="138"/>
                </a:cxn>
                <a:cxn ang="0">
                  <a:pos x="191" y="138"/>
                </a:cxn>
                <a:cxn ang="0">
                  <a:pos x="169" y="124"/>
                </a:cxn>
                <a:cxn ang="0">
                  <a:pos x="176" y="84"/>
                </a:cxn>
                <a:cxn ang="0">
                  <a:pos x="146" y="84"/>
                </a:cxn>
                <a:cxn ang="0">
                  <a:pos x="138" y="54"/>
                </a:cxn>
                <a:cxn ang="0">
                  <a:pos x="88" y="31"/>
                </a:cxn>
                <a:cxn ang="0">
                  <a:pos x="88" y="46"/>
                </a:cxn>
                <a:cxn ang="0">
                  <a:pos x="73" y="46"/>
                </a:cxn>
                <a:cxn ang="0">
                  <a:pos x="66" y="8"/>
                </a:cxn>
                <a:cxn ang="0">
                  <a:pos x="51" y="0"/>
                </a:cxn>
                <a:cxn ang="0">
                  <a:pos x="51" y="46"/>
                </a:cxn>
                <a:cxn ang="0">
                  <a:pos x="37" y="8"/>
                </a:cxn>
                <a:cxn ang="0">
                  <a:pos x="0" y="31"/>
                </a:cxn>
                <a:cxn ang="0">
                  <a:pos x="30" y="46"/>
                </a:cxn>
                <a:cxn ang="0">
                  <a:pos x="15" y="61"/>
                </a:cxn>
                <a:cxn ang="0">
                  <a:pos x="15" y="61"/>
                </a:cxn>
              </a:cxnLst>
              <a:rect l="0" t="0" r="r" b="b"/>
              <a:pathLst>
                <a:path w="234" h="284">
                  <a:moveTo>
                    <a:pt x="15" y="61"/>
                  </a:moveTo>
                  <a:lnTo>
                    <a:pt x="51" y="100"/>
                  </a:lnTo>
                  <a:lnTo>
                    <a:pt x="95" y="100"/>
                  </a:lnTo>
                  <a:lnTo>
                    <a:pt x="124" y="124"/>
                  </a:lnTo>
                  <a:lnTo>
                    <a:pt x="102" y="138"/>
                  </a:lnTo>
                  <a:lnTo>
                    <a:pt x="117" y="185"/>
                  </a:lnTo>
                  <a:lnTo>
                    <a:pt x="102" y="191"/>
                  </a:lnTo>
                  <a:lnTo>
                    <a:pt x="80" y="237"/>
                  </a:lnTo>
                  <a:lnTo>
                    <a:pt x="117" y="231"/>
                  </a:lnTo>
                  <a:lnTo>
                    <a:pt x="154" y="237"/>
                  </a:lnTo>
                  <a:lnTo>
                    <a:pt x="154" y="261"/>
                  </a:lnTo>
                  <a:lnTo>
                    <a:pt x="176" y="261"/>
                  </a:lnTo>
                  <a:lnTo>
                    <a:pt x="191" y="284"/>
                  </a:lnTo>
                  <a:lnTo>
                    <a:pt x="212" y="284"/>
                  </a:lnTo>
                  <a:lnTo>
                    <a:pt x="226" y="231"/>
                  </a:lnTo>
                  <a:lnTo>
                    <a:pt x="212" y="215"/>
                  </a:lnTo>
                  <a:lnTo>
                    <a:pt x="169" y="185"/>
                  </a:lnTo>
                  <a:lnTo>
                    <a:pt x="146" y="185"/>
                  </a:lnTo>
                  <a:lnTo>
                    <a:pt x="146" y="162"/>
                  </a:lnTo>
                  <a:lnTo>
                    <a:pt x="198" y="177"/>
                  </a:lnTo>
                  <a:lnTo>
                    <a:pt x="212" y="200"/>
                  </a:lnTo>
                  <a:lnTo>
                    <a:pt x="234" y="170"/>
                  </a:lnTo>
                  <a:lnTo>
                    <a:pt x="212" y="138"/>
                  </a:lnTo>
                  <a:lnTo>
                    <a:pt x="191" y="138"/>
                  </a:lnTo>
                  <a:lnTo>
                    <a:pt x="169" y="124"/>
                  </a:lnTo>
                  <a:lnTo>
                    <a:pt x="176" y="84"/>
                  </a:lnTo>
                  <a:lnTo>
                    <a:pt x="146" y="84"/>
                  </a:lnTo>
                  <a:lnTo>
                    <a:pt x="138" y="54"/>
                  </a:lnTo>
                  <a:lnTo>
                    <a:pt x="88" y="31"/>
                  </a:lnTo>
                  <a:lnTo>
                    <a:pt x="88" y="46"/>
                  </a:lnTo>
                  <a:lnTo>
                    <a:pt x="73" y="46"/>
                  </a:lnTo>
                  <a:lnTo>
                    <a:pt x="66" y="8"/>
                  </a:lnTo>
                  <a:lnTo>
                    <a:pt x="51" y="0"/>
                  </a:lnTo>
                  <a:lnTo>
                    <a:pt x="51" y="46"/>
                  </a:lnTo>
                  <a:lnTo>
                    <a:pt x="37" y="8"/>
                  </a:lnTo>
                  <a:lnTo>
                    <a:pt x="0" y="31"/>
                  </a:lnTo>
                  <a:lnTo>
                    <a:pt x="30" y="46"/>
                  </a:lnTo>
                  <a:lnTo>
                    <a:pt x="15" y="61"/>
                  </a:lnTo>
                  <a:lnTo>
                    <a:pt x="15" y="61"/>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44" name="Freeform 29"/>
            <p:cNvSpPr>
              <a:spLocks/>
            </p:cNvSpPr>
            <p:nvPr/>
          </p:nvSpPr>
          <p:spPr bwMode="auto">
            <a:xfrm>
              <a:off x="2089150" y="2528888"/>
              <a:ext cx="301625" cy="366712"/>
            </a:xfrm>
            <a:custGeom>
              <a:avLst/>
              <a:gdLst/>
              <a:ahLst/>
              <a:cxnLst>
                <a:cxn ang="0">
                  <a:pos x="15" y="61"/>
                </a:cxn>
                <a:cxn ang="0">
                  <a:pos x="51" y="100"/>
                </a:cxn>
                <a:cxn ang="0">
                  <a:pos x="95" y="100"/>
                </a:cxn>
                <a:cxn ang="0">
                  <a:pos x="124" y="124"/>
                </a:cxn>
                <a:cxn ang="0">
                  <a:pos x="102" y="138"/>
                </a:cxn>
                <a:cxn ang="0">
                  <a:pos x="117" y="185"/>
                </a:cxn>
                <a:cxn ang="0">
                  <a:pos x="102" y="191"/>
                </a:cxn>
                <a:cxn ang="0">
                  <a:pos x="80" y="237"/>
                </a:cxn>
                <a:cxn ang="0">
                  <a:pos x="117" y="231"/>
                </a:cxn>
                <a:cxn ang="0">
                  <a:pos x="154" y="237"/>
                </a:cxn>
                <a:cxn ang="0">
                  <a:pos x="154" y="261"/>
                </a:cxn>
                <a:cxn ang="0">
                  <a:pos x="176" y="261"/>
                </a:cxn>
                <a:cxn ang="0">
                  <a:pos x="191" y="284"/>
                </a:cxn>
                <a:cxn ang="0">
                  <a:pos x="212" y="284"/>
                </a:cxn>
                <a:cxn ang="0">
                  <a:pos x="226" y="231"/>
                </a:cxn>
                <a:cxn ang="0">
                  <a:pos x="212" y="215"/>
                </a:cxn>
                <a:cxn ang="0">
                  <a:pos x="169" y="185"/>
                </a:cxn>
                <a:cxn ang="0">
                  <a:pos x="146" y="185"/>
                </a:cxn>
                <a:cxn ang="0">
                  <a:pos x="146" y="162"/>
                </a:cxn>
                <a:cxn ang="0">
                  <a:pos x="198" y="177"/>
                </a:cxn>
                <a:cxn ang="0">
                  <a:pos x="212" y="200"/>
                </a:cxn>
                <a:cxn ang="0">
                  <a:pos x="234" y="170"/>
                </a:cxn>
                <a:cxn ang="0">
                  <a:pos x="212" y="138"/>
                </a:cxn>
                <a:cxn ang="0">
                  <a:pos x="191" y="138"/>
                </a:cxn>
                <a:cxn ang="0">
                  <a:pos x="169" y="124"/>
                </a:cxn>
                <a:cxn ang="0">
                  <a:pos x="176" y="84"/>
                </a:cxn>
                <a:cxn ang="0">
                  <a:pos x="146" y="84"/>
                </a:cxn>
                <a:cxn ang="0">
                  <a:pos x="138" y="54"/>
                </a:cxn>
                <a:cxn ang="0">
                  <a:pos x="88" y="31"/>
                </a:cxn>
                <a:cxn ang="0">
                  <a:pos x="88" y="46"/>
                </a:cxn>
                <a:cxn ang="0">
                  <a:pos x="73" y="46"/>
                </a:cxn>
                <a:cxn ang="0">
                  <a:pos x="66" y="8"/>
                </a:cxn>
                <a:cxn ang="0">
                  <a:pos x="51" y="0"/>
                </a:cxn>
                <a:cxn ang="0">
                  <a:pos x="51" y="46"/>
                </a:cxn>
                <a:cxn ang="0">
                  <a:pos x="37" y="8"/>
                </a:cxn>
                <a:cxn ang="0">
                  <a:pos x="0" y="31"/>
                </a:cxn>
                <a:cxn ang="0">
                  <a:pos x="30" y="46"/>
                </a:cxn>
                <a:cxn ang="0">
                  <a:pos x="15" y="61"/>
                </a:cxn>
                <a:cxn ang="0">
                  <a:pos x="15" y="61"/>
                </a:cxn>
              </a:cxnLst>
              <a:rect l="0" t="0" r="r" b="b"/>
              <a:pathLst>
                <a:path w="234" h="284">
                  <a:moveTo>
                    <a:pt x="15" y="61"/>
                  </a:moveTo>
                  <a:lnTo>
                    <a:pt x="51" y="100"/>
                  </a:lnTo>
                  <a:lnTo>
                    <a:pt x="95" y="100"/>
                  </a:lnTo>
                  <a:lnTo>
                    <a:pt x="124" y="124"/>
                  </a:lnTo>
                  <a:lnTo>
                    <a:pt x="102" y="138"/>
                  </a:lnTo>
                  <a:lnTo>
                    <a:pt x="117" y="185"/>
                  </a:lnTo>
                  <a:lnTo>
                    <a:pt x="102" y="191"/>
                  </a:lnTo>
                  <a:lnTo>
                    <a:pt x="80" y="237"/>
                  </a:lnTo>
                  <a:lnTo>
                    <a:pt x="117" y="231"/>
                  </a:lnTo>
                  <a:lnTo>
                    <a:pt x="154" y="237"/>
                  </a:lnTo>
                  <a:lnTo>
                    <a:pt x="154" y="261"/>
                  </a:lnTo>
                  <a:lnTo>
                    <a:pt x="176" y="261"/>
                  </a:lnTo>
                  <a:lnTo>
                    <a:pt x="191" y="284"/>
                  </a:lnTo>
                  <a:lnTo>
                    <a:pt x="212" y="284"/>
                  </a:lnTo>
                  <a:lnTo>
                    <a:pt x="226" y="231"/>
                  </a:lnTo>
                  <a:lnTo>
                    <a:pt x="212" y="215"/>
                  </a:lnTo>
                  <a:lnTo>
                    <a:pt x="169" y="185"/>
                  </a:lnTo>
                  <a:lnTo>
                    <a:pt x="146" y="185"/>
                  </a:lnTo>
                  <a:lnTo>
                    <a:pt x="146" y="162"/>
                  </a:lnTo>
                  <a:lnTo>
                    <a:pt x="198" y="177"/>
                  </a:lnTo>
                  <a:lnTo>
                    <a:pt x="212" y="200"/>
                  </a:lnTo>
                  <a:lnTo>
                    <a:pt x="234" y="170"/>
                  </a:lnTo>
                  <a:lnTo>
                    <a:pt x="212" y="138"/>
                  </a:lnTo>
                  <a:lnTo>
                    <a:pt x="191" y="138"/>
                  </a:lnTo>
                  <a:lnTo>
                    <a:pt x="169" y="124"/>
                  </a:lnTo>
                  <a:lnTo>
                    <a:pt x="176" y="84"/>
                  </a:lnTo>
                  <a:lnTo>
                    <a:pt x="146" y="84"/>
                  </a:lnTo>
                  <a:lnTo>
                    <a:pt x="138" y="54"/>
                  </a:lnTo>
                  <a:lnTo>
                    <a:pt x="88" y="31"/>
                  </a:lnTo>
                  <a:lnTo>
                    <a:pt x="88" y="46"/>
                  </a:lnTo>
                  <a:lnTo>
                    <a:pt x="73" y="46"/>
                  </a:lnTo>
                  <a:lnTo>
                    <a:pt x="66" y="8"/>
                  </a:lnTo>
                  <a:lnTo>
                    <a:pt x="51" y="0"/>
                  </a:lnTo>
                  <a:lnTo>
                    <a:pt x="51" y="46"/>
                  </a:lnTo>
                  <a:lnTo>
                    <a:pt x="37" y="8"/>
                  </a:lnTo>
                  <a:lnTo>
                    <a:pt x="0" y="31"/>
                  </a:lnTo>
                  <a:lnTo>
                    <a:pt x="30" y="46"/>
                  </a:lnTo>
                  <a:lnTo>
                    <a:pt x="15" y="61"/>
                  </a:lnTo>
                  <a:lnTo>
                    <a:pt x="15" y="61"/>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45" name="Freeform 30"/>
            <p:cNvSpPr>
              <a:spLocks/>
            </p:cNvSpPr>
            <p:nvPr/>
          </p:nvSpPr>
          <p:spPr bwMode="auto">
            <a:xfrm>
              <a:off x="2289175" y="2449513"/>
              <a:ext cx="85725" cy="130175"/>
            </a:xfrm>
            <a:custGeom>
              <a:avLst/>
              <a:gdLst/>
              <a:ahLst/>
              <a:cxnLst>
                <a:cxn ang="0">
                  <a:pos x="15" y="0"/>
                </a:cxn>
                <a:cxn ang="0">
                  <a:pos x="0" y="47"/>
                </a:cxn>
                <a:cxn ang="0">
                  <a:pos x="28" y="70"/>
                </a:cxn>
                <a:cxn ang="0">
                  <a:pos x="44" y="101"/>
                </a:cxn>
                <a:cxn ang="0">
                  <a:pos x="58" y="101"/>
                </a:cxn>
                <a:cxn ang="0">
                  <a:pos x="67" y="80"/>
                </a:cxn>
                <a:cxn ang="0">
                  <a:pos x="52" y="50"/>
                </a:cxn>
                <a:cxn ang="0">
                  <a:pos x="28" y="37"/>
                </a:cxn>
                <a:cxn ang="0">
                  <a:pos x="28" y="8"/>
                </a:cxn>
                <a:cxn ang="0">
                  <a:pos x="15" y="0"/>
                </a:cxn>
                <a:cxn ang="0">
                  <a:pos x="15" y="0"/>
                </a:cxn>
              </a:cxnLst>
              <a:rect l="0" t="0" r="r" b="b"/>
              <a:pathLst>
                <a:path w="67" h="101">
                  <a:moveTo>
                    <a:pt x="15" y="0"/>
                  </a:moveTo>
                  <a:lnTo>
                    <a:pt x="0" y="47"/>
                  </a:lnTo>
                  <a:lnTo>
                    <a:pt x="28" y="70"/>
                  </a:lnTo>
                  <a:lnTo>
                    <a:pt x="44" y="101"/>
                  </a:lnTo>
                  <a:lnTo>
                    <a:pt x="58" y="101"/>
                  </a:lnTo>
                  <a:lnTo>
                    <a:pt x="67" y="80"/>
                  </a:lnTo>
                  <a:lnTo>
                    <a:pt x="52" y="50"/>
                  </a:lnTo>
                  <a:lnTo>
                    <a:pt x="28" y="37"/>
                  </a:lnTo>
                  <a:lnTo>
                    <a:pt x="28" y="8"/>
                  </a:lnTo>
                  <a:lnTo>
                    <a:pt x="15" y="0"/>
                  </a:lnTo>
                  <a:lnTo>
                    <a:pt x="15"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46" name="Freeform 31"/>
            <p:cNvSpPr>
              <a:spLocks/>
            </p:cNvSpPr>
            <p:nvPr/>
          </p:nvSpPr>
          <p:spPr bwMode="auto">
            <a:xfrm>
              <a:off x="2289175" y="2449513"/>
              <a:ext cx="85725" cy="130175"/>
            </a:xfrm>
            <a:custGeom>
              <a:avLst/>
              <a:gdLst/>
              <a:ahLst/>
              <a:cxnLst>
                <a:cxn ang="0">
                  <a:pos x="15" y="0"/>
                </a:cxn>
                <a:cxn ang="0">
                  <a:pos x="0" y="47"/>
                </a:cxn>
                <a:cxn ang="0">
                  <a:pos x="28" y="70"/>
                </a:cxn>
                <a:cxn ang="0">
                  <a:pos x="44" y="101"/>
                </a:cxn>
                <a:cxn ang="0">
                  <a:pos x="58" y="101"/>
                </a:cxn>
                <a:cxn ang="0">
                  <a:pos x="67" y="80"/>
                </a:cxn>
                <a:cxn ang="0">
                  <a:pos x="52" y="50"/>
                </a:cxn>
                <a:cxn ang="0">
                  <a:pos x="28" y="37"/>
                </a:cxn>
                <a:cxn ang="0">
                  <a:pos x="28" y="8"/>
                </a:cxn>
                <a:cxn ang="0">
                  <a:pos x="15" y="0"/>
                </a:cxn>
                <a:cxn ang="0">
                  <a:pos x="15" y="0"/>
                </a:cxn>
              </a:cxnLst>
              <a:rect l="0" t="0" r="r" b="b"/>
              <a:pathLst>
                <a:path w="67" h="101">
                  <a:moveTo>
                    <a:pt x="15" y="0"/>
                  </a:moveTo>
                  <a:lnTo>
                    <a:pt x="0" y="47"/>
                  </a:lnTo>
                  <a:lnTo>
                    <a:pt x="28" y="70"/>
                  </a:lnTo>
                  <a:lnTo>
                    <a:pt x="44" y="101"/>
                  </a:lnTo>
                  <a:lnTo>
                    <a:pt x="58" y="101"/>
                  </a:lnTo>
                  <a:lnTo>
                    <a:pt x="67" y="80"/>
                  </a:lnTo>
                  <a:lnTo>
                    <a:pt x="52" y="50"/>
                  </a:lnTo>
                  <a:lnTo>
                    <a:pt x="28" y="37"/>
                  </a:lnTo>
                  <a:lnTo>
                    <a:pt x="28" y="8"/>
                  </a:lnTo>
                  <a:lnTo>
                    <a:pt x="15" y="0"/>
                  </a:lnTo>
                  <a:lnTo>
                    <a:pt x="15"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47" name="Freeform 32"/>
            <p:cNvSpPr>
              <a:spLocks/>
            </p:cNvSpPr>
            <p:nvPr/>
          </p:nvSpPr>
          <p:spPr bwMode="auto">
            <a:xfrm>
              <a:off x="2344738" y="2279650"/>
              <a:ext cx="131762" cy="230188"/>
            </a:xfrm>
            <a:custGeom>
              <a:avLst/>
              <a:gdLst/>
              <a:ahLst/>
              <a:cxnLst>
                <a:cxn ang="0">
                  <a:pos x="0" y="47"/>
                </a:cxn>
                <a:cxn ang="0">
                  <a:pos x="22" y="70"/>
                </a:cxn>
                <a:cxn ang="0">
                  <a:pos x="43" y="62"/>
                </a:cxn>
                <a:cxn ang="0">
                  <a:pos x="51" y="47"/>
                </a:cxn>
                <a:cxn ang="0">
                  <a:pos x="58" y="62"/>
                </a:cxn>
                <a:cxn ang="0">
                  <a:pos x="43" y="93"/>
                </a:cxn>
                <a:cxn ang="0">
                  <a:pos x="43" y="109"/>
                </a:cxn>
                <a:cxn ang="0">
                  <a:pos x="58" y="101"/>
                </a:cxn>
                <a:cxn ang="0">
                  <a:pos x="58" y="109"/>
                </a:cxn>
                <a:cxn ang="0">
                  <a:pos x="51" y="123"/>
                </a:cxn>
                <a:cxn ang="0">
                  <a:pos x="65" y="139"/>
                </a:cxn>
                <a:cxn ang="0">
                  <a:pos x="43" y="155"/>
                </a:cxn>
                <a:cxn ang="0">
                  <a:pos x="43" y="178"/>
                </a:cxn>
                <a:cxn ang="0">
                  <a:pos x="72" y="162"/>
                </a:cxn>
                <a:cxn ang="0">
                  <a:pos x="87" y="178"/>
                </a:cxn>
                <a:cxn ang="0">
                  <a:pos x="102" y="155"/>
                </a:cxn>
                <a:cxn ang="0">
                  <a:pos x="87" y="139"/>
                </a:cxn>
                <a:cxn ang="0">
                  <a:pos x="102" y="101"/>
                </a:cxn>
                <a:cxn ang="0">
                  <a:pos x="102" y="85"/>
                </a:cxn>
                <a:cxn ang="0">
                  <a:pos x="80" y="101"/>
                </a:cxn>
                <a:cxn ang="0">
                  <a:pos x="80" y="62"/>
                </a:cxn>
                <a:cxn ang="0">
                  <a:pos x="94" y="40"/>
                </a:cxn>
                <a:cxn ang="0">
                  <a:pos x="94" y="8"/>
                </a:cxn>
                <a:cxn ang="0">
                  <a:pos x="80" y="0"/>
                </a:cxn>
                <a:cxn ang="0">
                  <a:pos x="22" y="24"/>
                </a:cxn>
                <a:cxn ang="0">
                  <a:pos x="0" y="47"/>
                </a:cxn>
                <a:cxn ang="0">
                  <a:pos x="0" y="47"/>
                </a:cxn>
              </a:cxnLst>
              <a:rect l="0" t="0" r="r" b="b"/>
              <a:pathLst>
                <a:path w="102" h="178">
                  <a:moveTo>
                    <a:pt x="0" y="47"/>
                  </a:moveTo>
                  <a:lnTo>
                    <a:pt x="22" y="70"/>
                  </a:lnTo>
                  <a:lnTo>
                    <a:pt x="43" y="62"/>
                  </a:lnTo>
                  <a:lnTo>
                    <a:pt x="51" y="47"/>
                  </a:lnTo>
                  <a:lnTo>
                    <a:pt x="58" y="62"/>
                  </a:lnTo>
                  <a:lnTo>
                    <a:pt x="43" y="93"/>
                  </a:lnTo>
                  <a:lnTo>
                    <a:pt x="43" y="109"/>
                  </a:lnTo>
                  <a:lnTo>
                    <a:pt x="58" y="101"/>
                  </a:lnTo>
                  <a:lnTo>
                    <a:pt x="58" y="109"/>
                  </a:lnTo>
                  <a:lnTo>
                    <a:pt x="51" y="123"/>
                  </a:lnTo>
                  <a:lnTo>
                    <a:pt x="65" y="139"/>
                  </a:lnTo>
                  <a:lnTo>
                    <a:pt x="43" y="155"/>
                  </a:lnTo>
                  <a:lnTo>
                    <a:pt x="43" y="178"/>
                  </a:lnTo>
                  <a:lnTo>
                    <a:pt x="72" y="162"/>
                  </a:lnTo>
                  <a:lnTo>
                    <a:pt x="87" y="178"/>
                  </a:lnTo>
                  <a:lnTo>
                    <a:pt x="102" y="155"/>
                  </a:lnTo>
                  <a:lnTo>
                    <a:pt x="87" y="139"/>
                  </a:lnTo>
                  <a:lnTo>
                    <a:pt x="102" y="101"/>
                  </a:lnTo>
                  <a:lnTo>
                    <a:pt x="102" y="85"/>
                  </a:lnTo>
                  <a:lnTo>
                    <a:pt x="80" y="101"/>
                  </a:lnTo>
                  <a:lnTo>
                    <a:pt x="80" y="62"/>
                  </a:lnTo>
                  <a:lnTo>
                    <a:pt x="94" y="40"/>
                  </a:lnTo>
                  <a:lnTo>
                    <a:pt x="94" y="8"/>
                  </a:lnTo>
                  <a:lnTo>
                    <a:pt x="80" y="0"/>
                  </a:lnTo>
                  <a:lnTo>
                    <a:pt x="22" y="24"/>
                  </a:lnTo>
                  <a:lnTo>
                    <a:pt x="0" y="47"/>
                  </a:lnTo>
                  <a:lnTo>
                    <a:pt x="0" y="47"/>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48" name="Freeform 33"/>
            <p:cNvSpPr>
              <a:spLocks/>
            </p:cNvSpPr>
            <p:nvPr/>
          </p:nvSpPr>
          <p:spPr bwMode="auto">
            <a:xfrm>
              <a:off x="2344738" y="2279650"/>
              <a:ext cx="131762" cy="230188"/>
            </a:xfrm>
            <a:custGeom>
              <a:avLst/>
              <a:gdLst/>
              <a:ahLst/>
              <a:cxnLst>
                <a:cxn ang="0">
                  <a:pos x="0" y="47"/>
                </a:cxn>
                <a:cxn ang="0">
                  <a:pos x="22" y="70"/>
                </a:cxn>
                <a:cxn ang="0">
                  <a:pos x="43" y="62"/>
                </a:cxn>
                <a:cxn ang="0">
                  <a:pos x="51" y="47"/>
                </a:cxn>
                <a:cxn ang="0">
                  <a:pos x="58" y="62"/>
                </a:cxn>
                <a:cxn ang="0">
                  <a:pos x="43" y="93"/>
                </a:cxn>
                <a:cxn ang="0">
                  <a:pos x="43" y="109"/>
                </a:cxn>
                <a:cxn ang="0">
                  <a:pos x="58" y="101"/>
                </a:cxn>
                <a:cxn ang="0">
                  <a:pos x="58" y="109"/>
                </a:cxn>
                <a:cxn ang="0">
                  <a:pos x="51" y="123"/>
                </a:cxn>
                <a:cxn ang="0">
                  <a:pos x="65" y="139"/>
                </a:cxn>
                <a:cxn ang="0">
                  <a:pos x="43" y="155"/>
                </a:cxn>
                <a:cxn ang="0">
                  <a:pos x="43" y="178"/>
                </a:cxn>
                <a:cxn ang="0">
                  <a:pos x="72" y="162"/>
                </a:cxn>
                <a:cxn ang="0">
                  <a:pos x="87" y="178"/>
                </a:cxn>
                <a:cxn ang="0">
                  <a:pos x="102" y="155"/>
                </a:cxn>
                <a:cxn ang="0">
                  <a:pos x="87" y="139"/>
                </a:cxn>
                <a:cxn ang="0">
                  <a:pos x="102" y="101"/>
                </a:cxn>
                <a:cxn ang="0">
                  <a:pos x="102" y="85"/>
                </a:cxn>
                <a:cxn ang="0">
                  <a:pos x="80" y="101"/>
                </a:cxn>
                <a:cxn ang="0">
                  <a:pos x="80" y="62"/>
                </a:cxn>
                <a:cxn ang="0">
                  <a:pos x="94" y="40"/>
                </a:cxn>
                <a:cxn ang="0">
                  <a:pos x="94" y="8"/>
                </a:cxn>
                <a:cxn ang="0">
                  <a:pos x="80" y="0"/>
                </a:cxn>
                <a:cxn ang="0">
                  <a:pos x="22" y="24"/>
                </a:cxn>
                <a:cxn ang="0">
                  <a:pos x="0" y="47"/>
                </a:cxn>
                <a:cxn ang="0">
                  <a:pos x="0" y="47"/>
                </a:cxn>
              </a:cxnLst>
              <a:rect l="0" t="0" r="r" b="b"/>
              <a:pathLst>
                <a:path w="102" h="178">
                  <a:moveTo>
                    <a:pt x="0" y="47"/>
                  </a:moveTo>
                  <a:lnTo>
                    <a:pt x="22" y="70"/>
                  </a:lnTo>
                  <a:lnTo>
                    <a:pt x="43" y="62"/>
                  </a:lnTo>
                  <a:lnTo>
                    <a:pt x="51" y="47"/>
                  </a:lnTo>
                  <a:lnTo>
                    <a:pt x="58" y="62"/>
                  </a:lnTo>
                  <a:lnTo>
                    <a:pt x="43" y="93"/>
                  </a:lnTo>
                  <a:lnTo>
                    <a:pt x="43" y="109"/>
                  </a:lnTo>
                  <a:lnTo>
                    <a:pt x="58" y="101"/>
                  </a:lnTo>
                  <a:lnTo>
                    <a:pt x="58" y="109"/>
                  </a:lnTo>
                  <a:lnTo>
                    <a:pt x="51" y="123"/>
                  </a:lnTo>
                  <a:lnTo>
                    <a:pt x="65" y="139"/>
                  </a:lnTo>
                  <a:lnTo>
                    <a:pt x="43" y="155"/>
                  </a:lnTo>
                  <a:lnTo>
                    <a:pt x="43" y="178"/>
                  </a:lnTo>
                  <a:lnTo>
                    <a:pt x="72" y="162"/>
                  </a:lnTo>
                  <a:lnTo>
                    <a:pt x="87" y="178"/>
                  </a:lnTo>
                  <a:lnTo>
                    <a:pt x="102" y="155"/>
                  </a:lnTo>
                  <a:lnTo>
                    <a:pt x="87" y="139"/>
                  </a:lnTo>
                  <a:lnTo>
                    <a:pt x="102" y="101"/>
                  </a:lnTo>
                  <a:lnTo>
                    <a:pt x="102" y="85"/>
                  </a:lnTo>
                  <a:lnTo>
                    <a:pt x="80" y="101"/>
                  </a:lnTo>
                  <a:lnTo>
                    <a:pt x="80" y="62"/>
                  </a:lnTo>
                  <a:lnTo>
                    <a:pt x="94" y="40"/>
                  </a:lnTo>
                  <a:lnTo>
                    <a:pt x="94" y="8"/>
                  </a:lnTo>
                  <a:lnTo>
                    <a:pt x="80" y="0"/>
                  </a:lnTo>
                  <a:lnTo>
                    <a:pt x="22" y="24"/>
                  </a:lnTo>
                  <a:lnTo>
                    <a:pt x="0" y="47"/>
                  </a:lnTo>
                  <a:lnTo>
                    <a:pt x="0" y="47"/>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49" name="Freeform 34"/>
            <p:cNvSpPr>
              <a:spLocks/>
            </p:cNvSpPr>
            <p:nvPr/>
          </p:nvSpPr>
          <p:spPr bwMode="auto">
            <a:xfrm>
              <a:off x="1881188" y="2519363"/>
              <a:ext cx="123825" cy="117475"/>
            </a:xfrm>
            <a:custGeom>
              <a:avLst/>
              <a:gdLst/>
              <a:ahLst/>
              <a:cxnLst>
                <a:cxn ang="0">
                  <a:pos x="0" y="54"/>
                </a:cxn>
                <a:cxn ang="0">
                  <a:pos x="30" y="86"/>
                </a:cxn>
                <a:cxn ang="0">
                  <a:pos x="59" y="77"/>
                </a:cxn>
                <a:cxn ang="0">
                  <a:pos x="66" y="92"/>
                </a:cxn>
                <a:cxn ang="0">
                  <a:pos x="80" y="92"/>
                </a:cxn>
                <a:cxn ang="0">
                  <a:pos x="80" y="86"/>
                </a:cxn>
                <a:cxn ang="0">
                  <a:pos x="95" y="69"/>
                </a:cxn>
                <a:cxn ang="0">
                  <a:pos x="74" y="8"/>
                </a:cxn>
                <a:cxn ang="0">
                  <a:pos x="59" y="16"/>
                </a:cxn>
                <a:cxn ang="0">
                  <a:pos x="30" y="0"/>
                </a:cxn>
                <a:cxn ang="0">
                  <a:pos x="8" y="31"/>
                </a:cxn>
                <a:cxn ang="0">
                  <a:pos x="30" y="39"/>
                </a:cxn>
                <a:cxn ang="0">
                  <a:pos x="0" y="54"/>
                </a:cxn>
                <a:cxn ang="0">
                  <a:pos x="0" y="54"/>
                </a:cxn>
              </a:cxnLst>
              <a:rect l="0" t="0" r="r" b="b"/>
              <a:pathLst>
                <a:path w="95" h="92">
                  <a:moveTo>
                    <a:pt x="0" y="54"/>
                  </a:moveTo>
                  <a:lnTo>
                    <a:pt x="30" y="86"/>
                  </a:lnTo>
                  <a:lnTo>
                    <a:pt x="59" y="77"/>
                  </a:lnTo>
                  <a:lnTo>
                    <a:pt x="66" y="92"/>
                  </a:lnTo>
                  <a:lnTo>
                    <a:pt x="80" y="92"/>
                  </a:lnTo>
                  <a:lnTo>
                    <a:pt x="80" y="86"/>
                  </a:lnTo>
                  <a:lnTo>
                    <a:pt x="95" y="69"/>
                  </a:lnTo>
                  <a:lnTo>
                    <a:pt x="74" y="8"/>
                  </a:lnTo>
                  <a:lnTo>
                    <a:pt x="59" y="16"/>
                  </a:lnTo>
                  <a:lnTo>
                    <a:pt x="30" y="0"/>
                  </a:lnTo>
                  <a:lnTo>
                    <a:pt x="8" y="31"/>
                  </a:lnTo>
                  <a:lnTo>
                    <a:pt x="30" y="39"/>
                  </a:lnTo>
                  <a:lnTo>
                    <a:pt x="0" y="54"/>
                  </a:lnTo>
                  <a:lnTo>
                    <a:pt x="0" y="5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50" name="Freeform 35"/>
            <p:cNvSpPr>
              <a:spLocks/>
            </p:cNvSpPr>
            <p:nvPr/>
          </p:nvSpPr>
          <p:spPr bwMode="auto">
            <a:xfrm>
              <a:off x="1881188" y="2519363"/>
              <a:ext cx="123825" cy="117475"/>
            </a:xfrm>
            <a:custGeom>
              <a:avLst/>
              <a:gdLst/>
              <a:ahLst/>
              <a:cxnLst>
                <a:cxn ang="0">
                  <a:pos x="0" y="54"/>
                </a:cxn>
                <a:cxn ang="0">
                  <a:pos x="30" y="86"/>
                </a:cxn>
                <a:cxn ang="0">
                  <a:pos x="59" y="77"/>
                </a:cxn>
                <a:cxn ang="0">
                  <a:pos x="66" y="92"/>
                </a:cxn>
                <a:cxn ang="0">
                  <a:pos x="80" y="92"/>
                </a:cxn>
                <a:cxn ang="0">
                  <a:pos x="80" y="86"/>
                </a:cxn>
                <a:cxn ang="0">
                  <a:pos x="95" y="69"/>
                </a:cxn>
                <a:cxn ang="0">
                  <a:pos x="74" y="8"/>
                </a:cxn>
                <a:cxn ang="0">
                  <a:pos x="59" y="16"/>
                </a:cxn>
                <a:cxn ang="0">
                  <a:pos x="30" y="0"/>
                </a:cxn>
                <a:cxn ang="0">
                  <a:pos x="8" y="31"/>
                </a:cxn>
                <a:cxn ang="0">
                  <a:pos x="30" y="39"/>
                </a:cxn>
                <a:cxn ang="0">
                  <a:pos x="0" y="54"/>
                </a:cxn>
                <a:cxn ang="0">
                  <a:pos x="0" y="54"/>
                </a:cxn>
              </a:cxnLst>
              <a:rect l="0" t="0" r="r" b="b"/>
              <a:pathLst>
                <a:path w="95" h="92">
                  <a:moveTo>
                    <a:pt x="0" y="54"/>
                  </a:moveTo>
                  <a:lnTo>
                    <a:pt x="30" y="86"/>
                  </a:lnTo>
                  <a:lnTo>
                    <a:pt x="59" y="77"/>
                  </a:lnTo>
                  <a:lnTo>
                    <a:pt x="66" y="92"/>
                  </a:lnTo>
                  <a:lnTo>
                    <a:pt x="80" y="92"/>
                  </a:lnTo>
                  <a:lnTo>
                    <a:pt x="80" y="86"/>
                  </a:lnTo>
                  <a:lnTo>
                    <a:pt x="95" y="69"/>
                  </a:lnTo>
                  <a:lnTo>
                    <a:pt x="74" y="8"/>
                  </a:lnTo>
                  <a:lnTo>
                    <a:pt x="59" y="16"/>
                  </a:lnTo>
                  <a:lnTo>
                    <a:pt x="30" y="0"/>
                  </a:lnTo>
                  <a:lnTo>
                    <a:pt x="8" y="31"/>
                  </a:lnTo>
                  <a:lnTo>
                    <a:pt x="30" y="39"/>
                  </a:lnTo>
                  <a:lnTo>
                    <a:pt x="0" y="54"/>
                  </a:lnTo>
                  <a:lnTo>
                    <a:pt x="0" y="5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51" name="Freeform 36"/>
            <p:cNvSpPr>
              <a:spLocks/>
            </p:cNvSpPr>
            <p:nvPr/>
          </p:nvSpPr>
          <p:spPr bwMode="auto">
            <a:xfrm>
              <a:off x="1824038" y="2449513"/>
              <a:ext cx="90487" cy="90487"/>
            </a:xfrm>
            <a:custGeom>
              <a:avLst/>
              <a:gdLst/>
              <a:ahLst/>
              <a:cxnLst>
                <a:cxn ang="0">
                  <a:pos x="46" y="33"/>
                </a:cxn>
                <a:cxn ang="0">
                  <a:pos x="70" y="37"/>
                </a:cxn>
                <a:cxn ang="0">
                  <a:pos x="59" y="11"/>
                </a:cxn>
                <a:cxn ang="0">
                  <a:pos x="24" y="0"/>
                </a:cxn>
                <a:cxn ang="0">
                  <a:pos x="0" y="60"/>
                </a:cxn>
                <a:cxn ang="0">
                  <a:pos x="19" y="70"/>
                </a:cxn>
                <a:cxn ang="0">
                  <a:pos x="25" y="56"/>
                </a:cxn>
                <a:cxn ang="0">
                  <a:pos x="35" y="47"/>
                </a:cxn>
                <a:cxn ang="0">
                  <a:pos x="38" y="31"/>
                </a:cxn>
                <a:cxn ang="0">
                  <a:pos x="46" y="33"/>
                </a:cxn>
                <a:cxn ang="0">
                  <a:pos x="46" y="33"/>
                </a:cxn>
              </a:cxnLst>
              <a:rect l="0" t="0" r="r" b="b"/>
              <a:pathLst>
                <a:path w="70" h="70">
                  <a:moveTo>
                    <a:pt x="46" y="33"/>
                  </a:moveTo>
                  <a:lnTo>
                    <a:pt x="70" y="37"/>
                  </a:lnTo>
                  <a:lnTo>
                    <a:pt x="59" y="11"/>
                  </a:lnTo>
                  <a:lnTo>
                    <a:pt x="24" y="0"/>
                  </a:lnTo>
                  <a:lnTo>
                    <a:pt x="0" y="60"/>
                  </a:lnTo>
                  <a:lnTo>
                    <a:pt x="19" y="70"/>
                  </a:lnTo>
                  <a:lnTo>
                    <a:pt x="25" y="56"/>
                  </a:lnTo>
                  <a:lnTo>
                    <a:pt x="35" y="47"/>
                  </a:lnTo>
                  <a:lnTo>
                    <a:pt x="38" y="31"/>
                  </a:lnTo>
                  <a:lnTo>
                    <a:pt x="46" y="33"/>
                  </a:lnTo>
                  <a:lnTo>
                    <a:pt x="46" y="33"/>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52" name="Freeform 37"/>
            <p:cNvSpPr>
              <a:spLocks/>
            </p:cNvSpPr>
            <p:nvPr/>
          </p:nvSpPr>
          <p:spPr bwMode="auto">
            <a:xfrm>
              <a:off x="1824038" y="2449513"/>
              <a:ext cx="90487" cy="90487"/>
            </a:xfrm>
            <a:custGeom>
              <a:avLst/>
              <a:gdLst/>
              <a:ahLst/>
              <a:cxnLst>
                <a:cxn ang="0">
                  <a:pos x="46" y="33"/>
                </a:cxn>
                <a:cxn ang="0">
                  <a:pos x="70" y="37"/>
                </a:cxn>
                <a:cxn ang="0">
                  <a:pos x="59" y="11"/>
                </a:cxn>
                <a:cxn ang="0">
                  <a:pos x="24" y="0"/>
                </a:cxn>
                <a:cxn ang="0">
                  <a:pos x="0" y="60"/>
                </a:cxn>
                <a:cxn ang="0">
                  <a:pos x="19" y="70"/>
                </a:cxn>
                <a:cxn ang="0">
                  <a:pos x="25" y="56"/>
                </a:cxn>
                <a:cxn ang="0">
                  <a:pos x="35" y="47"/>
                </a:cxn>
                <a:cxn ang="0">
                  <a:pos x="38" y="31"/>
                </a:cxn>
                <a:cxn ang="0">
                  <a:pos x="46" y="33"/>
                </a:cxn>
                <a:cxn ang="0">
                  <a:pos x="46" y="33"/>
                </a:cxn>
              </a:cxnLst>
              <a:rect l="0" t="0" r="r" b="b"/>
              <a:pathLst>
                <a:path w="70" h="70">
                  <a:moveTo>
                    <a:pt x="46" y="33"/>
                  </a:moveTo>
                  <a:lnTo>
                    <a:pt x="70" y="37"/>
                  </a:lnTo>
                  <a:lnTo>
                    <a:pt x="59" y="11"/>
                  </a:lnTo>
                  <a:lnTo>
                    <a:pt x="24" y="0"/>
                  </a:lnTo>
                  <a:lnTo>
                    <a:pt x="0" y="60"/>
                  </a:lnTo>
                  <a:lnTo>
                    <a:pt x="19" y="70"/>
                  </a:lnTo>
                  <a:lnTo>
                    <a:pt x="25" y="56"/>
                  </a:lnTo>
                  <a:lnTo>
                    <a:pt x="35" y="47"/>
                  </a:lnTo>
                  <a:lnTo>
                    <a:pt x="38" y="31"/>
                  </a:lnTo>
                  <a:lnTo>
                    <a:pt x="46" y="33"/>
                  </a:lnTo>
                  <a:lnTo>
                    <a:pt x="46" y="33"/>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53" name="Freeform 38"/>
            <p:cNvSpPr>
              <a:spLocks/>
            </p:cNvSpPr>
            <p:nvPr/>
          </p:nvSpPr>
          <p:spPr bwMode="auto">
            <a:xfrm>
              <a:off x="2195513" y="2538413"/>
              <a:ext cx="23812" cy="14287"/>
            </a:xfrm>
            <a:custGeom>
              <a:avLst/>
              <a:gdLst/>
              <a:ahLst/>
              <a:cxnLst>
                <a:cxn ang="0">
                  <a:pos x="9" y="0"/>
                </a:cxn>
                <a:cxn ang="0">
                  <a:pos x="0" y="6"/>
                </a:cxn>
                <a:cxn ang="0">
                  <a:pos x="10" y="12"/>
                </a:cxn>
                <a:cxn ang="0">
                  <a:pos x="19" y="0"/>
                </a:cxn>
                <a:cxn ang="0">
                  <a:pos x="9" y="0"/>
                </a:cxn>
                <a:cxn ang="0">
                  <a:pos x="9" y="0"/>
                </a:cxn>
              </a:cxnLst>
              <a:rect l="0" t="0" r="r" b="b"/>
              <a:pathLst>
                <a:path w="19" h="12">
                  <a:moveTo>
                    <a:pt x="9" y="0"/>
                  </a:moveTo>
                  <a:lnTo>
                    <a:pt x="0" y="6"/>
                  </a:lnTo>
                  <a:lnTo>
                    <a:pt x="10" y="12"/>
                  </a:lnTo>
                  <a:lnTo>
                    <a:pt x="19" y="0"/>
                  </a:lnTo>
                  <a:lnTo>
                    <a:pt x="9" y="0"/>
                  </a:lnTo>
                  <a:lnTo>
                    <a:pt x="9"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54" name="Freeform 39"/>
            <p:cNvSpPr>
              <a:spLocks/>
            </p:cNvSpPr>
            <p:nvPr/>
          </p:nvSpPr>
          <p:spPr bwMode="auto">
            <a:xfrm>
              <a:off x="2195513" y="2538413"/>
              <a:ext cx="23812" cy="14287"/>
            </a:xfrm>
            <a:custGeom>
              <a:avLst/>
              <a:gdLst/>
              <a:ahLst/>
              <a:cxnLst>
                <a:cxn ang="0">
                  <a:pos x="9" y="0"/>
                </a:cxn>
                <a:cxn ang="0">
                  <a:pos x="0" y="6"/>
                </a:cxn>
                <a:cxn ang="0">
                  <a:pos x="10" y="12"/>
                </a:cxn>
                <a:cxn ang="0">
                  <a:pos x="19" y="0"/>
                </a:cxn>
                <a:cxn ang="0">
                  <a:pos x="9" y="0"/>
                </a:cxn>
                <a:cxn ang="0">
                  <a:pos x="9" y="0"/>
                </a:cxn>
              </a:cxnLst>
              <a:rect l="0" t="0" r="r" b="b"/>
              <a:pathLst>
                <a:path w="19" h="12">
                  <a:moveTo>
                    <a:pt x="9" y="0"/>
                  </a:moveTo>
                  <a:lnTo>
                    <a:pt x="0" y="6"/>
                  </a:lnTo>
                  <a:lnTo>
                    <a:pt x="10" y="12"/>
                  </a:lnTo>
                  <a:lnTo>
                    <a:pt x="19" y="0"/>
                  </a:lnTo>
                  <a:lnTo>
                    <a:pt x="9" y="0"/>
                  </a:lnTo>
                  <a:lnTo>
                    <a:pt x="9"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55" name="Freeform 40"/>
            <p:cNvSpPr>
              <a:spLocks/>
            </p:cNvSpPr>
            <p:nvPr/>
          </p:nvSpPr>
          <p:spPr bwMode="auto">
            <a:xfrm>
              <a:off x="2092325" y="2473325"/>
              <a:ext cx="31750" cy="39688"/>
            </a:xfrm>
            <a:custGeom>
              <a:avLst/>
              <a:gdLst/>
              <a:ahLst/>
              <a:cxnLst>
                <a:cxn ang="0">
                  <a:pos x="3" y="0"/>
                </a:cxn>
                <a:cxn ang="0">
                  <a:pos x="0" y="13"/>
                </a:cxn>
                <a:cxn ang="0">
                  <a:pos x="14" y="31"/>
                </a:cxn>
                <a:cxn ang="0">
                  <a:pos x="26" y="24"/>
                </a:cxn>
                <a:cxn ang="0">
                  <a:pos x="18" y="14"/>
                </a:cxn>
                <a:cxn ang="0">
                  <a:pos x="18" y="1"/>
                </a:cxn>
                <a:cxn ang="0">
                  <a:pos x="3" y="0"/>
                </a:cxn>
                <a:cxn ang="0">
                  <a:pos x="3" y="0"/>
                </a:cxn>
              </a:cxnLst>
              <a:rect l="0" t="0" r="r" b="b"/>
              <a:pathLst>
                <a:path w="26" h="31">
                  <a:moveTo>
                    <a:pt x="3" y="0"/>
                  </a:moveTo>
                  <a:lnTo>
                    <a:pt x="0" y="13"/>
                  </a:lnTo>
                  <a:lnTo>
                    <a:pt x="14" y="31"/>
                  </a:lnTo>
                  <a:lnTo>
                    <a:pt x="26" y="24"/>
                  </a:lnTo>
                  <a:lnTo>
                    <a:pt x="18" y="14"/>
                  </a:lnTo>
                  <a:lnTo>
                    <a:pt x="18" y="1"/>
                  </a:lnTo>
                  <a:lnTo>
                    <a:pt x="3" y="0"/>
                  </a:lnTo>
                  <a:lnTo>
                    <a:pt x="3"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56" name="Freeform 41"/>
            <p:cNvSpPr>
              <a:spLocks/>
            </p:cNvSpPr>
            <p:nvPr/>
          </p:nvSpPr>
          <p:spPr bwMode="auto">
            <a:xfrm>
              <a:off x="2092325" y="2473325"/>
              <a:ext cx="31750" cy="39688"/>
            </a:xfrm>
            <a:custGeom>
              <a:avLst/>
              <a:gdLst/>
              <a:ahLst/>
              <a:cxnLst>
                <a:cxn ang="0">
                  <a:pos x="3" y="0"/>
                </a:cxn>
                <a:cxn ang="0">
                  <a:pos x="0" y="13"/>
                </a:cxn>
                <a:cxn ang="0">
                  <a:pos x="14" y="31"/>
                </a:cxn>
                <a:cxn ang="0">
                  <a:pos x="26" y="24"/>
                </a:cxn>
                <a:cxn ang="0">
                  <a:pos x="18" y="14"/>
                </a:cxn>
                <a:cxn ang="0">
                  <a:pos x="18" y="1"/>
                </a:cxn>
                <a:cxn ang="0">
                  <a:pos x="3" y="0"/>
                </a:cxn>
                <a:cxn ang="0">
                  <a:pos x="3" y="0"/>
                </a:cxn>
              </a:cxnLst>
              <a:rect l="0" t="0" r="r" b="b"/>
              <a:pathLst>
                <a:path w="26" h="31">
                  <a:moveTo>
                    <a:pt x="3" y="0"/>
                  </a:moveTo>
                  <a:lnTo>
                    <a:pt x="0" y="13"/>
                  </a:lnTo>
                  <a:lnTo>
                    <a:pt x="14" y="31"/>
                  </a:lnTo>
                  <a:lnTo>
                    <a:pt x="26" y="24"/>
                  </a:lnTo>
                  <a:lnTo>
                    <a:pt x="18" y="14"/>
                  </a:lnTo>
                  <a:lnTo>
                    <a:pt x="18" y="1"/>
                  </a:lnTo>
                  <a:lnTo>
                    <a:pt x="3" y="0"/>
                  </a:lnTo>
                  <a:lnTo>
                    <a:pt x="3"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57" name="Freeform 42"/>
            <p:cNvSpPr>
              <a:spLocks/>
            </p:cNvSpPr>
            <p:nvPr/>
          </p:nvSpPr>
          <p:spPr bwMode="auto">
            <a:xfrm>
              <a:off x="2047875" y="2482850"/>
              <a:ext cx="31750" cy="69850"/>
            </a:xfrm>
            <a:custGeom>
              <a:avLst/>
              <a:gdLst/>
              <a:ahLst/>
              <a:cxnLst>
                <a:cxn ang="0">
                  <a:pos x="25" y="24"/>
                </a:cxn>
                <a:cxn ang="0">
                  <a:pos x="25" y="34"/>
                </a:cxn>
                <a:cxn ang="0">
                  <a:pos x="17" y="54"/>
                </a:cxn>
                <a:cxn ang="0">
                  <a:pos x="0" y="36"/>
                </a:cxn>
                <a:cxn ang="0">
                  <a:pos x="1" y="0"/>
                </a:cxn>
                <a:cxn ang="0">
                  <a:pos x="12" y="0"/>
                </a:cxn>
                <a:cxn ang="0">
                  <a:pos x="25" y="24"/>
                </a:cxn>
                <a:cxn ang="0">
                  <a:pos x="25" y="24"/>
                </a:cxn>
              </a:cxnLst>
              <a:rect l="0" t="0" r="r" b="b"/>
              <a:pathLst>
                <a:path w="25" h="54">
                  <a:moveTo>
                    <a:pt x="25" y="24"/>
                  </a:moveTo>
                  <a:lnTo>
                    <a:pt x="25" y="34"/>
                  </a:lnTo>
                  <a:lnTo>
                    <a:pt x="17" y="54"/>
                  </a:lnTo>
                  <a:lnTo>
                    <a:pt x="0" y="36"/>
                  </a:lnTo>
                  <a:lnTo>
                    <a:pt x="1" y="0"/>
                  </a:lnTo>
                  <a:lnTo>
                    <a:pt x="12" y="0"/>
                  </a:lnTo>
                  <a:lnTo>
                    <a:pt x="25" y="24"/>
                  </a:lnTo>
                  <a:lnTo>
                    <a:pt x="25" y="2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58" name="Freeform 43"/>
            <p:cNvSpPr>
              <a:spLocks/>
            </p:cNvSpPr>
            <p:nvPr/>
          </p:nvSpPr>
          <p:spPr bwMode="auto">
            <a:xfrm>
              <a:off x="2047875" y="2482850"/>
              <a:ext cx="31750" cy="69850"/>
            </a:xfrm>
            <a:custGeom>
              <a:avLst/>
              <a:gdLst/>
              <a:ahLst/>
              <a:cxnLst>
                <a:cxn ang="0">
                  <a:pos x="25" y="24"/>
                </a:cxn>
                <a:cxn ang="0">
                  <a:pos x="25" y="34"/>
                </a:cxn>
                <a:cxn ang="0">
                  <a:pos x="17" y="54"/>
                </a:cxn>
                <a:cxn ang="0">
                  <a:pos x="0" y="36"/>
                </a:cxn>
                <a:cxn ang="0">
                  <a:pos x="1" y="0"/>
                </a:cxn>
                <a:cxn ang="0">
                  <a:pos x="12" y="0"/>
                </a:cxn>
                <a:cxn ang="0">
                  <a:pos x="25" y="24"/>
                </a:cxn>
                <a:cxn ang="0">
                  <a:pos x="25" y="24"/>
                </a:cxn>
              </a:cxnLst>
              <a:rect l="0" t="0" r="r" b="b"/>
              <a:pathLst>
                <a:path w="25" h="54">
                  <a:moveTo>
                    <a:pt x="25" y="24"/>
                  </a:moveTo>
                  <a:lnTo>
                    <a:pt x="25" y="34"/>
                  </a:lnTo>
                  <a:lnTo>
                    <a:pt x="17" y="54"/>
                  </a:lnTo>
                  <a:lnTo>
                    <a:pt x="0" y="36"/>
                  </a:lnTo>
                  <a:lnTo>
                    <a:pt x="1" y="0"/>
                  </a:lnTo>
                  <a:lnTo>
                    <a:pt x="12" y="0"/>
                  </a:lnTo>
                  <a:lnTo>
                    <a:pt x="25" y="24"/>
                  </a:lnTo>
                  <a:lnTo>
                    <a:pt x="25" y="2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59" name="Freeform 44"/>
            <p:cNvSpPr>
              <a:spLocks/>
            </p:cNvSpPr>
            <p:nvPr/>
          </p:nvSpPr>
          <p:spPr bwMode="auto">
            <a:xfrm>
              <a:off x="2106613" y="2376488"/>
              <a:ext cx="96837" cy="76200"/>
            </a:xfrm>
            <a:custGeom>
              <a:avLst/>
              <a:gdLst/>
              <a:ahLst/>
              <a:cxnLst>
                <a:cxn ang="0">
                  <a:pos x="1" y="7"/>
                </a:cxn>
                <a:cxn ang="0">
                  <a:pos x="5" y="14"/>
                </a:cxn>
                <a:cxn ang="0">
                  <a:pos x="0" y="32"/>
                </a:cxn>
                <a:cxn ang="0">
                  <a:pos x="42" y="41"/>
                </a:cxn>
                <a:cxn ang="0">
                  <a:pos x="37" y="59"/>
                </a:cxn>
                <a:cxn ang="0">
                  <a:pos x="55" y="57"/>
                </a:cxn>
                <a:cxn ang="0">
                  <a:pos x="75" y="42"/>
                </a:cxn>
                <a:cxn ang="0">
                  <a:pos x="68" y="8"/>
                </a:cxn>
                <a:cxn ang="0">
                  <a:pos x="41" y="0"/>
                </a:cxn>
                <a:cxn ang="0">
                  <a:pos x="42" y="8"/>
                </a:cxn>
                <a:cxn ang="0">
                  <a:pos x="1" y="7"/>
                </a:cxn>
                <a:cxn ang="0">
                  <a:pos x="1" y="7"/>
                </a:cxn>
              </a:cxnLst>
              <a:rect l="0" t="0" r="r" b="b"/>
              <a:pathLst>
                <a:path w="75" h="59">
                  <a:moveTo>
                    <a:pt x="1" y="7"/>
                  </a:moveTo>
                  <a:lnTo>
                    <a:pt x="5" y="14"/>
                  </a:lnTo>
                  <a:lnTo>
                    <a:pt x="0" y="32"/>
                  </a:lnTo>
                  <a:lnTo>
                    <a:pt x="42" y="41"/>
                  </a:lnTo>
                  <a:lnTo>
                    <a:pt x="37" y="59"/>
                  </a:lnTo>
                  <a:lnTo>
                    <a:pt x="55" y="57"/>
                  </a:lnTo>
                  <a:lnTo>
                    <a:pt x="75" y="42"/>
                  </a:lnTo>
                  <a:lnTo>
                    <a:pt x="68" y="8"/>
                  </a:lnTo>
                  <a:lnTo>
                    <a:pt x="41" y="0"/>
                  </a:lnTo>
                  <a:lnTo>
                    <a:pt x="42" y="8"/>
                  </a:lnTo>
                  <a:lnTo>
                    <a:pt x="1" y="7"/>
                  </a:lnTo>
                  <a:lnTo>
                    <a:pt x="1" y="7"/>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60" name="Freeform 45"/>
            <p:cNvSpPr>
              <a:spLocks/>
            </p:cNvSpPr>
            <p:nvPr/>
          </p:nvSpPr>
          <p:spPr bwMode="auto">
            <a:xfrm>
              <a:off x="2106613" y="2376488"/>
              <a:ext cx="96837" cy="76200"/>
            </a:xfrm>
            <a:custGeom>
              <a:avLst/>
              <a:gdLst/>
              <a:ahLst/>
              <a:cxnLst>
                <a:cxn ang="0">
                  <a:pos x="1" y="7"/>
                </a:cxn>
                <a:cxn ang="0">
                  <a:pos x="5" y="14"/>
                </a:cxn>
                <a:cxn ang="0">
                  <a:pos x="0" y="32"/>
                </a:cxn>
                <a:cxn ang="0">
                  <a:pos x="42" y="41"/>
                </a:cxn>
                <a:cxn ang="0">
                  <a:pos x="37" y="59"/>
                </a:cxn>
                <a:cxn ang="0">
                  <a:pos x="55" y="57"/>
                </a:cxn>
                <a:cxn ang="0">
                  <a:pos x="75" y="42"/>
                </a:cxn>
                <a:cxn ang="0">
                  <a:pos x="68" y="8"/>
                </a:cxn>
                <a:cxn ang="0">
                  <a:pos x="41" y="0"/>
                </a:cxn>
                <a:cxn ang="0">
                  <a:pos x="42" y="8"/>
                </a:cxn>
                <a:cxn ang="0">
                  <a:pos x="1" y="7"/>
                </a:cxn>
                <a:cxn ang="0">
                  <a:pos x="1" y="7"/>
                </a:cxn>
              </a:cxnLst>
              <a:rect l="0" t="0" r="r" b="b"/>
              <a:pathLst>
                <a:path w="75" h="59">
                  <a:moveTo>
                    <a:pt x="1" y="7"/>
                  </a:moveTo>
                  <a:lnTo>
                    <a:pt x="5" y="14"/>
                  </a:lnTo>
                  <a:lnTo>
                    <a:pt x="0" y="32"/>
                  </a:lnTo>
                  <a:lnTo>
                    <a:pt x="42" y="41"/>
                  </a:lnTo>
                  <a:lnTo>
                    <a:pt x="37" y="59"/>
                  </a:lnTo>
                  <a:lnTo>
                    <a:pt x="55" y="57"/>
                  </a:lnTo>
                  <a:lnTo>
                    <a:pt x="75" y="42"/>
                  </a:lnTo>
                  <a:lnTo>
                    <a:pt x="68" y="8"/>
                  </a:lnTo>
                  <a:lnTo>
                    <a:pt x="41" y="0"/>
                  </a:lnTo>
                  <a:lnTo>
                    <a:pt x="42" y="8"/>
                  </a:lnTo>
                  <a:lnTo>
                    <a:pt x="1" y="7"/>
                  </a:lnTo>
                  <a:lnTo>
                    <a:pt x="1" y="7"/>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61" name="Freeform 46"/>
            <p:cNvSpPr>
              <a:spLocks/>
            </p:cNvSpPr>
            <p:nvPr/>
          </p:nvSpPr>
          <p:spPr bwMode="auto">
            <a:xfrm>
              <a:off x="2257425" y="2428875"/>
              <a:ext cx="17463" cy="42863"/>
            </a:xfrm>
            <a:custGeom>
              <a:avLst/>
              <a:gdLst/>
              <a:ahLst/>
              <a:cxnLst>
                <a:cxn ang="0">
                  <a:pos x="13" y="19"/>
                </a:cxn>
                <a:cxn ang="0">
                  <a:pos x="8" y="0"/>
                </a:cxn>
                <a:cxn ang="0">
                  <a:pos x="0" y="5"/>
                </a:cxn>
                <a:cxn ang="0">
                  <a:pos x="0" y="33"/>
                </a:cxn>
                <a:cxn ang="0">
                  <a:pos x="13" y="19"/>
                </a:cxn>
                <a:cxn ang="0">
                  <a:pos x="13" y="19"/>
                </a:cxn>
              </a:cxnLst>
              <a:rect l="0" t="0" r="r" b="b"/>
              <a:pathLst>
                <a:path w="13" h="33">
                  <a:moveTo>
                    <a:pt x="13" y="19"/>
                  </a:moveTo>
                  <a:lnTo>
                    <a:pt x="8" y="0"/>
                  </a:lnTo>
                  <a:lnTo>
                    <a:pt x="0" y="5"/>
                  </a:lnTo>
                  <a:lnTo>
                    <a:pt x="0" y="33"/>
                  </a:lnTo>
                  <a:lnTo>
                    <a:pt x="13" y="19"/>
                  </a:lnTo>
                  <a:lnTo>
                    <a:pt x="13" y="19"/>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62" name="Freeform 47"/>
            <p:cNvSpPr>
              <a:spLocks/>
            </p:cNvSpPr>
            <p:nvPr/>
          </p:nvSpPr>
          <p:spPr bwMode="auto">
            <a:xfrm>
              <a:off x="2257425" y="2428875"/>
              <a:ext cx="17463" cy="42863"/>
            </a:xfrm>
            <a:custGeom>
              <a:avLst/>
              <a:gdLst/>
              <a:ahLst/>
              <a:cxnLst>
                <a:cxn ang="0">
                  <a:pos x="13" y="19"/>
                </a:cxn>
                <a:cxn ang="0">
                  <a:pos x="8" y="0"/>
                </a:cxn>
                <a:cxn ang="0">
                  <a:pos x="0" y="5"/>
                </a:cxn>
                <a:cxn ang="0">
                  <a:pos x="0" y="33"/>
                </a:cxn>
                <a:cxn ang="0">
                  <a:pos x="13" y="19"/>
                </a:cxn>
                <a:cxn ang="0">
                  <a:pos x="13" y="19"/>
                </a:cxn>
              </a:cxnLst>
              <a:rect l="0" t="0" r="r" b="b"/>
              <a:pathLst>
                <a:path w="13" h="33">
                  <a:moveTo>
                    <a:pt x="13" y="19"/>
                  </a:moveTo>
                  <a:lnTo>
                    <a:pt x="8" y="0"/>
                  </a:lnTo>
                  <a:lnTo>
                    <a:pt x="0" y="5"/>
                  </a:lnTo>
                  <a:lnTo>
                    <a:pt x="0" y="33"/>
                  </a:lnTo>
                  <a:lnTo>
                    <a:pt x="13" y="19"/>
                  </a:lnTo>
                  <a:lnTo>
                    <a:pt x="13" y="19"/>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63" name="Freeform 48"/>
            <p:cNvSpPr>
              <a:spLocks/>
            </p:cNvSpPr>
            <p:nvPr/>
          </p:nvSpPr>
          <p:spPr bwMode="auto">
            <a:xfrm>
              <a:off x="2095500" y="2335213"/>
              <a:ext cx="42863" cy="26987"/>
            </a:xfrm>
            <a:custGeom>
              <a:avLst/>
              <a:gdLst/>
              <a:ahLst/>
              <a:cxnLst>
                <a:cxn ang="0">
                  <a:pos x="33" y="9"/>
                </a:cxn>
                <a:cxn ang="0">
                  <a:pos x="26" y="0"/>
                </a:cxn>
                <a:cxn ang="0">
                  <a:pos x="0" y="11"/>
                </a:cxn>
                <a:cxn ang="0">
                  <a:pos x="0" y="21"/>
                </a:cxn>
                <a:cxn ang="0">
                  <a:pos x="21" y="12"/>
                </a:cxn>
                <a:cxn ang="0">
                  <a:pos x="21" y="21"/>
                </a:cxn>
                <a:cxn ang="0">
                  <a:pos x="33" y="16"/>
                </a:cxn>
                <a:cxn ang="0">
                  <a:pos x="33" y="9"/>
                </a:cxn>
                <a:cxn ang="0">
                  <a:pos x="33" y="9"/>
                </a:cxn>
              </a:cxnLst>
              <a:rect l="0" t="0" r="r" b="b"/>
              <a:pathLst>
                <a:path w="33" h="21">
                  <a:moveTo>
                    <a:pt x="33" y="9"/>
                  </a:moveTo>
                  <a:lnTo>
                    <a:pt x="26" y="0"/>
                  </a:lnTo>
                  <a:lnTo>
                    <a:pt x="0" y="11"/>
                  </a:lnTo>
                  <a:lnTo>
                    <a:pt x="0" y="21"/>
                  </a:lnTo>
                  <a:lnTo>
                    <a:pt x="21" y="12"/>
                  </a:lnTo>
                  <a:lnTo>
                    <a:pt x="21" y="21"/>
                  </a:lnTo>
                  <a:lnTo>
                    <a:pt x="33" y="16"/>
                  </a:lnTo>
                  <a:lnTo>
                    <a:pt x="33" y="9"/>
                  </a:lnTo>
                  <a:lnTo>
                    <a:pt x="33" y="9"/>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64" name="Freeform 49"/>
            <p:cNvSpPr>
              <a:spLocks/>
            </p:cNvSpPr>
            <p:nvPr/>
          </p:nvSpPr>
          <p:spPr bwMode="auto">
            <a:xfrm>
              <a:off x="2095500" y="2335213"/>
              <a:ext cx="42863" cy="26987"/>
            </a:xfrm>
            <a:custGeom>
              <a:avLst/>
              <a:gdLst/>
              <a:ahLst/>
              <a:cxnLst>
                <a:cxn ang="0">
                  <a:pos x="33" y="9"/>
                </a:cxn>
                <a:cxn ang="0">
                  <a:pos x="26" y="0"/>
                </a:cxn>
                <a:cxn ang="0">
                  <a:pos x="0" y="11"/>
                </a:cxn>
                <a:cxn ang="0">
                  <a:pos x="0" y="21"/>
                </a:cxn>
                <a:cxn ang="0">
                  <a:pos x="21" y="12"/>
                </a:cxn>
                <a:cxn ang="0">
                  <a:pos x="21" y="21"/>
                </a:cxn>
                <a:cxn ang="0">
                  <a:pos x="33" y="16"/>
                </a:cxn>
                <a:cxn ang="0">
                  <a:pos x="33" y="9"/>
                </a:cxn>
                <a:cxn ang="0">
                  <a:pos x="33" y="9"/>
                </a:cxn>
              </a:cxnLst>
              <a:rect l="0" t="0" r="r" b="b"/>
              <a:pathLst>
                <a:path w="33" h="21">
                  <a:moveTo>
                    <a:pt x="33" y="9"/>
                  </a:moveTo>
                  <a:lnTo>
                    <a:pt x="26" y="0"/>
                  </a:lnTo>
                  <a:lnTo>
                    <a:pt x="0" y="11"/>
                  </a:lnTo>
                  <a:lnTo>
                    <a:pt x="0" y="21"/>
                  </a:lnTo>
                  <a:lnTo>
                    <a:pt x="21" y="12"/>
                  </a:lnTo>
                  <a:lnTo>
                    <a:pt x="21" y="21"/>
                  </a:lnTo>
                  <a:lnTo>
                    <a:pt x="33" y="16"/>
                  </a:lnTo>
                  <a:lnTo>
                    <a:pt x="33" y="9"/>
                  </a:lnTo>
                  <a:lnTo>
                    <a:pt x="33" y="9"/>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65" name="Freeform 50"/>
            <p:cNvSpPr>
              <a:spLocks/>
            </p:cNvSpPr>
            <p:nvPr/>
          </p:nvSpPr>
          <p:spPr bwMode="auto">
            <a:xfrm>
              <a:off x="2160588" y="2332038"/>
              <a:ext cx="17462" cy="23812"/>
            </a:xfrm>
            <a:custGeom>
              <a:avLst/>
              <a:gdLst/>
              <a:ahLst/>
              <a:cxnLst>
                <a:cxn ang="0">
                  <a:pos x="5" y="0"/>
                </a:cxn>
                <a:cxn ang="0">
                  <a:pos x="1" y="4"/>
                </a:cxn>
                <a:cxn ang="0">
                  <a:pos x="0" y="18"/>
                </a:cxn>
                <a:cxn ang="0">
                  <a:pos x="8" y="18"/>
                </a:cxn>
                <a:cxn ang="0">
                  <a:pos x="11" y="7"/>
                </a:cxn>
                <a:cxn ang="0">
                  <a:pos x="13" y="4"/>
                </a:cxn>
                <a:cxn ang="0">
                  <a:pos x="11" y="0"/>
                </a:cxn>
                <a:cxn ang="0">
                  <a:pos x="5" y="0"/>
                </a:cxn>
                <a:cxn ang="0">
                  <a:pos x="5" y="0"/>
                </a:cxn>
              </a:cxnLst>
              <a:rect l="0" t="0" r="r" b="b"/>
              <a:pathLst>
                <a:path w="13" h="18">
                  <a:moveTo>
                    <a:pt x="5" y="0"/>
                  </a:moveTo>
                  <a:lnTo>
                    <a:pt x="1" y="4"/>
                  </a:lnTo>
                  <a:lnTo>
                    <a:pt x="0" y="18"/>
                  </a:lnTo>
                  <a:lnTo>
                    <a:pt x="8" y="18"/>
                  </a:lnTo>
                  <a:lnTo>
                    <a:pt x="11" y="7"/>
                  </a:lnTo>
                  <a:lnTo>
                    <a:pt x="13" y="4"/>
                  </a:lnTo>
                  <a:lnTo>
                    <a:pt x="11" y="0"/>
                  </a:lnTo>
                  <a:lnTo>
                    <a:pt x="5" y="0"/>
                  </a:lnTo>
                  <a:lnTo>
                    <a:pt x="5"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66" name="Freeform 51"/>
            <p:cNvSpPr>
              <a:spLocks/>
            </p:cNvSpPr>
            <p:nvPr/>
          </p:nvSpPr>
          <p:spPr bwMode="auto">
            <a:xfrm>
              <a:off x="2160588" y="2332038"/>
              <a:ext cx="17462" cy="23812"/>
            </a:xfrm>
            <a:custGeom>
              <a:avLst/>
              <a:gdLst/>
              <a:ahLst/>
              <a:cxnLst>
                <a:cxn ang="0">
                  <a:pos x="5" y="0"/>
                </a:cxn>
                <a:cxn ang="0">
                  <a:pos x="1" y="4"/>
                </a:cxn>
                <a:cxn ang="0">
                  <a:pos x="0" y="18"/>
                </a:cxn>
                <a:cxn ang="0">
                  <a:pos x="8" y="18"/>
                </a:cxn>
                <a:cxn ang="0">
                  <a:pos x="11" y="7"/>
                </a:cxn>
                <a:cxn ang="0">
                  <a:pos x="13" y="4"/>
                </a:cxn>
                <a:cxn ang="0">
                  <a:pos x="11" y="0"/>
                </a:cxn>
                <a:cxn ang="0">
                  <a:pos x="5" y="0"/>
                </a:cxn>
                <a:cxn ang="0">
                  <a:pos x="5" y="0"/>
                </a:cxn>
              </a:cxnLst>
              <a:rect l="0" t="0" r="r" b="b"/>
              <a:pathLst>
                <a:path w="13" h="18">
                  <a:moveTo>
                    <a:pt x="5" y="0"/>
                  </a:moveTo>
                  <a:lnTo>
                    <a:pt x="1" y="4"/>
                  </a:lnTo>
                  <a:lnTo>
                    <a:pt x="0" y="18"/>
                  </a:lnTo>
                  <a:lnTo>
                    <a:pt x="8" y="18"/>
                  </a:lnTo>
                  <a:lnTo>
                    <a:pt x="11" y="7"/>
                  </a:lnTo>
                  <a:lnTo>
                    <a:pt x="13" y="4"/>
                  </a:lnTo>
                  <a:lnTo>
                    <a:pt x="11" y="0"/>
                  </a:lnTo>
                  <a:lnTo>
                    <a:pt x="5" y="0"/>
                  </a:lnTo>
                  <a:lnTo>
                    <a:pt x="5"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67" name="Freeform 52"/>
            <p:cNvSpPr>
              <a:spLocks/>
            </p:cNvSpPr>
            <p:nvPr/>
          </p:nvSpPr>
          <p:spPr bwMode="auto">
            <a:xfrm>
              <a:off x="2189163" y="2309813"/>
              <a:ext cx="28575" cy="46037"/>
            </a:xfrm>
            <a:custGeom>
              <a:avLst/>
              <a:gdLst/>
              <a:ahLst/>
              <a:cxnLst>
                <a:cxn ang="0">
                  <a:pos x="0" y="0"/>
                </a:cxn>
                <a:cxn ang="0">
                  <a:pos x="9" y="28"/>
                </a:cxn>
                <a:cxn ang="0">
                  <a:pos x="8" y="36"/>
                </a:cxn>
                <a:cxn ang="0">
                  <a:pos x="22" y="34"/>
                </a:cxn>
                <a:cxn ang="0">
                  <a:pos x="22" y="24"/>
                </a:cxn>
                <a:cxn ang="0">
                  <a:pos x="12" y="6"/>
                </a:cxn>
                <a:cxn ang="0">
                  <a:pos x="0" y="0"/>
                </a:cxn>
                <a:cxn ang="0">
                  <a:pos x="0" y="0"/>
                </a:cxn>
              </a:cxnLst>
              <a:rect l="0" t="0" r="r" b="b"/>
              <a:pathLst>
                <a:path w="22" h="36">
                  <a:moveTo>
                    <a:pt x="0" y="0"/>
                  </a:moveTo>
                  <a:lnTo>
                    <a:pt x="9" y="28"/>
                  </a:lnTo>
                  <a:lnTo>
                    <a:pt x="8" y="36"/>
                  </a:lnTo>
                  <a:lnTo>
                    <a:pt x="22" y="34"/>
                  </a:lnTo>
                  <a:lnTo>
                    <a:pt x="22" y="24"/>
                  </a:lnTo>
                  <a:lnTo>
                    <a:pt x="12" y="6"/>
                  </a:lnTo>
                  <a:lnTo>
                    <a:pt x="0" y="0"/>
                  </a:lnTo>
                  <a:lnTo>
                    <a:pt x="0"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68" name="Freeform 53"/>
            <p:cNvSpPr>
              <a:spLocks/>
            </p:cNvSpPr>
            <p:nvPr/>
          </p:nvSpPr>
          <p:spPr bwMode="auto">
            <a:xfrm>
              <a:off x="2189163" y="2309813"/>
              <a:ext cx="28575" cy="46037"/>
            </a:xfrm>
            <a:custGeom>
              <a:avLst/>
              <a:gdLst/>
              <a:ahLst/>
              <a:cxnLst>
                <a:cxn ang="0">
                  <a:pos x="0" y="0"/>
                </a:cxn>
                <a:cxn ang="0">
                  <a:pos x="9" y="28"/>
                </a:cxn>
                <a:cxn ang="0">
                  <a:pos x="8" y="36"/>
                </a:cxn>
                <a:cxn ang="0">
                  <a:pos x="22" y="34"/>
                </a:cxn>
                <a:cxn ang="0">
                  <a:pos x="22" y="24"/>
                </a:cxn>
                <a:cxn ang="0">
                  <a:pos x="12" y="6"/>
                </a:cxn>
                <a:cxn ang="0">
                  <a:pos x="0" y="0"/>
                </a:cxn>
                <a:cxn ang="0">
                  <a:pos x="0" y="0"/>
                </a:cxn>
              </a:cxnLst>
              <a:rect l="0" t="0" r="r" b="b"/>
              <a:pathLst>
                <a:path w="22" h="36">
                  <a:moveTo>
                    <a:pt x="0" y="0"/>
                  </a:moveTo>
                  <a:lnTo>
                    <a:pt x="9" y="28"/>
                  </a:lnTo>
                  <a:lnTo>
                    <a:pt x="8" y="36"/>
                  </a:lnTo>
                  <a:lnTo>
                    <a:pt x="22" y="34"/>
                  </a:lnTo>
                  <a:lnTo>
                    <a:pt x="22" y="24"/>
                  </a:lnTo>
                  <a:lnTo>
                    <a:pt x="12" y="6"/>
                  </a:lnTo>
                  <a:lnTo>
                    <a:pt x="0" y="0"/>
                  </a:lnTo>
                  <a:lnTo>
                    <a:pt x="0"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69" name="Freeform 54"/>
            <p:cNvSpPr>
              <a:spLocks/>
            </p:cNvSpPr>
            <p:nvPr/>
          </p:nvSpPr>
          <p:spPr bwMode="auto">
            <a:xfrm>
              <a:off x="2865438" y="3590925"/>
              <a:ext cx="1112837" cy="1319213"/>
            </a:xfrm>
            <a:custGeom>
              <a:avLst/>
              <a:gdLst/>
              <a:ahLst/>
              <a:cxnLst>
                <a:cxn ang="0">
                  <a:pos x="65" y="422"/>
                </a:cxn>
                <a:cxn ang="0">
                  <a:pos x="132" y="422"/>
                </a:cxn>
                <a:cxn ang="0">
                  <a:pos x="212" y="438"/>
                </a:cxn>
                <a:cxn ang="0">
                  <a:pos x="335" y="461"/>
                </a:cxn>
                <a:cxn ang="0">
                  <a:pos x="394" y="667"/>
                </a:cxn>
                <a:cxn ang="0">
                  <a:pos x="358" y="730"/>
                </a:cxn>
                <a:cxn ang="0">
                  <a:pos x="387" y="815"/>
                </a:cxn>
                <a:cxn ang="0">
                  <a:pos x="415" y="914"/>
                </a:cxn>
                <a:cxn ang="0">
                  <a:pos x="431" y="952"/>
                </a:cxn>
                <a:cxn ang="0">
                  <a:pos x="526" y="1005"/>
                </a:cxn>
                <a:cxn ang="0">
                  <a:pos x="613" y="883"/>
                </a:cxn>
                <a:cxn ang="0">
                  <a:pos x="651" y="792"/>
                </a:cxn>
                <a:cxn ang="0">
                  <a:pos x="722" y="676"/>
                </a:cxn>
                <a:cxn ang="0">
                  <a:pos x="701" y="599"/>
                </a:cxn>
                <a:cxn ang="0">
                  <a:pos x="804" y="492"/>
                </a:cxn>
                <a:cxn ang="0">
                  <a:pos x="862" y="338"/>
                </a:cxn>
                <a:cxn ang="0">
                  <a:pos x="818" y="353"/>
                </a:cxn>
                <a:cxn ang="0">
                  <a:pos x="716" y="307"/>
                </a:cxn>
                <a:cxn ang="0">
                  <a:pos x="672" y="224"/>
                </a:cxn>
                <a:cxn ang="0">
                  <a:pos x="628" y="169"/>
                </a:cxn>
                <a:cxn ang="0">
                  <a:pos x="636" y="115"/>
                </a:cxn>
                <a:cxn ang="0">
                  <a:pos x="592" y="68"/>
                </a:cxn>
                <a:cxn ang="0">
                  <a:pos x="489" y="61"/>
                </a:cxn>
                <a:cxn ang="0">
                  <a:pos x="460" y="99"/>
                </a:cxn>
                <a:cxn ang="0">
                  <a:pos x="373" y="46"/>
                </a:cxn>
                <a:cxn ang="0">
                  <a:pos x="365" y="0"/>
                </a:cxn>
                <a:cxn ang="0">
                  <a:pos x="226" y="7"/>
                </a:cxn>
                <a:cxn ang="0">
                  <a:pos x="168" y="7"/>
                </a:cxn>
                <a:cxn ang="0">
                  <a:pos x="132" y="46"/>
                </a:cxn>
                <a:cxn ang="0">
                  <a:pos x="51" y="131"/>
                </a:cxn>
                <a:cxn ang="0">
                  <a:pos x="14" y="246"/>
                </a:cxn>
                <a:cxn ang="0">
                  <a:pos x="0" y="315"/>
                </a:cxn>
              </a:cxnLst>
              <a:rect l="0" t="0" r="r" b="b"/>
              <a:pathLst>
                <a:path w="862" h="1021">
                  <a:moveTo>
                    <a:pt x="0" y="315"/>
                  </a:moveTo>
                  <a:lnTo>
                    <a:pt x="65" y="422"/>
                  </a:lnTo>
                  <a:lnTo>
                    <a:pt x="94" y="446"/>
                  </a:lnTo>
                  <a:lnTo>
                    <a:pt x="132" y="422"/>
                  </a:lnTo>
                  <a:lnTo>
                    <a:pt x="174" y="454"/>
                  </a:lnTo>
                  <a:lnTo>
                    <a:pt x="212" y="438"/>
                  </a:lnTo>
                  <a:lnTo>
                    <a:pt x="233" y="414"/>
                  </a:lnTo>
                  <a:lnTo>
                    <a:pt x="335" y="461"/>
                  </a:lnTo>
                  <a:lnTo>
                    <a:pt x="328" y="522"/>
                  </a:lnTo>
                  <a:lnTo>
                    <a:pt x="394" y="667"/>
                  </a:lnTo>
                  <a:lnTo>
                    <a:pt x="387" y="707"/>
                  </a:lnTo>
                  <a:lnTo>
                    <a:pt x="358" y="730"/>
                  </a:lnTo>
                  <a:lnTo>
                    <a:pt x="365" y="792"/>
                  </a:lnTo>
                  <a:lnTo>
                    <a:pt x="387" y="815"/>
                  </a:lnTo>
                  <a:lnTo>
                    <a:pt x="402" y="906"/>
                  </a:lnTo>
                  <a:lnTo>
                    <a:pt x="415" y="914"/>
                  </a:lnTo>
                  <a:lnTo>
                    <a:pt x="415" y="944"/>
                  </a:lnTo>
                  <a:lnTo>
                    <a:pt x="431" y="952"/>
                  </a:lnTo>
                  <a:lnTo>
                    <a:pt x="438" y="1021"/>
                  </a:lnTo>
                  <a:lnTo>
                    <a:pt x="526" y="1005"/>
                  </a:lnTo>
                  <a:lnTo>
                    <a:pt x="599" y="937"/>
                  </a:lnTo>
                  <a:lnTo>
                    <a:pt x="613" y="883"/>
                  </a:lnTo>
                  <a:lnTo>
                    <a:pt x="643" y="868"/>
                  </a:lnTo>
                  <a:lnTo>
                    <a:pt x="651" y="792"/>
                  </a:lnTo>
                  <a:lnTo>
                    <a:pt x="722" y="745"/>
                  </a:lnTo>
                  <a:lnTo>
                    <a:pt x="722" y="676"/>
                  </a:lnTo>
                  <a:lnTo>
                    <a:pt x="701" y="661"/>
                  </a:lnTo>
                  <a:lnTo>
                    <a:pt x="701" y="599"/>
                  </a:lnTo>
                  <a:lnTo>
                    <a:pt x="731" y="538"/>
                  </a:lnTo>
                  <a:lnTo>
                    <a:pt x="804" y="492"/>
                  </a:lnTo>
                  <a:lnTo>
                    <a:pt x="862" y="391"/>
                  </a:lnTo>
                  <a:lnTo>
                    <a:pt x="862" y="338"/>
                  </a:lnTo>
                  <a:lnTo>
                    <a:pt x="833" y="338"/>
                  </a:lnTo>
                  <a:lnTo>
                    <a:pt x="818" y="353"/>
                  </a:lnTo>
                  <a:lnTo>
                    <a:pt x="751" y="362"/>
                  </a:lnTo>
                  <a:lnTo>
                    <a:pt x="716" y="307"/>
                  </a:lnTo>
                  <a:lnTo>
                    <a:pt x="672" y="277"/>
                  </a:lnTo>
                  <a:lnTo>
                    <a:pt x="672" y="224"/>
                  </a:lnTo>
                  <a:lnTo>
                    <a:pt x="657" y="184"/>
                  </a:lnTo>
                  <a:lnTo>
                    <a:pt x="628" y="169"/>
                  </a:lnTo>
                  <a:lnTo>
                    <a:pt x="613" y="108"/>
                  </a:lnTo>
                  <a:lnTo>
                    <a:pt x="636" y="115"/>
                  </a:lnTo>
                  <a:lnTo>
                    <a:pt x="628" y="68"/>
                  </a:lnTo>
                  <a:lnTo>
                    <a:pt x="592" y="68"/>
                  </a:lnTo>
                  <a:lnTo>
                    <a:pt x="577" y="84"/>
                  </a:lnTo>
                  <a:lnTo>
                    <a:pt x="489" y="61"/>
                  </a:lnTo>
                  <a:lnTo>
                    <a:pt x="467" y="68"/>
                  </a:lnTo>
                  <a:lnTo>
                    <a:pt x="460" y="99"/>
                  </a:lnTo>
                  <a:lnTo>
                    <a:pt x="422" y="61"/>
                  </a:lnTo>
                  <a:lnTo>
                    <a:pt x="373" y="46"/>
                  </a:lnTo>
                  <a:lnTo>
                    <a:pt x="394" y="7"/>
                  </a:lnTo>
                  <a:lnTo>
                    <a:pt x="365" y="0"/>
                  </a:lnTo>
                  <a:lnTo>
                    <a:pt x="233" y="0"/>
                  </a:lnTo>
                  <a:lnTo>
                    <a:pt x="226" y="7"/>
                  </a:lnTo>
                  <a:lnTo>
                    <a:pt x="190" y="0"/>
                  </a:lnTo>
                  <a:lnTo>
                    <a:pt x="168" y="7"/>
                  </a:lnTo>
                  <a:lnTo>
                    <a:pt x="168" y="30"/>
                  </a:lnTo>
                  <a:lnTo>
                    <a:pt x="132" y="46"/>
                  </a:lnTo>
                  <a:lnTo>
                    <a:pt x="94" y="115"/>
                  </a:lnTo>
                  <a:lnTo>
                    <a:pt x="51" y="131"/>
                  </a:lnTo>
                  <a:lnTo>
                    <a:pt x="7" y="184"/>
                  </a:lnTo>
                  <a:lnTo>
                    <a:pt x="14" y="246"/>
                  </a:lnTo>
                  <a:lnTo>
                    <a:pt x="0" y="315"/>
                  </a:lnTo>
                  <a:lnTo>
                    <a:pt x="0" y="315"/>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70" name="Freeform 55"/>
            <p:cNvSpPr>
              <a:spLocks/>
            </p:cNvSpPr>
            <p:nvPr/>
          </p:nvSpPr>
          <p:spPr bwMode="auto">
            <a:xfrm>
              <a:off x="2865438" y="3590925"/>
              <a:ext cx="1112837" cy="1319213"/>
            </a:xfrm>
            <a:custGeom>
              <a:avLst/>
              <a:gdLst/>
              <a:ahLst/>
              <a:cxnLst>
                <a:cxn ang="0">
                  <a:pos x="65" y="422"/>
                </a:cxn>
                <a:cxn ang="0">
                  <a:pos x="132" y="422"/>
                </a:cxn>
                <a:cxn ang="0">
                  <a:pos x="212" y="438"/>
                </a:cxn>
                <a:cxn ang="0">
                  <a:pos x="335" y="461"/>
                </a:cxn>
                <a:cxn ang="0">
                  <a:pos x="394" y="667"/>
                </a:cxn>
                <a:cxn ang="0">
                  <a:pos x="358" y="730"/>
                </a:cxn>
                <a:cxn ang="0">
                  <a:pos x="387" y="815"/>
                </a:cxn>
                <a:cxn ang="0">
                  <a:pos x="415" y="914"/>
                </a:cxn>
                <a:cxn ang="0">
                  <a:pos x="431" y="952"/>
                </a:cxn>
                <a:cxn ang="0">
                  <a:pos x="526" y="1005"/>
                </a:cxn>
                <a:cxn ang="0">
                  <a:pos x="613" y="883"/>
                </a:cxn>
                <a:cxn ang="0">
                  <a:pos x="651" y="792"/>
                </a:cxn>
                <a:cxn ang="0">
                  <a:pos x="722" y="676"/>
                </a:cxn>
                <a:cxn ang="0">
                  <a:pos x="701" y="599"/>
                </a:cxn>
                <a:cxn ang="0">
                  <a:pos x="804" y="492"/>
                </a:cxn>
                <a:cxn ang="0">
                  <a:pos x="862" y="338"/>
                </a:cxn>
                <a:cxn ang="0">
                  <a:pos x="818" y="353"/>
                </a:cxn>
                <a:cxn ang="0">
                  <a:pos x="716" y="307"/>
                </a:cxn>
                <a:cxn ang="0">
                  <a:pos x="672" y="224"/>
                </a:cxn>
                <a:cxn ang="0">
                  <a:pos x="628" y="169"/>
                </a:cxn>
                <a:cxn ang="0">
                  <a:pos x="636" y="115"/>
                </a:cxn>
                <a:cxn ang="0">
                  <a:pos x="592" y="68"/>
                </a:cxn>
                <a:cxn ang="0">
                  <a:pos x="489" y="61"/>
                </a:cxn>
                <a:cxn ang="0">
                  <a:pos x="460" y="99"/>
                </a:cxn>
                <a:cxn ang="0">
                  <a:pos x="373" y="46"/>
                </a:cxn>
                <a:cxn ang="0">
                  <a:pos x="365" y="0"/>
                </a:cxn>
                <a:cxn ang="0">
                  <a:pos x="226" y="7"/>
                </a:cxn>
                <a:cxn ang="0">
                  <a:pos x="168" y="7"/>
                </a:cxn>
                <a:cxn ang="0">
                  <a:pos x="132" y="46"/>
                </a:cxn>
                <a:cxn ang="0">
                  <a:pos x="51" y="131"/>
                </a:cxn>
                <a:cxn ang="0">
                  <a:pos x="14" y="246"/>
                </a:cxn>
                <a:cxn ang="0">
                  <a:pos x="0" y="315"/>
                </a:cxn>
              </a:cxnLst>
              <a:rect l="0" t="0" r="r" b="b"/>
              <a:pathLst>
                <a:path w="862" h="1021">
                  <a:moveTo>
                    <a:pt x="0" y="315"/>
                  </a:moveTo>
                  <a:lnTo>
                    <a:pt x="65" y="422"/>
                  </a:lnTo>
                  <a:lnTo>
                    <a:pt x="94" y="446"/>
                  </a:lnTo>
                  <a:lnTo>
                    <a:pt x="132" y="422"/>
                  </a:lnTo>
                  <a:lnTo>
                    <a:pt x="174" y="454"/>
                  </a:lnTo>
                  <a:lnTo>
                    <a:pt x="212" y="438"/>
                  </a:lnTo>
                  <a:lnTo>
                    <a:pt x="233" y="414"/>
                  </a:lnTo>
                  <a:lnTo>
                    <a:pt x="335" y="461"/>
                  </a:lnTo>
                  <a:lnTo>
                    <a:pt x="328" y="522"/>
                  </a:lnTo>
                  <a:lnTo>
                    <a:pt x="394" y="667"/>
                  </a:lnTo>
                  <a:lnTo>
                    <a:pt x="387" y="707"/>
                  </a:lnTo>
                  <a:lnTo>
                    <a:pt x="358" y="730"/>
                  </a:lnTo>
                  <a:lnTo>
                    <a:pt x="365" y="792"/>
                  </a:lnTo>
                  <a:lnTo>
                    <a:pt x="387" y="815"/>
                  </a:lnTo>
                  <a:lnTo>
                    <a:pt x="402" y="906"/>
                  </a:lnTo>
                  <a:lnTo>
                    <a:pt x="415" y="914"/>
                  </a:lnTo>
                  <a:lnTo>
                    <a:pt x="415" y="944"/>
                  </a:lnTo>
                  <a:lnTo>
                    <a:pt x="431" y="952"/>
                  </a:lnTo>
                  <a:lnTo>
                    <a:pt x="438" y="1021"/>
                  </a:lnTo>
                  <a:lnTo>
                    <a:pt x="526" y="1005"/>
                  </a:lnTo>
                  <a:lnTo>
                    <a:pt x="599" y="937"/>
                  </a:lnTo>
                  <a:lnTo>
                    <a:pt x="613" y="883"/>
                  </a:lnTo>
                  <a:lnTo>
                    <a:pt x="643" y="868"/>
                  </a:lnTo>
                  <a:lnTo>
                    <a:pt x="651" y="792"/>
                  </a:lnTo>
                  <a:lnTo>
                    <a:pt x="722" y="745"/>
                  </a:lnTo>
                  <a:lnTo>
                    <a:pt x="722" y="676"/>
                  </a:lnTo>
                  <a:lnTo>
                    <a:pt x="701" y="661"/>
                  </a:lnTo>
                  <a:lnTo>
                    <a:pt x="701" y="599"/>
                  </a:lnTo>
                  <a:lnTo>
                    <a:pt x="731" y="538"/>
                  </a:lnTo>
                  <a:lnTo>
                    <a:pt x="804" y="492"/>
                  </a:lnTo>
                  <a:lnTo>
                    <a:pt x="862" y="391"/>
                  </a:lnTo>
                  <a:lnTo>
                    <a:pt x="862" y="338"/>
                  </a:lnTo>
                  <a:lnTo>
                    <a:pt x="833" y="338"/>
                  </a:lnTo>
                  <a:lnTo>
                    <a:pt x="818" y="353"/>
                  </a:lnTo>
                  <a:lnTo>
                    <a:pt x="751" y="362"/>
                  </a:lnTo>
                  <a:lnTo>
                    <a:pt x="716" y="307"/>
                  </a:lnTo>
                  <a:lnTo>
                    <a:pt x="672" y="277"/>
                  </a:lnTo>
                  <a:lnTo>
                    <a:pt x="672" y="224"/>
                  </a:lnTo>
                  <a:lnTo>
                    <a:pt x="657" y="184"/>
                  </a:lnTo>
                  <a:lnTo>
                    <a:pt x="628" y="169"/>
                  </a:lnTo>
                  <a:lnTo>
                    <a:pt x="613" y="108"/>
                  </a:lnTo>
                  <a:lnTo>
                    <a:pt x="636" y="115"/>
                  </a:lnTo>
                  <a:lnTo>
                    <a:pt x="628" y="68"/>
                  </a:lnTo>
                  <a:lnTo>
                    <a:pt x="592" y="68"/>
                  </a:lnTo>
                  <a:lnTo>
                    <a:pt x="577" y="84"/>
                  </a:lnTo>
                  <a:lnTo>
                    <a:pt x="489" y="61"/>
                  </a:lnTo>
                  <a:lnTo>
                    <a:pt x="467" y="68"/>
                  </a:lnTo>
                  <a:lnTo>
                    <a:pt x="460" y="99"/>
                  </a:lnTo>
                  <a:lnTo>
                    <a:pt x="422" y="61"/>
                  </a:lnTo>
                  <a:lnTo>
                    <a:pt x="373" y="46"/>
                  </a:lnTo>
                  <a:lnTo>
                    <a:pt x="394" y="7"/>
                  </a:lnTo>
                  <a:lnTo>
                    <a:pt x="365" y="0"/>
                  </a:lnTo>
                  <a:lnTo>
                    <a:pt x="233" y="0"/>
                  </a:lnTo>
                  <a:lnTo>
                    <a:pt x="226" y="7"/>
                  </a:lnTo>
                  <a:lnTo>
                    <a:pt x="190" y="0"/>
                  </a:lnTo>
                  <a:lnTo>
                    <a:pt x="168" y="7"/>
                  </a:lnTo>
                  <a:lnTo>
                    <a:pt x="168" y="30"/>
                  </a:lnTo>
                  <a:lnTo>
                    <a:pt x="132" y="46"/>
                  </a:lnTo>
                  <a:lnTo>
                    <a:pt x="94" y="115"/>
                  </a:lnTo>
                  <a:lnTo>
                    <a:pt x="51" y="131"/>
                  </a:lnTo>
                  <a:lnTo>
                    <a:pt x="7" y="184"/>
                  </a:lnTo>
                  <a:lnTo>
                    <a:pt x="14" y="246"/>
                  </a:lnTo>
                  <a:lnTo>
                    <a:pt x="0" y="315"/>
                  </a:lnTo>
                  <a:lnTo>
                    <a:pt x="0" y="315"/>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71" name="Freeform 56"/>
            <p:cNvSpPr>
              <a:spLocks/>
            </p:cNvSpPr>
            <p:nvPr/>
          </p:nvSpPr>
          <p:spPr bwMode="auto">
            <a:xfrm>
              <a:off x="3798888" y="4505325"/>
              <a:ext cx="160337" cy="247650"/>
            </a:xfrm>
            <a:custGeom>
              <a:avLst/>
              <a:gdLst/>
              <a:ahLst/>
              <a:cxnLst>
                <a:cxn ang="0">
                  <a:pos x="29" y="53"/>
                </a:cxn>
                <a:cxn ang="0">
                  <a:pos x="23" y="85"/>
                </a:cxn>
                <a:cxn ang="0">
                  <a:pos x="23" y="92"/>
                </a:cxn>
                <a:cxn ang="0">
                  <a:pos x="16" y="131"/>
                </a:cxn>
                <a:cxn ang="0">
                  <a:pos x="0" y="138"/>
                </a:cxn>
                <a:cxn ang="0">
                  <a:pos x="9" y="161"/>
                </a:cxn>
                <a:cxn ang="0">
                  <a:pos x="52" y="192"/>
                </a:cxn>
                <a:cxn ang="0">
                  <a:pos x="74" y="176"/>
                </a:cxn>
                <a:cxn ang="0">
                  <a:pos x="74" y="122"/>
                </a:cxn>
                <a:cxn ang="0">
                  <a:pos x="111" y="76"/>
                </a:cxn>
                <a:cxn ang="0">
                  <a:pos x="111" y="45"/>
                </a:cxn>
                <a:cxn ang="0">
                  <a:pos x="125" y="38"/>
                </a:cxn>
                <a:cxn ang="0">
                  <a:pos x="125" y="0"/>
                </a:cxn>
                <a:cxn ang="0">
                  <a:pos x="103" y="7"/>
                </a:cxn>
                <a:cxn ang="0">
                  <a:pos x="89" y="38"/>
                </a:cxn>
                <a:cxn ang="0">
                  <a:pos x="29" y="53"/>
                </a:cxn>
                <a:cxn ang="0">
                  <a:pos x="29" y="53"/>
                </a:cxn>
              </a:cxnLst>
              <a:rect l="0" t="0" r="r" b="b"/>
              <a:pathLst>
                <a:path w="125" h="192">
                  <a:moveTo>
                    <a:pt x="29" y="53"/>
                  </a:moveTo>
                  <a:lnTo>
                    <a:pt x="23" y="85"/>
                  </a:lnTo>
                  <a:lnTo>
                    <a:pt x="23" y="92"/>
                  </a:lnTo>
                  <a:lnTo>
                    <a:pt x="16" y="131"/>
                  </a:lnTo>
                  <a:lnTo>
                    <a:pt x="0" y="138"/>
                  </a:lnTo>
                  <a:lnTo>
                    <a:pt x="9" y="161"/>
                  </a:lnTo>
                  <a:lnTo>
                    <a:pt x="52" y="192"/>
                  </a:lnTo>
                  <a:lnTo>
                    <a:pt x="74" y="176"/>
                  </a:lnTo>
                  <a:lnTo>
                    <a:pt x="74" y="122"/>
                  </a:lnTo>
                  <a:lnTo>
                    <a:pt x="111" y="76"/>
                  </a:lnTo>
                  <a:lnTo>
                    <a:pt x="111" y="45"/>
                  </a:lnTo>
                  <a:lnTo>
                    <a:pt x="125" y="38"/>
                  </a:lnTo>
                  <a:lnTo>
                    <a:pt x="125" y="0"/>
                  </a:lnTo>
                  <a:lnTo>
                    <a:pt x="103" y="7"/>
                  </a:lnTo>
                  <a:lnTo>
                    <a:pt x="89" y="38"/>
                  </a:lnTo>
                  <a:lnTo>
                    <a:pt x="29" y="53"/>
                  </a:lnTo>
                  <a:lnTo>
                    <a:pt x="29" y="53"/>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72" name="Freeform 57"/>
            <p:cNvSpPr>
              <a:spLocks/>
            </p:cNvSpPr>
            <p:nvPr/>
          </p:nvSpPr>
          <p:spPr bwMode="auto">
            <a:xfrm>
              <a:off x="3798888" y="4505325"/>
              <a:ext cx="160337" cy="247650"/>
            </a:xfrm>
            <a:custGeom>
              <a:avLst/>
              <a:gdLst/>
              <a:ahLst/>
              <a:cxnLst>
                <a:cxn ang="0">
                  <a:pos x="29" y="53"/>
                </a:cxn>
                <a:cxn ang="0">
                  <a:pos x="23" y="85"/>
                </a:cxn>
                <a:cxn ang="0">
                  <a:pos x="23" y="92"/>
                </a:cxn>
                <a:cxn ang="0">
                  <a:pos x="16" y="131"/>
                </a:cxn>
                <a:cxn ang="0">
                  <a:pos x="0" y="138"/>
                </a:cxn>
                <a:cxn ang="0">
                  <a:pos x="9" y="161"/>
                </a:cxn>
                <a:cxn ang="0">
                  <a:pos x="52" y="192"/>
                </a:cxn>
                <a:cxn ang="0">
                  <a:pos x="74" y="176"/>
                </a:cxn>
                <a:cxn ang="0">
                  <a:pos x="74" y="122"/>
                </a:cxn>
                <a:cxn ang="0">
                  <a:pos x="111" y="76"/>
                </a:cxn>
                <a:cxn ang="0">
                  <a:pos x="111" y="45"/>
                </a:cxn>
                <a:cxn ang="0">
                  <a:pos x="125" y="38"/>
                </a:cxn>
                <a:cxn ang="0">
                  <a:pos x="125" y="0"/>
                </a:cxn>
                <a:cxn ang="0">
                  <a:pos x="103" y="7"/>
                </a:cxn>
                <a:cxn ang="0">
                  <a:pos x="89" y="38"/>
                </a:cxn>
                <a:cxn ang="0">
                  <a:pos x="29" y="53"/>
                </a:cxn>
                <a:cxn ang="0">
                  <a:pos x="29" y="53"/>
                </a:cxn>
              </a:cxnLst>
              <a:rect l="0" t="0" r="r" b="b"/>
              <a:pathLst>
                <a:path w="125" h="192">
                  <a:moveTo>
                    <a:pt x="29" y="53"/>
                  </a:moveTo>
                  <a:lnTo>
                    <a:pt x="23" y="85"/>
                  </a:lnTo>
                  <a:lnTo>
                    <a:pt x="23" y="92"/>
                  </a:lnTo>
                  <a:lnTo>
                    <a:pt x="16" y="131"/>
                  </a:lnTo>
                  <a:lnTo>
                    <a:pt x="0" y="138"/>
                  </a:lnTo>
                  <a:lnTo>
                    <a:pt x="9" y="161"/>
                  </a:lnTo>
                  <a:lnTo>
                    <a:pt x="52" y="192"/>
                  </a:lnTo>
                  <a:lnTo>
                    <a:pt x="74" y="176"/>
                  </a:lnTo>
                  <a:lnTo>
                    <a:pt x="74" y="122"/>
                  </a:lnTo>
                  <a:lnTo>
                    <a:pt x="111" y="76"/>
                  </a:lnTo>
                  <a:lnTo>
                    <a:pt x="111" y="45"/>
                  </a:lnTo>
                  <a:lnTo>
                    <a:pt x="125" y="38"/>
                  </a:lnTo>
                  <a:lnTo>
                    <a:pt x="125" y="0"/>
                  </a:lnTo>
                  <a:lnTo>
                    <a:pt x="103" y="7"/>
                  </a:lnTo>
                  <a:lnTo>
                    <a:pt x="89" y="38"/>
                  </a:lnTo>
                  <a:lnTo>
                    <a:pt x="29" y="53"/>
                  </a:lnTo>
                  <a:lnTo>
                    <a:pt x="29" y="53"/>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73" name="Freeform 58"/>
            <p:cNvSpPr>
              <a:spLocks/>
            </p:cNvSpPr>
            <p:nvPr/>
          </p:nvSpPr>
          <p:spPr bwMode="auto">
            <a:xfrm>
              <a:off x="4752975" y="4464050"/>
              <a:ext cx="595313" cy="566738"/>
            </a:xfrm>
            <a:custGeom>
              <a:avLst/>
              <a:gdLst/>
              <a:ahLst/>
              <a:cxnLst>
                <a:cxn ang="0">
                  <a:pos x="29" y="101"/>
                </a:cxn>
                <a:cxn ang="0">
                  <a:pos x="23" y="169"/>
                </a:cxn>
                <a:cxn ang="0">
                  <a:pos x="0" y="169"/>
                </a:cxn>
                <a:cxn ang="0">
                  <a:pos x="23" y="246"/>
                </a:cxn>
                <a:cxn ang="0">
                  <a:pos x="7" y="276"/>
                </a:cxn>
                <a:cxn ang="0">
                  <a:pos x="23" y="322"/>
                </a:cxn>
                <a:cxn ang="0">
                  <a:pos x="81" y="291"/>
                </a:cxn>
                <a:cxn ang="0">
                  <a:pos x="94" y="307"/>
                </a:cxn>
                <a:cxn ang="0">
                  <a:pos x="110" y="299"/>
                </a:cxn>
                <a:cxn ang="0">
                  <a:pos x="110" y="284"/>
                </a:cxn>
                <a:cxn ang="0">
                  <a:pos x="148" y="289"/>
                </a:cxn>
                <a:cxn ang="0">
                  <a:pos x="198" y="284"/>
                </a:cxn>
                <a:cxn ang="0">
                  <a:pos x="226" y="299"/>
                </a:cxn>
                <a:cxn ang="0">
                  <a:pos x="229" y="323"/>
                </a:cxn>
                <a:cxn ang="0">
                  <a:pos x="249" y="333"/>
                </a:cxn>
                <a:cxn ang="0">
                  <a:pos x="278" y="315"/>
                </a:cxn>
                <a:cxn ang="0">
                  <a:pos x="249" y="354"/>
                </a:cxn>
                <a:cxn ang="0">
                  <a:pos x="264" y="361"/>
                </a:cxn>
                <a:cxn ang="0">
                  <a:pos x="280" y="355"/>
                </a:cxn>
                <a:cxn ang="0">
                  <a:pos x="293" y="361"/>
                </a:cxn>
                <a:cxn ang="0">
                  <a:pos x="278" y="376"/>
                </a:cxn>
                <a:cxn ang="0">
                  <a:pos x="278" y="407"/>
                </a:cxn>
                <a:cxn ang="0">
                  <a:pos x="344" y="438"/>
                </a:cxn>
                <a:cxn ang="0">
                  <a:pos x="396" y="422"/>
                </a:cxn>
                <a:cxn ang="0">
                  <a:pos x="461" y="307"/>
                </a:cxn>
                <a:cxn ang="0">
                  <a:pos x="461" y="246"/>
                </a:cxn>
                <a:cxn ang="0">
                  <a:pos x="409" y="123"/>
                </a:cxn>
                <a:cxn ang="0">
                  <a:pos x="381" y="31"/>
                </a:cxn>
                <a:cxn ang="0">
                  <a:pos x="373" y="31"/>
                </a:cxn>
                <a:cxn ang="0">
                  <a:pos x="381" y="92"/>
                </a:cxn>
                <a:cxn ang="0">
                  <a:pos x="365" y="130"/>
                </a:cxn>
                <a:cxn ang="0">
                  <a:pos x="307" y="61"/>
                </a:cxn>
                <a:cxn ang="0">
                  <a:pos x="307" y="46"/>
                </a:cxn>
                <a:cxn ang="0">
                  <a:pos x="271" y="0"/>
                </a:cxn>
                <a:cxn ang="0">
                  <a:pos x="264" y="15"/>
                </a:cxn>
                <a:cxn ang="0">
                  <a:pos x="242" y="15"/>
                </a:cxn>
                <a:cxn ang="0">
                  <a:pos x="226" y="31"/>
                </a:cxn>
                <a:cxn ang="0">
                  <a:pos x="220" y="54"/>
                </a:cxn>
                <a:cxn ang="0">
                  <a:pos x="204" y="46"/>
                </a:cxn>
                <a:cxn ang="0">
                  <a:pos x="198" y="23"/>
                </a:cxn>
                <a:cxn ang="0">
                  <a:pos x="154" y="69"/>
                </a:cxn>
                <a:cxn ang="0">
                  <a:pos x="132" y="61"/>
                </a:cxn>
                <a:cxn ang="0">
                  <a:pos x="117" y="101"/>
                </a:cxn>
                <a:cxn ang="0">
                  <a:pos x="74" y="116"/>
                </a:cxn>
                <a:cxn ang="0">
                  <a:pos x="29" y="101"/>
                </a:cxn>
                <a:cxn ang="0">
                  <a:pos x="29" y="101"/>
                </a:cxn>
              </a:cxnLst>
              <a:rect l="0" t="0" r="r" b="b"/>
              <a:pathLst>
                <a:path w="461" h="438">
                  <a:moveTo>
                    <a:pt x="29" y="101"/>
                  </a:moveTo>
                  <a:lnTo>
                    <a:pt x="23" y="169"/>
                  </a:lnTo>
                  <a:lnTo>
                    <a:pt x="0" y="169"/>
                  </a:lnTo>
                  <a:lnTo>
                    <a:pt x="23" y="246"/>
                  </a:lnTo>
                  <a:lnTo>
                    <a:pt x="7" y="276"/>
                  </a:lnTo>
                  <a:lnTo>
                    <a:pt x="23" y="322"/>
                  </a:lnTo>
                  <a:lnTo>
                    <a:pt x="81" y="291"/>
                  </a:lnTo>
                  <a:lnTo>
                    <a:pt x="94" y="307"/>
                  </a:lnTo>
                  <a:lnTo>
                    <a:pt x="110" y="299"/>
                  </a:lnTo>
                  <a:lnTo>
                    <a:pt x="110" y="284"/>
                  </a:lnTo>
                  <a:lnTo>
                    <a:pt x="148" y="289"/>
                  </a:lnTo>
                  <a:lnTo>
                    <a:pt x="198" y="284"/>
                  </a:lnTo>
                  <a:lnTo>
                    <a:pt x="226" y="299"/>
                  </a:lnTo>
                  <a:lnTo>
                    <a:pt x="229" y="323"/>
                  </a:lnTo>
                  <a:lnTo>
                    <a:pt x="249" y="333"/>
                  </a:lnTo>
                  <a:lnTo>
                    <a:pt x="278" y="315"/>
                  </a:lnTo>
                  <a:lnTo>
                    <a:pt x="249" y="354"/>
                  </a:lnTo>
                  <a:lnTo>
                    <a:pt x="264" y="361"/>
                  </a:lnTo>
                  <a:lnTo>
                    <a:pt x="280" y="355"/>
                  </a:lnTo>
                  <a:lnTo>
                    <a:pt x="293" y="361"/>
                  </a:lnTo>
                  <a:lnTo>
                    <a:pt x="278" y="376"/>
                  </a:lnTo>
                  <a:lnTo>
                    <a:pt x="278" y="407"/>
                  </a:lnTo>
                  <a:lnTo>
                    <a:pt x="344" y="438"/>
                  </a:lnTo>
                  <a:lnTo>
                    <a:pt x="396" y="422"/>
                  </a:lnTo>
                  <a:lnTo>
                    <a:pt x="461" y="307"/>
                  </a:lnTo>
                  <a:lnTo>
                    <a:pt x="461" y="246"/>
                  </a:lnTo>
                  <a:lnTo>
                    <a:pt x="409" y="123"/>
                  </a:lnTo>
                  <a:lnTo>
                    <a:pt x="381" y="31"/>
                  </a:lnTo>
                  <a:lnTo>
                    <a:pt x="373" y="31"/>
                  </a:lnTo>
                  <a:lnTo>
                    <a:pt x="381" y="92"/>
                  </a:lnTo>
                  <a:lnTo>
                    <a:pt x="365" y="130"/>
                  </a:lnTo>
                  <a:lnTo>
                    <a:pt x="307" y="61"/>
                  </a:lnTo>
                  <a:lnTo>
                    <a:pt x="307" y="46"/>
                  </a:lnTo>
                  <a:lnTo>
                    <a:pt x="271" y="0"/>
                  </a:lnTo>
                  <a:lnTo>
                    <a:pt x="264" y="15"/>
                  </a:lnTo>
                  <a:lnTo>
                    <a:pt x="242" y="15"/>
                  </a:lnTo>
                  <a:lnTo>
                    <a:pt x="226" y="31"/>
                  </a:lnTo>
                  <a:lnTo>
                    <a:pt x="220" y="54"/>
                  </a:lnTo>
                  <a:lnTo>
                    <a:pt x="204" y="46"/>
                  </a:lnTo>
                  <a:lnTo>
                    <a:pt x="198" y="23"/>
                  </a:lnTo>
                  <a:lnTo>
                    <a:pt x="154" y="69"/>
                  </a:lnTo>
                  <a:lnTo>
                    <a:pt x="132" y="61"/>
                  </a:lnTo>
                  <a:lnTo>
                    <a:pt x="117" y="101"/>
                  </a:lnTo>
                  <a:lnTo>
                    <a:pt x="74" y="116"/>
                  </a:lnTo>
                  <a:lnTo>
                    <a:pt x="29" y="101"/>
                  </a:lnTo>
                  <a:lnTo>
                    <a:pt x="29" y="101"/>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74" name="Freeform 59"/>
            <p:cNvSpPr>
              <a:spLocks/>
            </p:cNvSpPr>
            <p:nvPr/>
          </p:nvSpPr>
          <p:spPr bwMode="auto">
            <a:xfrm>
              <a:off x="4752975" y="4464050"/>
              <a:ext cx="595313" cy="566738"/>
            </a:xfrm>
            <a:custGeom>
              <a:avLst/>
              <a:gdLst/>
              <a:ahLst/>
              <a:cxnLst>
                <a:cxn ang="0">
                  <a:pos x="29" y="101"/>
                </a:cxn>
                <a:cxn ang="0">
                  <a:pos x="23" y="169"/>
                </a:cxn>
                <a:cxn ang="0">
                  <a:pos x="0" y="169"/>
                </a:cxn>
                <a:cxn ang="0">
                  <a:pos x="23" y="246"/>
                </a:cxn>
                <a:cxn ang="0">
                  <a:pos x="7" y="276"/>
                </a:cxn>
                <a:cxn ang="0">
                  <a:pos x="23" y="322"/>
                </a:cxn>
                <a:cxn ang="0">
                  <a:pos x="81" y="291"/>
                </a:cxn>
                <a:cxn ang="0">
                  <a:pos x="94" y="307"/>
                </a:cxn>
                <a:cxn ang="0">
                  <a:pos x="110" y="299"/>
                </a:cxn>
                <a:cxn ang="0">
                  <a:pos x="110" y="284"/>
                </a:cxn>
                <a:cxn ang="0">
                  <a:pos x="148" y="289"/>
                </a:cxn>
                <a:cxn ang="0">
                  <a:pos x="198" y="284"/>
                </a:cxn>
                <a:cxn ang="0">
                  <a:pos x="226" y="299"/>
                </a:cxn>
                <a:cxn ang="0">
                  <a:pos x="229" y="323"/>
                </a:cxn>
                <a:cxn ang="0">
                  <a:pos x="249" y="333"/>
                </a:cxn>
                <a:cxn ang="0">
                  <a:pos x="278" y="315"/>
                </a:cxn>
                <a:cxn ang="0">
                  <a:pos x="249" y="354"/>
                </a:cxn>
                <a:cxn ang="0">
                  <a:pos x="264" y="361"/>
                </a:cxn>
                <a:cxn ang="0">
                  <a:pos x="280" y="355"/>
                </a:cxn>
                <a:cxn ang="0">
                  <a:pos x="293" y="361"/>
                </a:cxn>
                <a:cxn ang="0">
                  <a:pos x="278" y="376"/>
                </a:cxn>
                <a:cxn ang="0">
                  <a:pos x="278" y="407"/>
                </a:cxn>
                <a:cxn ang="0">
                  <a:pos x="344" y="438"/>
                </a:cxn>
                <a:cxn ang="0">
                  <a:pos x="396" y="422"/>
                </a:cxn>
                <a:cxn ang="0">
                  <a:pos x="461" y="307"/>
                </a:cxn>
                <a:cxn ang="0">
                  <a:pos x="461" y="246"/>
                </a:cxn>
                <a:cxn ang="0">
                  <a:pos x="409" y="123"/>
                </a:cxn>
                <a:cxn ang="0">
                  <a:pos x="381" y="31"/>
                </a:cxn>
                <a:cxn ang="0">
                  <a:pos x="373" y="31"/>
                </a:cxn>
                <a:cxn ang="0">
                  <a:pos x="381" y="92"/>
                </a:cxn>
                <a:cxn ang="0">
                  <a:pos x="365" y="130"/>
                </a:cxn>
                <a:cxn ang="0">
                  <a:pos x="307" y="61"/>
                </a:cxn>
                <a:cxn ang="0">
                  <a:pos x="307" y="46"/>
                </a:cxn>
                <a:cxn ang="0">
                  <a:pos x="271" y="0"/>
                </a:cxn>
                <a:cxn ang="0">
                  <a:pos x="264" y="15"/>
                </a:cxn>
                <a:cxn ang="0">
                  <a:pos x="242" y="15"/>
                </a:cxn>
                <a:cxn ang="0">
                  <a:pos x="226" y="31"/>
                </a:cxn>
                <a:cxn ang="0">
                  <a:pos x="220" y="54"/>
                </a:cxn>
                <a:cxn ang="0">
                  <a:pos x="204" y="46"/>
                </a:cxn>
                <a:cxn ang="0">
                  <a:pos x="198" y="23"/>
                </a:cxn>
                <a:cxn ang="0">
                  <a:pos x="154" y="69"/>
                </a:cxn>
                <a:cxn ang="0">
                  <a:pos x="132" y="61"/>
                </a:cxn>
                <a:cxn ang="0">
                  <a:pos x="117" y="101"/>
                </a:cxn>
                <a:cxn ang="0">
                  <a:pos x="74" y="116"/>
                </a:cxn>
                <a:cxn ang="0">
                  <a:pos x="29" y="101"/>
                </a:cxn>
                <a:cxn ang="0">
                  <a:pos x="29" y="101"/>
                </a:cxn>
              </a:cxnLst>
              <a:rect l="0" t="0" r="r" b="b"/>
              <a:pathLst>
                <a:path w="461" h="438">
                  <a:moveTo>
                    <a:pt x="29" y="101"/>
                  </a:moveTo>
                  <a:lnTo>
                    <a:pt x="23" y="169"/>
                  </a:lnTo>
                  <a:lnTo>
                    <a:pt x="0" y="169"/>
                  </a:lnTo>
                  <a:lnTo>
                    <a:pt x="23" y="246"/>
                  </a:lnTo>
                  <a:lnTo>
                    <a:pt x="7" y="276"/>
                  </a:lnTo>
                  <a:lnTo>
                    <a:pt x="23" y="322"/>
                  </a:lnTo>
                  <a:lnTo>
                    <a:pt x="81" y="291"/>
                  </a:lnTo>
                  <a:lnTo>
                    <a:pt x="94" y="307"/>
                  </a:lnTo>
                  <a:lnTo>
                    <a:pt x="110" y="299"/>
                  </a:lnTo>
                  <a:lnTo>
                    <a:pt x="110" y="284"/>
                  </a:lnTo>
                  <a:lnTo>
                    <a:pt x="148" y="289"/>
                  </a:lnTo>
                  <a:lnTo>
                    <a:pt x="198" y="284"/>
                  </a:lnTo>
                  <a:lnTo>
                    <a:pt x="226" y="299"/>
                  </a:lnTo>
                  <a:lnTo>
                    <a:pt x="229" y="323"/>
                  </a:lnTo>
                  <a:lnTo>
                    <a:pt x="249" y="333"/>
                  </a:lnTo>
                  <a:lnTo>
                    <a:pt x="278" y="315"/>
                  </a:lnTo>
                  <a:lnTo>
                    <a:pt x="249" y="354"/>
                  </a:lnTo>
                  <a:lnTo>
                    <a:pt x="264" y="361"/>
                  </a:lnTo>
                  <a:lnTo>
                    <a:pt x="280" y="355"/>
                  </a:lnTo>
                  <a:lnTo>
                    <a:pt x="293" y="361"/>
                  </a:lnTo>
                  <a:lnTo>
                    <a:pt x="278" y="376"/>
                  </a:lnTo>
                  <a:lnTo>
                    <a:pt x="278" y="407"/>
                  </a:lnTo>
                  <a:lnTo>
                    <a:pt x="344" y="438"/>
                  </a:lnTo>
                  <a:lnTo>
                    <a:pt x="396" y="422"/>
                  </a:lnTo>
                  <a:lnTo>
                    <a:pt x="461" y="307"/>
                  </a:lnTo>
                  <a:lnTo>
                    <a:pt x="461" y="246"/>
                  </a:lnTo>
                  <a:lnTo>
                    <a:pt x="409" y="123"/>
                  </a:lnTo>
                  <a:lnTo>
                    <a:pt x="381" y="31"/>
                  </a:lnTo>
                  <a:lnTo>
                    <a:pt x="373" y="31"/>
                  </a:lnTo>
                  <a:lnTo>
                    <a:pt x="381" y="92"/>
                  </a:lnTo>
                  <a:lnTo>
                    <a:pt x="365" y="130"/>
                  </a:lnTo>
                  <a:lnTo>
                    <a:pt x="307" y="61"/>
                  </a:lnTo>
                  <a:lnTo>
                    <a:pt x="307" y="46"/>
                  </a:lnTo>
                  <a:lnTo>
                    <a:pt x="271" y="0"/>
                  </a:lnTo>
                  <a:lnTo>
                    <a:pt x="264" y="15"/>
                  </a:lnTo>
                  <a:lnTo>
                    <a:pt x="242" y="15"/>
                  </a:lnTo>
                  <a:lnTo>
                    <a:pt x="226" y="31"/>
                  </a:lnTo>
                  <a:lnTo>
                    <a:pt x="220" y="54"/>
                  </a:lnTo>
                  <a:lnTo>
                    <a:pt x="204" y="46"/>
                  </a:lnTo>
                  <a:lnTo>
                    <a:pt x="198" y="23"/>
                  </a:lnTo>
                  <a:lnTo>
                    <a:pt x="154" y="69"/>
                  </a:lnTo>
                  <a:lnTo>
                    <a:pt x="132" y="61"/>
                  </a:lnTo>
                  <a:lnTo>
                    <a:pt x="117" y="101"/>
                  </a:lnTo>
                  <a:lnTo>
                    <a:pt x="74" y="116"/>
                  </a:lnTo>
                  <a:lnTo>
                    <a:pt x="29" y="101"/>
                  </a:lnTo>
                  <a:lnTo>
                    <a:pt x="29" y="101"/>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75" name="Freeform 60"/>
            <p:cNvSpPr>
              <a:spLocks/>
            </p:cNvSpPr>
            <p:nvPr/>
          </p:nvSpPr>
          <p:spPr bwMode="auto">
            <a:xfrm>
              <a:off x="5164138" y="5064125"/>
              <a:ext cx="77787" cy="101600"/>
            </a:xfrm>
            <a:custGeom>
              <a:avLst/>
              <a:gdLst/>
              <a:ahLst/>
              <a:cxnLst>
                <a:cxn ang="0">
                  <a:pos x="29" y="10"/>
                </a:cxn>
                <a:cxn ang="0">
                  <a:pos x="18" y="10"/>
                </a:cxn>
                <a:cxn ang="0">
                  <a:pos x="4" y="1"/>
                </a:cxn>
                <a:cxn ang="0">
                  <a:pos x="0" y="17"/>
                </a:cxn>
                <a:cxn ang="0">
                  <a:pos x="15" y="37"/>
                </a:cxn>
                <a:cxn ang="0">
                  <a:pos x="17" y="66"/>
                </a:cxn>
                <a:cxn ang="0">
                  <a:pos x="22" y="79"/>
                </a:cxn>
                <a:cxn ang="0">
                  <a:pos x="47" y="70"/>
                </a:cxn>
                <a:cxn ang="0">
                  <a:pos x="49" y="49"/>
                </a:cxn>
                <a:cxn ang="0">
                  <a:pos x="60" y="13"/>
                </a:cxn>
                <a:cxn ang="0">
                  <a:pos x="52" y="0"/>
                </a:cxn>
                <a:cxn ang="0">
                  <a:pos x="29" y="10"/>
                </a:cxn>
                <a:cxn ang="0">
                  <a:pos x="29" y="10"/>
                </a:cxn>
              </a:cxnLst>
              <a:rect l="0" t="0" r="r" b="b"/>
              <a:pathLst>
                <a:path w="60" h="79">
                  <a:moveTo>
                    <a:pt x="29" y="10"/>
                  </a:moveTo>
                  <a:lnTo>
                    <a:pt x="18" y="10"/>
                  </a:lnTo>
                  <a:lnTo>
                    <a:pt x="4" y="1"/>
                  </a:lnTo>
                  <a:lnTo>
                    <a:pt x="0" y="17"/>
                  </a:lnTo>
                  <a:lnTo>
                    <a:pt x="15" y="37"/>
                  </a:lnTo>
                  <a:lnTo>
                    <a:pt x="17" y="66"/>
                  </a:lnTo>
                  <a:lnTo>
                    <a:pt x="22" y="79"/>
                  </a:lnTo>
                  <a:lnTo>
                    <a:pt x="47" y="70"/>
                  </a:lnTo>
                  <a:lnTo>
                    <a:pt x="49" y="49"/>
                  </a:lnTo>
                  <a:lnTo>
                    <a:pt x="60" y="13"/>
                  </a:lnTo>
                  <a:lnTo>
                    <a:pt x="52" y="0"/>
                  </a:lnTo>
                  <a:lnTo>
                    <a:pt x="29" y="10"/>
                  </a:lnTo>
                  <a:lnTo>
                    <a:pt x="29" y="1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76" name="Freeform 61"/>
            <p:cNvSpPr>
              <a:spLocks/>
            </p:cNvSpPr>
            <p:nvPr/>
          </p:nvSpPr>
          <p:spPr bwMode="auto">
            <a:xfrm>
              <a:off x="5164138" y="5064125"/>
              <a:ext cx="77787" cy="101600"/>
            </a:xfrm>
            <a:custGeom>
              <a:avLst/>
              <a:gdLst/>
              <a:ahLst/>
              <a:cxnLst>
                <a:cxn ang="0">
                  <a:pos x="29" y="10"/>
                </a:cxn>
                <a:cxn ang="0">
                  <a:pos x="18" y="10"/>
                </a:cxn>
                <a:cxn ang="0">
                  <a:pos x="4" y="1"/>
                </a:cxn>
                <a:cxn ang="0">
                  <a:pos x="0" y="17"/>
                </a:cxn>
                <a:cxn ang="0">
                  <a:pos x="15" y="37"/>
                </a:cxn>
                <a:cxn ang="0">
                  <a:pos x="17" y="66"/>
                </a:cxn>
                <a:cxn ang="0">
                  <a:pos x="22" y="79"/>
                </a:cxn>
                <a:cxn ang="0">
                  <a:pos x="47" y="70"/>
                </a:cxn>
                <a:cxn ang="0">
                  <a:pos x="49" y="49"/>
                </a:cxn>
                <a:cxn ang="0">
                  <a:pos x="60" y="13"/>
                </a:cxn>
                <a:cxn ang="0">
                  <a:pos x="52" y="0"/>
                </a:cxn>
                <a:cxn ang="0">
                  <a:pos x="29" y="10"/>
                </a:cxn>
                <a:cxn ang="0">
                  <a:pos x="29" y="10"/>
                </a:cxn>
              </a:cxnLst>
              <a:rect l="0" t="0" r="r" b="b"/>
              <a:pathLst>
                <a:path w="60" h="79">
                  <a:moveTo>
                    <a:pt x="29" y="10"/>
                  </a:moveTo>
                  <a:lnTo>
                    <a:pt x="18" y="10"/>
                  </a:lnTo>
                  <a:lnTo>
                    <a:pt x="4" y="1"/>
                  </a:lnTo>
                  <a:lnTo>
                    <a:pt x="0" y="17"/>
                  </a:lnTo>
                  <a:lnTo>
                    <a:pt x="15" y="37"/>
                  </a:lnTo>
                  <a:lnTo>
                    <a:pt x="17" y="66"/>
                  </a:lnTo>
                  <a:lnTo>
                    <a:pt x="22" y="79"/>
                  </a:lnTo>
                  <a:lnTo>
                    <a:pt x="47" y="70"/>
                  </a:lnTo>
                  <a:lnTo>
                    <a:pt x="49" y="49"/>
                  </a:lnTo>
                  <a:lnTo>
                    <a:pt x="60" y="13"/>
                  </a:lnTo>
                  <a:lnTo>
                    <a:pt x="52" y="0"/>
                  </a:lnTo>
                  <a:lnTo>
                    <a:pt x="29" y="10"/>
                  </a:lnTo>
                  <a:lnTo>
                    <a:pt x="29" y="1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77" name="Freeform 62"/>
            <p:cNvSpPr>
              <a:spLocks/>
            </p:cNvSpPr>
            <p:nvPr/>
          </p:nvSpPr>
          <p:spPr bwMode="auto">
            <a:xfrm>
              <a:off x="4362450" y="4081463"/>
              <a:ext cx="38100" cy="53975"/>
            </a:xfrm>
            <a:custGeom>
              <a:avLst/>
              <a:gdLst/>
              <a:ahLst/>
              <a:cxnLst>
                <a:cxn ang="0">
                  <a:pos x="9" y="0"/>
                </a:cxn>
                <a:cxn ang="0">
                  <a:pos x="0" y="14"/>
                </a:cxn>
                <a:cxn ang="0">
                  <a:pos x="3" y="40"/>
                </a:cxn>
                <a:cxn ang="0">
                  <a:pos x="19" y="42"/>
                </a:cxn>
                <a:cxn ang="0">
                  <a:pos x="29" y="25"/>
                </a:cxn>
                <a:cxn ang="0">
                  <a:pos x="19" y="21"/>
                </a:cxn>
                <a:cxn ang="0">
                  <a:pos x="20" y="9"/>
                </a:cxn>
                <a:cxn ang="0">
                  <a:pos x="9" y="0"/>
                </a:cxn>
                <a:cxn ang="0">
                  <a:pos x="9" y="0"/>
                </a:cxn>
              </a:cxnLst>
              <a:rect l="0" t="0" r="r" b="b"/>
              <a:pathLst>
                <a:path w="29" h="42">
                  <a:moveTo>
                    <a:pt x="9" y="0"/>
                  </a:moveTo>
                  <a:lnTo>
                    <a:pt x="0" y="14"/>
                  </a:lnTo>
                  <a:lnTo>
                    <a:pt x="3" y="40"/>
                  </a:lnTo>
                  <a:lnTo>
                    <a:pt x="19" y="42"/>
                  </a:lnTo>
                  <a:lnTo>
                    <a:pt x="29" y="25"/>
                  </a:lnTo>
                  <a:lnTo>
                    <a:pt x="19" y="21"/>
                  </a:lnTo>
                  <a:lnTo>
                    <a:pt x="20" y="9"/>
                  </a:lnTo>
                  <a:lnTo>
                    <a:pt x="9" y="0"/>
                  </a:lnTo>
                  <a:lnTo>
                    <a:pt x="9"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78" name="Freeform 63"/>
            <p:cNvSpPr>
              <a:spLocks/>
            </p:cNvSpPr>
            <p:nvPr/>
          </p:nvSpPr>
          <p:spPr bwMode="auto">
            <a:xfrm>
              <a:off x="4362450" y="4081463"/>
              <a:ext cx="38100" cy="53975"/>
            </a:xfrm>
            <a:custGeom>
              <a:avLst/>
              <a:gdLst/>
              <a:ahLst/>
              <a:cxnLst>
                <a:cxn ang="0">
                  <a:pos x="9" y="0"/>
                </a:cxn>
                <a:cxn ang="0">
                  <a:pos x="0" y="14"/>
                </a:cxn>
                <a:cxn ang="0">
                  <a:pos x="3" y="40"/>
                </a:cxn>
                <a:cxn ang="0">
                  <a:pos x="19" y="42"/>
                </a:cxn>
                <a:cxn ang="0">
                  <a:pos x="29" y="25"/>
                </a:cxn>
                <a:cxn ang="0">
                  <a:pos x="19" y="21"/>
                </a:cxn>
                <a:cxn ang="0">
                  <a:pos x="20" y="9"/>
                </a:cxn>
                <a:cxn ang="0">
                  <a:pos x="9" y="0"/>
                </a:cxn>
                <a:cxn ang="0">
                  <a:pos x="9" y="0"/>
                </a:cxn>
              </a:cxnLst>
              <a:rect l="0" t="0" r="r" b="b"/>
              <a:pathLst>
                <a:path w="29" h="42">
                  <a:moveTo>
                    <a:pt x="9" y="0"/>
                  </a:moveTo>
                  <a:lnTo>
                    <a:pt x="0" y="14"/>
                  </a:lnTo>
                  <a:lnTo>
                    <a:pt x="3" y="40"/>
                  </a:lnTo>
                  <a:lnTo>
                    <a:pt x="19" y="42"/>
                  </a:lnTo>
                  <a:lnTo>
                    <a:pt x="29" y="25"/>
                  </a:lnTo>
                  <a:lnTo>
                    <a:pt x="19" y="21"/>
                  </a:lnTo>
                  <a:lnTo>
                    <a:pt x="20" y="9"/>
                  </a:lnTo>
                  <a:lnTo>
                    <a:pt x="9" y="0"/>
                  </a:lnTo>
                  <a:lnTo>
                    <a:pt x="9"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79" name="Freeform 64"/>
            <p:cNvSpPr>
              <a:spLocks/>
            </p:cNvSpPr>
            <p:nvPr/>
          </p:nvSpPr>
          <p:spPr bwMode="auto">
            <a:xfrm>
              <a:off x="3530600" y="3616325"/>
              <a:ext cx="46038" cy="25400"/>
            </a:xfrm>
            <a:custGeom>
              <a:avLst/>
              <a:gdLst/>
              <a:ahLst/>
              <a:cxnLst>
                <a:cxn ang="0">
                  <a:pos x="14" y="0"/>
                </a:cxn>
                <a:cxn ang="0">
                  <a:pos x="0" y="9"/>
                </a:cxn>
                <a:cxn ang="0">
                  <a:pos x="5" y="19"/>
                </a:cxn>
                <a:cxn ang="0">
                  <a:pos x="25" y="15"/>
                </a:cxn>
                <a:cxn ang="0">
                  <a:pos x="36" y="15"/>
                </a:cxn>
                <a:cxn ang="0">
                  <a:pos x="36" y="8"/>
                </a:cxn>
                <a:cxn ang="0">
                  <a:pos x="14" y="0"/>
                </a:cxn>
                <a:cxn ang="0">
                  <a:pos x="14" y="0"/>
                </a:cxn>
              </a:cxnLst>
              <a:rect l="0" t="0" r="r" b="b"/>
              <a:pathLst>
                <a:path w="36" h="19">
                  <a:moveTo>
                    <a:pt x="14" y="0"/>
                  </a:moveTo>
                  <a:lnTo>
                    <a:pt x="0" y="9"/>
                  </a:lnTo>
                  <a:lnTo>
                    <a:pt x="5" y="19"/>
                  </a:lnTo>
                  <a:lnTo>
                    <a:pt x="25" y="15"/>
                  </a:lnTo>
                  <a:lnTo>
                    <a:pt x="36" y="15"/>
                  </a:lnTo>
                  <a:lnTo>
                    <a:pt x="36" y="8"/>
                  </a:lnTo>
                  <a:lnTo>
                    <a:pt x="14" y="0"/>
                  </a:lnTo>
                  <a:lnTo>
                    <a:pt x="14"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80" name="Freeform 65"/>
            <p:cNvSpPr>
              <a:spLocks/>
            </p:cNvSpPr>
            <p:nvPr/>
          </p:nvSpPr>
          <p:spPr bwMode="auto">
            <a:xfrm>
              <a:off x="3530600" y="3616325"/>
              <a:ext cx="46038" cy="25400"/>
            </a:xfrm>
            <a:custGeom>
              <a:avLst/>
              <a:gdLst/>
              <a:ahLst/>
              <a:cxnLst>
                <a:cxn ang="0">
                  <a:pos x="14" y="0"/>
                </a:cxn>
                <a:cxn ang="0">
                  <a:pos x="0" y="9"/>
                </a:cxn>
                <a:cxn ang="0">
                  <a:pos x="5" y="19"/>
                </a:cxn>
                <a:cxn ang="0">
                  <a:pos x="25" y="15"/>
                </a:cxn>
                <a:cxn ang="0">
                  <a:pos x="36" y="15"/>
                </a:cxn>
                <a:cxn ang="0">
                  <a:pos x="36" y="8"/>
                </a:cxn>
                <a:cxn ang="0">
                  <a:pos x="14" y="0"/>
                </a:cxn>
                <a:cxn ang="0">
                  <a:pos x="14" y="0"/>
                </a:cxn>
              </a:cxnLst>
              <a:rect l="0" t="0" r="r" b="b"/>
              <a:pathLst>
                <a:path w="36" h="19">
                  <a:moveTo>
                    <a:pt x="14" y="0"/>
                  </a:moveTo>
                  <a:lnTo>
                    <a:pt x="0" y="9"/>
                  </a:lnTo>
                  <a:lnTo>
                    <a:pt x="5" y="19"/>
                  </a:lnTo>
                  <a:lnTo>
                    <a:pt x="25" y="15"/>
                  </a:lnTo>
                  <a:lnTo>
                    <a:pt x="36" y="15"/>
                  </a:lnTo>
                  <a:lnTo>
                    <a:pt x="36" y="8"/>
                  </a:lnTo>
                  <a:lnTo>
                    <a:pt x="14" y="0"/>
                  </a:lnTo>
                  <a:lnTo>
                    <a:pt x="14"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81" name="Freeform 66"/>
            <p:cNvSpPr>
              <a:spLocks/>
            </p:cNvSpPr>
            <p:nvPr/>
          </p:nvSpPr>
          <p:spPr bwMode="auto">
            <a:xfrm>
              <a:off x="4583113" y="4171950"/>
              <a:ext cx="141287" cy="173038"/>
            </a:xfrm>
            <a:custGeom>
              <a:avLst/>
              <a:gdLst/>
              <a:ahLst/>
              <a:cxnLst>
                <a:cxn ang="0">
                  <a:pos x="0" y="5"/>
                </a:cxn>
                <a:cxn ang="0">
                  <a:pos x="44" y="66"/>
                </a:cxn>
                <a:cxn ang="0">
                  <a:pos x="44" y="89"/>
                </a:cxn>
                <a:cxn ang="0">
                  <a:pos x="102" y="134"/>
                </a:cxn>
                <a:cxn ang="0">
                  <a:pos x="109" y="134"/>
                </a:cxn>
                <a:cxn ang="0">
                  <a:pos x="95" y="89"/>
                </a:cxn>
                <a:cxn ang="0">
                  <a:pos x="44" y="35"/>
                </a:cxn>
                <a:cxn ang="0">
                  <a:pos x="44" y="28"/>
                </a:cxn>
                <a:cxn ang="0">
                  <a:pos x="17" y="0"/>
                </a:cxn>
                <a:cxn ang="0">
                  <a:pos x="0" y="5"/>
                </a:cxn>
                <a:cxn ang="0">
                  <a:pos x="0" y="5"/>
                </a:cxn>
              </a:cxnLst>
              <a:rect l="0" t="0" r="r" b="b"/>
              <a:pathLst>
                <a:path w="109" h="134">
                  <a:moveTo>
                    <a:pt x="0" y="5"/>
                  </a:moveTo>
                  <a:lnTo>
                    <a:pt x="44" y="66"/>
                  </a:lnTo>
                  <a:lnTo>
                    <a:pt x="44" y="89"/>
                  </a:lnTo>
                  <a:lnTo>
                    <a:pt x="102" y="134"/>
                  </a:lnTo>
                  <a:lnTo>
                    <a:pt x="109" y="134"/>
                  </a:lnTo>
                  <a:lnTo>
                    <a:pt x="95" y="89"/>
                  </a:lnTo>
                  <a:lnTo>
                    <a:pt x="44" y="35"/>
                  </a:lnTo>
                  <a:lnTo>
                    <a:pt x="44" y="28"/>
                  </a:lnTo>
                  <a:lnTo>
                    <a:pt x="17" y="0"/>
                  </a:lnTo>
                  <a:lnTo>
                    <a:pt x="0" y="5"/>
                  </a:lnTo>
                  <a:lnTo>
                    <a:pt x="0" y="5"/>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82" name="Freeform 67"/>
            <p:cNvSpPr>
              <a:spLocks/>
            </p:cNvSpPr>
            <p:nvPr/>
          </p:nvSpPr>
          <p:spPr bwMode="auto">
            <a:xfrm>
              <a:off x="4583113" y="4171950"/>
              <a:ext cx="141287" cy="173038"/>
            </a:xfrm>
            <a:custGeom>
              <a:avLst/>
              <a:gdLst/>
              <a:ahLst/>
              <a:cxnLst>
                <a:cxn ang="0">
                  <a:pos x="0" y="5"/>
                </a:cxn>
                <a:cxn ang="0">
                  <a:pos x="44" y="66"/>
                </a:cxn>
                <a:cxn ang="0">
                  <a:pos x="44" y="89"/>
                </a:cxn>
                <a:cxn ang="0">
                  <a:pos x="102" y="134"/>
                </a:cxn>
                <a:cxn ang="0">
                  <a:pos x="109" y="134"/>
                </a:cxn>
                <a:cxn ang="0">
                  <a:pos x="95" y="89"/>
                </a:cxn>
                <a:cxn ang="0">
                  <a:pos x="44" y="35"/>
                </a:cxn>
                <a:cxn ang="0">
                  <a:pos x="44" y="28"/>
                </a:cxn>
                <a:cxn ang="0">
                  <a:pos x="17" y="0"/>
                </a:cxn>
                <a:cxn ang="0">
                  <a:pos x="0" y="5"/>
                </a:cxn>
                <a:cxn ang="0">
                  <a:pos x="0" y="5"/>
                </a:cxn>
              </a:cxnLst>
              <a:rect l="0" t="0" r="r" b="b"/>
              <a:pathLst>
                <a:path w="109" h="134">
                  <a:moveTo>
                    <a:pt x="0" y="5"/>
                  </a:moveTo>
                  <a:lnTo>
                    <a:pt x="44" y="66"/>
                  </a:lnTo>
                  <a:lnTo>
                    <a:pt x="44" y="89"/>
                  </a:lnTo>
                  <a:lnTo>
                    <a:pt x="102" y="134"/>
                  </a:lnTo>
                  <a:lnTo>
                    <a:pt x="109" y="134"/>
                  </a:lnTo>
                  <a:lnTo>
                    <a:pt x="95" y="89"/>
                  </a:lnTo>
                  <a:lnTo>
                    <a:pt x="44" y="35"/>
                  </a:lnTo>
                  <a:lnTo>
                    <a:pt x="44" y="28"/>
                  </a:lnTo>
                  <a:lnTo>
                    <a:pt x="17" y="0"/>
                  </a:lnTo>
                  <a:lnTo>
                    <a:pt x="0" y="5"/>
                  </a:lnTo>
                  <a:lnTo>
                    <a:pt x="0" y="5"/>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83" name="Freeform 68"/>
            <p:cNvSpPr>
              <a:spLocks/>
            </p:cNvSpPr>
            <p:nvPr/>
          </p:nvSpPr>
          <p:spPr bwMode="auto">
            <a:xfrm>
              <a:off x="5113338" y="4286250"/>
              <a:ext cx="244475" cy="238125"/>
            </a:xfrm>
            <a:custGeom>
              <a:avLst/>
              <a:gdLst/>
              <a:ahLst/>
              <a:cxnLst>
                <a:cxn ang="0">
                  <a:pos x="0" y="15"/>
                </a:cxn>
                <a:cxn ang="0">
                  <a:pos x="15" y="30"/>
                </a:cxn>
                <a:cxn ang="0">
                  <a:pos x="0" y="53"/>
                </a:cxn>
                <a:cxn ang="0">
                  <a:pos x="37" y="53"/>
                </a:cxn>
                <a:cxn ang="0">
                  <a:pos x="66" y="83"/>
                </a:cxn>
                <a:cxn ang="0">
                  <a:pos x="58" y="91"/>
                </a:cxn>
                <a:cxn ang="0">
                  <a:pos x="87" y="146"/>
                </a:cxn>
                <a:cxn ang="0">
                  <a:pos x="118" y="153"/>
                </a:cxn>
                <a:cxn ang="0">
                  <a:pos x="124" y="129"/>
                </a:cxn>
                <a:cxn ang="0">
                  <a:pos x="131" y="129"/>
                </a:cxn>
                <a:cxn ang="0">
                  <a:pos x="175" y="184"/>
                </a:cxn>
                <a:cxn ang="0">
                  <a:pos x="190" y="184"/>
                </a:cxn>
                <a:cxn ang="0">
                  <a:pos x="167" y="129"/>
                </a:cxn>
                <a:cxn ang="0">
                  <a:pos x="167" y="115"/>
                </a:cxn>
                <a:cxn ang="0">
                  <a:pos x="153" y="97"/>
                </a:cxn>
                <a:cxn ang="0">
                  <a:pos x="141" y="68"/>
                </a:cxn>
                <a:cxn ang="0">
                  <a:pos x="87" y="38"/>
                </a:cxn>
                <a:cxn ang="0">
                  <a:pos x="51" y="39"/>
                </a:cxn>
                <a:cxn ang="0">
                  <a:pos x="22" y="0"/>
                </a:cxn>
                <a:cxn ang="0">
                  <a:pos x="0" y="15"/>
                </a:cxn>
                <a:cxn ang="0">
                  <a:pos x="0" y="15"/>
                </a:cxn>
              </a:cxnLst>
              <a:rect l="0" t="0" r="r" b="b"/>
              <a:pathLst>
                <a:path w="190" h="184">
                  <a:moveTo>
                    <a:pt x="0" y="15"/>
                  </a:moveTo>
                  <a:lnTo>
                    <a:pt x="15" y="30"/>
                  </a:lnTo>
                  <a:lnTo>
                    <a:pt x="0" y="53"/>
                  </a:lnTo>
                  <a:lnTo>
                    <a:pt x="37" y="53"/>
                  </a:lnTo>
                  <a:lnTo>
                    <a:pt x="66" y="83"/>
                  </a:lnTo>
                  <a:lnTo>
                    <a:pt x="58" y="91"/>
                  </a:lnTo>
                  <a:lnTo>
                    <a:pt x="87" y="146"/>
                  </a:lnTo>
                  <a:lnTo>
                    <a:pt x="118" y="153"/>
                  </a:lnTo>
                  <a:lnTo>
                    <a:pt x="124" y="129"/>
                  </a:lnTo>
                  <a:lnTo>
                    <a:pt x="131" y="129"/>
                  </a:lnTo>
                  <a:lnTo>
                    <a:pt x="175" y="184"/>
                  </a:lnTo>
                  <a:lnTo>
                    <a:pt x="190" y="184"/>
                  </a:lnTo>
                  <a:lnTo>
                    <a:pt x="167" y="129"/>
                  </a:lnTo>
                  <a:lnTo>
                    <a:pt x="167" y="115"/>
                  </a:lnTo>
                  <a:lnTo>
                    <a:pt x="153" y="97"/>
                  </a:lnTo>
                  <a:lnTo>
                    <a:pt x="141" y="68"/>
                  </a:lnTo>
                  <a:lnTo>
                    <a:pt x="87" y="38"/>
                  </a:lnTo>
                  <a:lnTo>
                    <a:pt x="51" y="39"/>
                  </a:lnTo>
                  <a:lnTo>
                    <a:pt x="22" y="0"/>
                  </a:lnTo>
                  <a:lnTo>
                    <a:pt x="0" y="15"/>
                  </a:lnTo>
                  <a:lnTo>
                    <a:pt x="0" y="15"/>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84" name="Freeform 69"/>
            <p:cNvSpPr>
              <a:spLocks/>
            </p:cNvSpPr>
            <p:nvPr/>
          </p:nvSpPr>
          <p:spPr bwMode="auto">
            <a:xfrm>
              <a:off x="5113338" y="4286250"/>
              <a:ext cx="244475" cy="238125"/>
            </a:xfrm>
            <a:custGeom>
              <a:avLst/>
              <a:gdLst/>
              <a:ahLst/>
              <a:cxnLst>
                <a:cxn ang="0">
                  <a:pos x="0" y="15"/>
                </a:cxn>
                <a:cxn ang="0">
                  <a:pos x="15" y="30"/>
                </a:cxn>
                <a:cxn ang="0">
                  <a:pos x="0" y="53"/>
                </a:cxn>
                <a:cxn ang="0">
                  <a:pos x="37" y="53"/>
                </a:cxn>
                <a:cxn ang="0">
                  <a:pos x="66" y="83"/>
                </a:cxn>
                <a:cxn ang="0">
                  <a:pos x="58" y="91"/>
                </a:cxn>
                <a:cxn ang="0">
                  <a:pos x="87" y="146"/>
                </a:cxn>
                <a:cxn ang="0">
                  <a:pos x="118" y="153"/>
                </a:cxn>
                <a:cxn ang="0">
                  <a:pos x="124" y="129"/>
                </a:cxn>
                <a:cxn ang="0">
                  <a:pos x="131" y="129"/>
                </a:cxn>
                <a:cxn ang="0">
                  <a:pos x="175" y="184"/>
                </a:cxn>
                <a:cxn ang="0">
                  <a:pos x="190" y="184"/>
                </a:cxn>
                <a:cxn ang="0">
                  <a:pos x="167" y="129"/>
                </a:cxn>
                <a:cxn ang="0">
                  <a:pos x="167" y="115"/>
                </a:cxn>
                <a:cxn ang="0">
                  <a:pos x="153" y="97"/>
                </a:cxn>
                <a:cxn ang="0">
                  <a:pos x="141" y="68"/>
                </a:cxn>
                <a:cxn ang="0">
                  <a:pos x="87" y="38"/>
                </a:cxn>
                <a:cxn ang="0">
                  <a:pos x="51" y="39"/>
                </a:cxn>
                <a:cxn ang="0">
                  <a:pos x="22" y="0"/>
                </a:cxn>
                <a:cxn ang="0">
                  <a:pos x="0" y="15"/>
                </a:cxn>
                <a:cxn ang="0">
                  <a:pos x="0" y="15"/>
                </a:cxn>
              </a:cxnLst>
              <a:rect l="0" t="0" r="r" b="b"/>
              <a:pathLst>
                <a:path w="190" h="184">
                  <a:moveTo>
                    <a:pt x="0" y="15"/>
                  </a:moveTo>
                  <a:lnTo>
                    <a:pt x="15" y="30"/>
                  </a:lnTo>
                  <a:lnTo>
                    <a:pt x="0" y="53"/>
                  </a:lnTo>
                  <a:lnTo>
                    <a:pt x="37" y="53"/>
                  </a:lnTo>
                  <a:lnTo>
                    <a:pt x="66" y="83"/>
                  </a:lnTo>
                  <a:lnTo>
                    <a:pt x="58" y="91"/>
                  </a:lnTo>
                  <a:lnTo>
                    <a:pt x="87" y="146"/>
                  </a:lnTo>
                  <a:lnTo>
                    <a:pt x="118" y="153"/>
                  </a:lnTo>
                  <a:lnTo>
                    <a:pt x="124" y="129"/>
                  </a:lnTo>
                  <a:lnTo>
                    <a:pt x="131" y="129"/>
                  </a:lnTo>
                  <a:lnTo>
                    <a:pt x="175" y="184"/>
                  </a:lnTo>
                  <a:lnTo>
                    <a:pt x="190" y="184"/>
                  </a:lnTo>
                  <a:lnTo>
                    <a:pt x="167" y="129"/>
                  </a:lnTo>
                  <a:lnTo>
                    <a:pt x="167" y="115"/>
                  </a:lnTo>
                  <a:lnTo>
                    <a:pt x="153" y="97"/>
                  </a:lnTo>
                  <a:lnTo>
                    <a:pt x="141" y="68"/>
                  </a:lnTo>
                  <a:lnTo>
                    <a:pt x="87" y="38"/>
                  </a:lnTo>
                  <a:lnTo>
                    <a:pt x="51" y="39"/>
                  </a:lnTo>
                  <a:lnTo>
                    <a:pt x="22" y="0"/>
                  </a:lnTo>
                  <a:lnTo>
                    <a:pt x="0" y="15"/>
                  </a:lnTo>
                  <a:lnTo>
                    <a:pt x="0" y="15"/>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85" name="Freeform 70"/>
            <p:cNvSpPr>
              <a:spLocks/>
            </p:cNvSpPr>
            <p:nvPr/>
          </p:nvSpPr>
          <p:spPr bwMode="auto">
            <a:xfrm>
              <a:off x="5356225" y="4397375"/>
              <a:ext cx="71438" cy="49213"/>
            </a:xfrm>
            <a:custGeom>
              <a:avLst/>
              <a:gdLst/>
              <a:ahLst/>
              <a:cxnLst>
                <a:cxn ang="0">
                  <a:pos x="0" y="23"/>
                </a:cxn>
                <a:cxn ang="0">
                  <a:pos x="20" y="38"/>
                </a:cxn>
                <a:cxn ang="0">
                  <a:pos x="44" y="36"/>
                </a:cxn>
                <a:cxn ang="0">
                  <a:pos x="55" y="6"/>
                </a:cxn>
                <a:cxn ang="0">
                  <a:pos x="39" y="0"/>
                </a:cxn>
                <a:cxn ang="0">
                  <a:pos x="29" y="24"/>
                </a:cxn>
                <a:cxn ang="0">
                  <a:pos x="16" y="19"/>
                </a:cxn>
                <a:cxn ang="0">
                  <a:pos x="7" y="3"/>
                </a:cxn>
                <a:cxn ang="0">
                  <a:pos x="0" y="23"/>
                </a:cxn>
                <a:cxn ang="0">
                  <a:pos x="0" y="23"/>
                </a:cxn>
              </a:cxnLst>
              <a:rect l="0" t="0" r="r" b="b"/>
              <a:pathLst>
                <a:path w="55" h="38">
                  <a:moveTo>
                    <a:pt x="0" y="23"/>
                  </a:moveTo>
                  <a:lnTo>
                    <a:pt x="20" y="38"/>
                  </a:lnTo>
                  <a:lnTo>
                    <a:pt x="44" y="36"/>
                  </a:lnTo>
                  <a:lnTo>
                    <a:pt x="55" y="6"/>
                  </a:lnTo>
                  <a:lnTo>
                    <a:pt x="39" y="0"/>
                  </a:lnTo>
                  <a:lnTo>
                    <a:pt x="29" y="24"/>
                  </a:lnTo>
                  <a:lnTo>
                    <a:pt x="16" y="19"/>
                  </a:lnTo>
                  <a:lnTo>
                    <a:pt x="7" y="3"/>
                  </a:lnTo>
                  <a:lnTo>
                    <a:pt x="0" y="23"/>
                  </a:lnTo>
                  <a:lnTo>
                    <a:pt x="0" y="23"/>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86" name="Freeform 71"/>
            <p:cNvSpPr>
              <a:spLocks/>
            </p:cNvSpPr>
            <p:nvPr/>
          </p:nvSpPr>
          <p:spPr bwMode="auto">
            <a:xfrm>
              <a:off x="5356225" y="4397375"/>
              <a:ext cx="71438" cy="49213"/>
            </a:xfrm>
            <a:custGeom>
              <a:avLst/>
              <a:gdLst/>
              <a:ahLst/>
              <a:cxnLst>
                <a:cxn ang="0">
                  <a:pos x="0" y="23"/>
                </a:cxn>
                <a:cxn ang="0">
                  <a:pos x="20" y="38"/>
                </a:cxn>
                <a:cxn ang="0">
                  <a:pos x="44" y="36"/>
                </a:cxn>
                <a:cxn ang="0">
                  <a:pos x="55" y="6"/>
                </a:cxn>
                <a:cxn ang="0">
                  <a:pos x="39" y="0"/>
                </a:cxn>
                <a:cxn ang="0">
                  <a:pos x="29" y="24"/>
                </a:cxn>
                <a:cxn ang="0">
                  <a:pos x="16" y="19"/>
                </a:cxn>
                <a:cxn ang="0">
                  <a:pos x="7" y="3"/>
                </a:cxn>
                <a:cxn ang="0">
                  <a:pos x="0" y="23"/>
                </a:cxn>
                <a:cxn ang="0">
                  <a:pos x="0" y="23"/>
                </a:cxn>
              </a:cxnLst>
              <a:rect l="0" t="0" r="r" b="b"/>
              <a:pathLst>
                <a:path w="55" h="38">
                  <a:moveTo>
                    <a:pt x="0" y="23"/>
                  </a:moveTo>
                  <a:lnTo>
                    <a:pt x="20" y="38"/>
                  </a:lnTo>
                  <a:lnTo>
                    <a:pt x="44" y="36"/>
                  </a:lnTo>
                  <a:lnTo>
                    <a:pt x="55" y="6"/>
                  </a:lnTo>
                  <a:lnTo>
                    <a:pt x="39" y="0"/>
                  </a:lnTo>
                  <a:lnTo>
                    <a:pt x="29" y="24"/>
                  </a:lnTo>
                  <a:lnTo>
                    <a:pt x="16" y="19"/>
                  </a:lnTo>
                  <a:lnTo>
                    <a:pt x="7" y="3"/>
                  </a:lnTo>
                  <a:lnTo>
                    <a:pt x="0" y="23"/>
                  </a:lnTo>
                  <a:lnTo>
                    <a:pt x="0" y="23"/>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87" name="Freeform 72"/>
            <p:cNvSpPr>
              <a:spLocks/>
            </p:cNvSpPr>
            <p:nvPr/>
          </p:nvSpPr>
          <p:spPr bwMode="auto">
            <a:xfrm>
              <a:off x="5461000" y="5129213"/>
              <a:ext cx="153988" cy="128587"/>
            </a:xfrm>
            <a:custGeom>
              <a:avLst/>
              <a:gdLst/>
              <a:ahLst/>
              <a:cxnLst>
                <a:cxn ang="0">
                  <a:pos x="109" y="0"/>
                </a:cxn>
                <a:cxn ang="0">
                  <a:pos x="67" y="35"/>
                </a:cxn>
                <a:cxn ang="0">
                  <a:pos x="50" y="28"/>
                </a:cxn>
                <a:cxn ang="0">
                  <a:pos x="35" y="51"/>
                </a:cxn>
                <a:cxn ang="0">
                  <a:pos x="0" y="70"/>
                </a:cxn>
                <a:cxn ang="0">
                  <a:pos x="22" y="100"/>
                </a:cxn>
                <a:cxn ang="0">
                  <a:pos x="44" y="93"/>
                </a:cxn>
                <a:cxn ang="0">
                  <a:pos x="58" y="100"/>
                </a:cxn>
                <a:cxn ang="0">
                  <a:pos x="81" y="47"/>
                </a:cxn>
                <a:cxn ang="0">
                  <a:pos x="95" y="47"/>
                </a:cxn>
                <a:cxn ang="0">
                  <a:pos x="119" y="19"/>
                </a:cxn>
                <a:cxn ang="0">
                  <a:pos x="109" y="0"/>
                </a:cxn>
                <a:cxn ang="0">
                  <a:pos x="109" y="0"/>
                </a:cxn>
              </a:cxnLst>
              <a:rect l="0" t="0" r="r" b="b"/>
              <a:pathLst>
                <a:path w="119" h="100">
                  <a:moveTo>
                    <a:pt x="109" y="0"/>
                  </a:moveTo>
                  <a:lnTo>
                    <a:pt x="67" y="35"/>
                  </a:lnTo>
                  <a:lnTo>
                    <a:pt x="50" y="28"/>
                  </a:lnTo>
                  <a:lnTo>
                    <a:pt x="35" y="51"/>
                  </a:lnTo>
                  <a:lnTo>
                    <a:pt x="0" y="70"/>
                  </a:lnTo>
                  <a:lnTo>
                    <a:pt x="22" y="100"/>
                  </a:lnTo>
                  <a:lnTo>
                    <a:pt x="44" y="93"/>
                  </a:lnTo>
                  <a:lnTo>
                    <a:pt x="58" y="100"/>
                  </a:lnTo>
                  <a:lnTo>
                    <a:pt x="81" y="47"/>
                  </a:lnTo>
                  <a:lnTo>
                    <a:pt x="95" y="47"/>
                  </a:lnTo>
                  <a:lnTo>
                    <a:pt x="119" y="19"/>
                  </a:lnTo>
                  <a:lnTo>
                    <a:pt x="109" y="0"/>
                  </a:lnTo>
                  <a:lnTo>
                    <a:pt x="109"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88" name="Freeform 73"/>
            <p:cNvSpPr>
              <a:spLocks/>
            </p:cNvSpPr>
            <p:nvPr/>
          </p:nvSpPr>
          <p:spPr bwMode="auto">
            <a:xfrm>
              <a:off x="5461000" y="5129213"/>
              <a:ext cx="153988" cy="128587"/>
            </a:xfrm>
            <a:custGeom>
              <a:avLst/>
              <a:gdLst/>
              <a:ahLst/>
              <a:cxnLst>
                <a:cxn ang="0">
                  <a:pos x="109" y="0"/>
                </a:cxn>
                <a:cxn ang="0">
                  <a:pos x="67" y="35"/>
                </a:cxn>
                <a:cxn ang="0">
                  <a:pos x="50" y="28"/>
                </a:cxn>
                <a:cxn ang="0">
                  <a:pos x="35" y="51"/>
                </a:cxn>
                <a:cxn ang="0">
                  <a:pos x="0" y="70"/>
                </a:cxn>
                <a:cxn ang="0">
                  <a:pos x="22" y="100"/>
                </a:cxn>
                <a:cxn ang="0">
                  <a:pos x="44" y="93"/>
                </a:cxn>
                <a:cxn ang="0">
                  <a:pos x="58" y="100"/>
                </a:cxn>
                <a:cxn ang="0">
                  <a:pos x="81" y="47"/>
                </a:cxn>
                <a:cxn ang="0">
                  <a:pos x="95" y="47"/>
                </a:cxn>
                <a:cxn ang="0">
                  <a:pos x="119" y="19"/>
                </a:cxn>
                <a:cxn ang="0">
                  <a:pos x="109" y="0"/>
                </a:cxn>
                <a:cxn ang="0">
                  <a:pos x="109" y="0"/>
                </a:cxn>
              </a:cxnLst>
              <a:rect l="0" t="0" r="r" b="b"/>
              <a:pathLst>
                <a:path w="119" h="100">
                  <a:moveTo>
                    <a:pt x="109" y="0"/>
                  </a:moveTo>
                  <a:lnTo>
                    <a:pt x="67" y="35"/>
                  </a:lnTo>
                  <a:lnTo>
                    <a:pt x="50" y="28"/>
                  </a:lnTo>
                  <a:lnTo>
                    <a:pt x="35" y="51"/>
                  </a:lnTo>
                  <a:lnTo>
                    <a:pt x="0" y="70"/>
                  </a:lnTo>
                  <a:lnTo>
                    <a:pt x="22" y="100"/>
                  </a:lnTo>
                  <a:lnTo>
                    <a:pt x="44" y="93"/>
                  </a:lnTo>
                  <a:lnTo>
                    <a:pt x="58" y="100"/>
                  </a:lnTo>
                  <a:lnTo>
                    <a:pt x="81" y="47"/>
                  </a:lnTo>
                  <a:lnTo>
                    <a:pt x="95" y="47"/>
                  </a:lnTo>
                  <a:lnTo>
                    <a:pt x="119" y="19"/>
                  </a:lnTo>
                  <a:lnTo>
                    <a:pt x="109" y="0"/>
                  </a:lnTo>
                  <a:lnTo>
                    <a:pt x="109"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89" name="Freeform 74"/>
            <p:cNvSpPr>
              <a:spLocks/>
            </p:cNvSpPr>
            <p:nvPr/>
          </p:nvSpPr>
          <p:spPr bwMode="auto">
            <a:xfrm>
              <a:off x="5621338" y="5040313"/>
              <a:ext cx="68262" cy="100012"/>
            </a:xfrm>
            <a:custGeom>
              <a:avLst/>
              <a:gdLst/>
              <a:ahLst/>
              <a:cxnLst>
                <a:cxn ang="0">
                  <a:pos x="15" y="0"/>
                </a:cxn>
                <a:cxn ang="0">
                  <a:pos x="8" y="40"/>
                </a:cxn>
                <a:cxn ang="0">
                  <a:pos x="1" y="46"/>
                </a:cxn>
                <a:cxn ang="0">
                  <a:pos x="0" y="66"/>
                </a:cxn>
                <a:cxn ang="0">
                  <a:pos x="11" y="78"/>
                </a:cxn>
                <a:cxn ang="0">
                  <a:pos x="31" y="75"/>
                </a:cxn>
                <a:cxn ang="0">
                  <a:pos x="53" y="50"/>
                </a:cxn>
                <a:cxn ang="0">
                  <a:pos x="49" y="27"/>
                </a:cxn>
                <a:cxn ang="0">
                  <a:pos x="35" y="32"/>
                </a:cxn>
                <a:cxn ang="0">
                  <a:pos x="23" y="0"/>
                </a:cxn>
                <a:cxn ang="0">
                  <a:pos x="15" y="0"/>
                </a:cxn>
                <a:cxn ang="0">
                  <a:pos x="15" y="0"/>
                </a:cxn>
              </a:cxnLst>
              <a:rect l="0" t="0" r="r" b="b"/>
              <a:pathLst>
                <a:path w="53" h="78">
                  <a:moveTo>
                    <a:pt x="15" y="0"/>
                  </a:moveTo>
                  <a:lnTo>
                    <a:pt x="8" y="40"/>
                  </a:lnTo>
                  <a:lnTo>
                    <a:pt x="1" y="46"/>
                  </a:lnTo>
                  <a:lnTo>
                    <a:pt x="0" y="66"/>
                  </a:lnTo>
                  <a:lnTo>
                    <a:pt x="11" y="78"/>
                  </a:lnTo>
                  <a:lnTo>
                    <a:pt x="31" y="75"/>
                  </a:lnTo>
                  <a:lnTo>
                    <a:pt x="53" y="50"/>
                  </a:lnTo>
                  <a:lnTo>
                    <a:pt x="49" y="27"/>
                  </a:lnTo>
                  <a:lnTo>
                    <a:pt x="35" y="32"/>
                  </a:lnTo>
                  <a:lnTo>
                    <a:pt x="23" y="0"/>
                  </a:lnTo>
                  <a:lnTo>
                    <a:pt x="15" y="0"/>
                  </a:lnTo>
                  <a:lnTo>
                    <a:pt x="15"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90" name="Freeform 75"/>
            <p:cNvSpPr>
              <a:spLocks/>
            </p:cNvSpPr>
            <p:nvPr/>
          </p:nvSpPr>
          <p:spPr bwMode="auto">
            <a:xfrm>
              <a:off x="5621338" y="5040313"/>
              <a:ext cx="68262" cy="100012"/>
            </a:xfrm>
            <a:custGeom>
              <a:avLst/>
              <a:gdLst/>
              <a:ahLst/>
              <a:cxnLst>
                <a:cxn ang="0">
                  <a:pos x="15" y="0"/>
                </a:cxn>
                <a:cxn ang="0">
                  <a:pos x="8" y="40"/>
                </a:cxn>
                <a:cxn ang="0">
                  <a:pos x="1" y="46"/>
                </a:cxn>
                <a:cxn ang="0">
                  <a:pos x="0" y="66"/>
                </a:cxn>
                <a:cxn ang="0">
                  <a:pos x="11" y="78"/>
                </a:cxn>
                <a:cxn ang="0">
                  <a:pos x="31" y="75"/>
                </a:cxn>
                <a:cxn ang="0">
                  <a:pos x="53" y="50"/>
                </a:cxn>
                <a:cxn ang="0">
                  <a:pos x="49" y="27"/>
                </a:cxn>
                <a:cxn ang="0">
                  <a:pos x="35" y="32"/>
                </a:cxn>
                <a:cxn ang="0">
                  <a:pos x="23" y="0"/>
                </a:cxn>
                <a:cxn ang="0">
                  <a:pos x="15" y="0"/>
                </a:cxn>
                <a:cxn ang="0">
                  <a:pos x="15" y="0"/>
                </a:cxn>
              </a:cxnLst>
              <a:rect l="0" t="0" r="r" b="b"/>
              <a:pathLst>
                <a:path w="53" h="78">
                  <a:moveTo>
                    <a:pt x="15" y="0"/>
                  </a:moveTo>
                  <a:lnTo>
                    <a:pt x="8" y="40"/>
                  </a:lnTo>
                  <a:lnTo>
                    <a:pt x="1" y="46"/>
                  </a:lnTo>
                  <a:lnTo>
                    <a:pt x="0" y="66"/>
                  </a:lnTo>
                  <a:lnTo>
                    <a:pt x="11" y="78"/>
                  </a:lnTo>
                  <a:lnTo>
                    <a:pt x="31" y="75"/>
                  </a:lnTo>
                  <a:lnTo>
                    <a:pt x="53" y="50"/>
                  </a:lnTo>
                  <a:lnTo>
                    <a:pt x="49" y="27"/>
                  </a:lnTo>
                  <a:lnTo>
                    <a:pt x="35" y="32"/>
                  </a:lnTo>
                  <a:lnTo>
                    <a:pt x="23" y="0"/>
                  </a:lnTo>
                  <a:lnTo>
                    <a:pt x="15" y="0"/>
                  </a:lnTo>
                  <a:lnTo>
                    <a:pt x="15"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91" name="Freeform 76"/>
            <p:cNvSpPr>
              <a:spLocks/>
            </p:cNvSpPr>
            <p:nvPr/>
          </p:nvSpPr>
          <p:spPr bwMode="auto">
            <a:xfrm>
              <a:off x="3073400" y="3103563"/>
              <a:ext cx="46038" cy="69850"/>
            </a:xfrm>
            <a:custGeom>
              <a:avLst/>
              <a:gdLst/>
              <a:ahLst/>
              <a:cxnLst>
                <a:cxn ang="0">
                  <a:pos x="7" y="0"/>
                </a:cxn>
                <a:cxn ang="0">
                  <a:pos x="0" y="46"/>
                </a:cxn>
                <a:cxn ang="0">
                  <a:pos x="22" y="54"/>
                </a:cxn>
                <a:cxn ang="0">
                  <a:pos x="36" y="54"/>
                </a:cxn>
                <a:cxn ang="0">
                  <a:pos x="36" y="31"/>
                </a:cxn>
                <a:cxn ang="0">
                  <a:pos x="36" y="16"/>
                </a:cxn>
                <a:cxn ang="0">
                  <a:pos x="29" y="8"/>
                </a:cxn>
                <a:cxn ang="0">
                  <a:pos x="7" y="0"/>
                </a:cxn>
                <a:cxn ang="0">
                  <a:pos x="7" y="0"/>
                </a:cxn>
              </a:cxnLst>
              <a:rect l="0" t="0" r="r" b="b"/>
              <a:pathLst>
                <a:path w="36" h="54">
                  <a:moveTo>
                    <a:pt x="7" y="0"/>
                  </a:moveTo>
                  <a:lnTo>
                    <a:pt x="0" y="46"/>
                  </a:lnTo>
                  <a:lnTo>
                    <a:pt x="22" y="54"/>
                  </a:lnTo>
                  <a:lnTo>
                    <a:pt x="36" y="54"/>
                  </a:lnTo>
                  <a:lnTo>
                    <a:pt x="36" y="31"/>
                  </a:lnTo>
                  <a:lnTo>
                    <a:pt x="36" y="16"/>
                  </a:lnTo>
                  <a:lnTo>
                    <a:pt x="29" y="8"/>
                  </a:lnTo>
                  <a:lnTo>
                    <a:pt x="7" y="0"/>
                  </a:lnTo>
                  <a:lnTo>
                    <a:pt x="7"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92" name="Freeform 77"/>
            <p:cNvSpPr>
              <a:spLocks/>
            </p:cNvSpPr>
            <p:nvPr/>
          </p:nvSpPr>
          <p:spPr bwMode="auto">
            <a:xfrm>
              <a:off x="3073400" y="3103563"/>
              <a:ext cx="46038" cy="69850"/>
            </a:xfrm>
            <a:custGeom>
              <a:avLst/>
              <a:gdLst/>
              <a:ahLst/>
              <a:cxnLst>
                <a:cxn ang="0">
                  <a:pos x="7" y="0"/>
                </a:cxn>
                <a:cxn ang="0">
                  <a:pos x="0" y="46"/>
                </a:cxn>
                <a:cxn ang="0">
                  <a:pos x="22" y="54"/>
                </a:cxn>
                <a:cxn ang="0">
                  <a:pos x="36" y="54"/>
                </a:cxn>
                <a:cxn ang="0">
                  <a:pos x="36" y="31"/>
                </a:cxn>
                <a:cxn ang="0">
                  <a:pos x="36" y="16"/>
                </a:cxn>
                <a:cxn ang="0">
                  <a:pos x="29" y="8"/>
                </a:cxn>
                <a:cxn ang="0">
                  <a:pos x="7" y="0"/>
                </a:cxn>
                <a:cxn ang="0">
                  <a:pos x="7" y="0"/>
                </a:cxn>
              </a:cxnLst>
              <a:rect l="0" t="0" r="r" b="b"/>
              <a:pathLst>
                <a:path w="36" h="54">
                  <a:moveTo>
                    <a:pt x="7" y="0"/>
                  </a:moveTo>
                  <a:lnTo>
                    <a:pt x="0" y="46"/>
                  </a:lnTo>
                  <a:lnTo>
                    <a:pt x="22" y="54"/>
                  </a:lnTo>
                  <a:lnTo>
                    <a:pt x="36" y="54"/>
                  </a:lnTo>
                  <a:lnTo>
                    <a:pt x="36" y="31"/>
                  </a:lnTo>
                  <a:lnTo>
                    <a:pt x="36" y="16"/>
                  </a:lnTo>
                  <a:lnTo>
                    <a:pt x="29" y="8"/>
                  </a:lnTo>
                  <a:lnTo>
                    <a:pt x="7" y="0"/>
                  </a:lnTo>
                  <a:lnTo>
                    <a:pt x="7"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93" name="Freeform 78"/>
            <p:cNvSpPr>
              <a:spLocks/>
            </p:cNvSpPr>
            <p:nvPr/>
          </p:nvSpPr>
          <p:spPr bwMode="auto">
            <a:xfrm>
              <a:off x="3111500" y="3057525"/>
              <a:ext cx="92075" cy="184150"/>
            </a:xfrm>
            <a:custGeom>
              <a:avLst/>
              <a:gdLst/>
              <a:ahLst/>
              <a:cxnLst>
                <a:cxn ang="0">
                  <a:pos x="29" y="6"/>
                </a:cxn>
                <a:cxn ang="0">
                  <a:pos x="22" y="21"/>
                </a:cxn>
                <a:cxn ang="0">
                  <a:pos x="22" y="44"/>
                </a:cxn>
                <a:cxn ang="0">
                  <a:pos x="36" y="67"/>
                </a:cxn>
                <a:cxn ang="0">
                  <a:pos x="36" y="75"/>
                </a:cxn>
                <a:cxn ang="0">
                  <a:pos x="29" y="75"/>
                </a:cxn>
                <a:cxn ang="0">
                  <a:pos x="29" y="90"/>
                </a:cxn>
                <a:cxn ang="0">
                  <a:pos x="0" y="120"/>
                </a:cxn>
                <a:cxn ang="0">
                  <a:pos x="7" y="128"/>
                </a:cxn>
                <a:cxn ang="0">
                  <a:pos x="29" y="128"/>
                </a:cxn>
                <a:cxn ang="0">
                  <a:pos x="51" y="143"/>
                </a:cxn>
                <a:cxn ang="0">
                  <a:pos x="65" y="136"/>
                </a:cxn>
                <a:cxn ang="0">
                  <a:pos x="58" y="113"/>
                </a:cxn>
                <a:cxn ang="0">
                  <a:pos x="72" y="113"/>
                </a:cxn>
                <a:cxn ang="0">
                  <a:pos x="72" y="97"/>
                </a:cxn>
                <a:cxn ang="0">
                  <a:pos x="65" y="90"/>
                </a:cxn>
                <a:cxn ang="0">
                  <a:pos x="58" y="67"/>
                </a:cxn>
                <a:cxn ang="0">
                  <a:pos x="60" y="50"/>
                </a:cxn>
                <a:cxn ang="0">
                  <a:pos x="51" y="33"/>
                </a:cxn>
                <a:cxn ang="0">
                  <a:pos x="49" y="0"/>
                </a:cxn>
                <a:cxn ang="0">
                  <a:pos x="29" y="6"/>
                </a:cxn>
                <a:cxn ang="0">
                  <a:pos x="29" y="6"/>
                </a:cxn>
              </a:cxnLst>
              <a:rect l="0" t="0" r="r" b="b"/>
              <a:pathLst>
                <a:path w="72" h="143">
                  <a:moveTo>
                    <a:pt x="29" y="6"/>
                  </a:moveTo>
                  <a:lnTo>
                    <a:pt x="22" y="21"/>
                  </a:lnTo>
                  <a:lnTo>
                    <a:pt x="22" y="44"/>
                  </a:lnTo>
                  <a:lnTo>
                    <a:pt x="36" y="67"/>
                  </a:lnTo>
                  <a:lnTo>
                    <a:pt x="36" y="75"/>
                  </a:lnTo>
                  <a:lnTo>
                    <a:pt x="29" y="75"/>
                  </a:lnTo>
                  <a:lnTo>
                    <a:pt x="29" y="90"/>
                  </a:lnTo>
                  <a:lnTo>
                    <a:pt x="0" y="120"/>
                  </a:lnTo>
                  <a:lnTo>
                    <a:pt x="7" y="128"/>
                  </a:lnTo>
                  <a:lnTo>
                    <a:pt x="29" y="128"/>
                  </a:lnTo>
                  <a:lnTo>
                    <a:pt x="51" y="143"/>
                  </a:lnTo>
                  <a:lnTo>
                    <a:pt x="65" y="136"/>
                  </a:lnTo>
                  <a:lnTo>
                    <a:pt x="58" y="113"/>
                  </a:lnTo>
                  <a:lnTo>
                    <a:pt x="72" y="113"/>
                  </a:lnTo>
                  <a:lnTo>
                    <a:pt x="72" y="97"/>
                  </a:lnTo>
                  <a:lnTo>
                    <a:pt x="65" y="90"/>
                  </a:lnTo>
                  <a:lnTo>
                    <a:pt x="58" y="67"/>
                  </a:lnTo>
                  <a:lnTo>
                    <a:pt x="60" y="50"/>
                  </a:lnTo>
                  <a:lnTo>
                    <a:pt x="51" y="33"/>
                  </a:lnTo>
                  <a:lnTo>
                    <a:pt x="49" y="0"/>
                  </a:lnTo>
                  <a:lnTo>
                    <a:pt x="29" y="6"/>
                  </a:lnTo>
                  <a:lnTo>
                    <a:pt x="29" y="6"/>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94" name="Freeform 79"/>
            <p:cNvSpPr>
              <a:spLocks/>
            </p:cNvSpPr>
            <p:nvPr/>
          </p:nvSpPr>
          <p:spPr bwMode="auto">
            <a:xfrm>
              <a:off x="3111500" y="3057525"/>
              <a:ext cx="92075" cy="184150"/>
            </a:xfrm>
            <a:custGeom>
              <a:avLst/>
              <a:gdLst/>
              <a:ahLst/>
              <a:cxnLst>
                <a:cxn ang="0">
                  <a:pos x="29" y="6"/>
                </a:cxn>
                <a:cxn ang="0">
                  <a:pos x="22" y="21"/>
                </a:cxn>
                <a:cxn ang="0">
                  <a:pos x="22" y="44"/>
                </a:cxn>
                <a:cxn ang="0">
                  <a:pos x="36" y="67"/>
                </a:cxn>
                <a:cxn ang="0">
                  <a:pos x="36" y="75"/>
                </a:cxn>
                <a:cxn ang="0">
                  <a:pos x="29" y="75"/>
                </a:cxn>
                <a:cxn ang="0">
                  <a:pos x="29" y="90"/>
                </a:cxn>
                <a:cxn ang="0">
                  <a:pos x="0" y="120"/>
                </a:cxn>
                <a:cxn ang="0">
                  <a:pos x="7" y="128"/>
                </a:cxn>
                <a:cxn ang="0">
                  <a:pos x="29" y="128"/>
                </a:cxn>
                <a:cxn ang="0">
                  <a:pos x="51" y="143"/>
                </a:cxn>
                <a:cxn ang="0">
                  <a:pos x="65" y="136"/>
                </a:cxn>
                <a:cxn ang="0">
                  <a:pos x="58" y="113"/>
                </a:cxn>
                <a:cxn ang="0">
                  <a:pos x="72" y="113"/>
                </a:cxn>
                <a:cxn ang="0">
                  <a:pos x="72" y="97"/>
                </a:cxn>
                <a:cxn ang="0">
                  <a:pos x="65" y="90"/>
                </a:cxn>
                <a:cxn ang="0">
                  <a:pos x="58" y="67"/>
                </a:cxn>
                <a:cxn ang="0">
                  <a:pos x="60" y="50"/>
                </a:cxn>
                <a:cxn ang="0">
                  <a:pos x="51" y="33"/>
                </a:cxn>
                <a:cxn ang="0">
                  <a:pos x="49" y="0"/>
                </a:cxn>
                <a:cxn ang="0">
                  <a:pos x="29" y="6"/>
                </a:cxn>
                <a:cxn ang="0">
                  <a:pos x="29" y="6"/>
                </a:cxn>
              </a:cxnLst>
              <a:rect l="0" t="0" r="r" b="b"/>
              <a:pathLst>
                <a:path w="72" h="143">
                  <a:moveTo>
                    <a:pt x="29" y="6"/>
                  </a:moveTo>
                  <a:lnTo>
                    <a:pt x="22" y="21"/>
                  </a:lnTo>
                  <a:lnTo>
                    <a:pt x="22" y="44"/>
                  </a:lnTo>
                  <a:lnTo>
                    <a:pt x="36" y="67"/>
                  </a:lnTo>
                  <a:lnTo>
                    <a:pt x="36" y="75"/>
                  </a:lnTo>
                  <a:lnTo>
                    <a:pt x="29" y="75"/>
                  </a:lnTo>
                  <a:lnTo>
                    <a:pt x="29" y="90"/>
                  </a:lnTo>
                  <a:lnTo>
                    <a:pt x="0" y="120"/>
                  </a:lnTo>
                  <a:lnTo>
                    <a:pt x="7" y="128"/>
                  </a:lnTo>
                  <a:lnTo>
                    <a:pt x="29" y="128"/>
                  </a:lnTo>
                  <a:lnTo>
                    <a:pt x="51" y="143"/>
                  </a:lnTo>
                  <a:lnTo>
                    <a:pt x="65" y="136"/>
                  </a:lnTo>
                  <a:lnTo>
                    <a:pt x="58" y="113"/>
                  </a:lnTo>
                  <a:lnTo>
                    <a:pt x="72" y="113"/>
                  </a:lnTo>
                  <a:lnTo>
                    <a:pt x="72" y="97"/>
                  </a:lnTo>
                  <a:lnTo>
                    <a:pt x="65" y="90"/>
                  </a:lnTo>
                  <a:lnTo>
                    <a:pt x="58" y="67"/>
                  </a:lnTo>
                  <a:lnTo>
                    <a:pt x="60" y="50"/>
                  </a:lnTo>
                  <a:lnTo>
                    <a:pt x="51" y="33"/>
                  </a:lnTo>
                  <a:lnTo>
                    <a:pt x="49" y="0"/>
                  </a:lnTo>
                  <a:lnTo>
                    <a:pt x="29" y="6"/>
                  </a:lnTo>
                  <a:lnTo>
                    <a:pt x="29" y="6"/>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95" name="Freeform 80"/>
            <p:cNvSpPr>
              <a:spLocks/>
            </p:cNvSpPr>
            <p:nvPr/>
          </p:nvSpPr>
          <p:spPr bwMode="auto">
            <a:xfrm>
              <a:off x="4772025" y="4116388"/>
              <a:ext cx="133350" cy="198437"/>
            </a:xfrm>
            <a:custGeom>
              <a:avLst/>
              <a:gdLst/>
              <a:ahLst/>
              <a:cxnLst>
                <a:cxn ang="0">
                  <a:pos x="37" y="54"/>
                </a:cxn>
                <a:cxn ang="0">
                  <a:pos x="67" y="39"/>
                </a:cxn>
                <a:cxn ang="0">
                  <a:pos x="89" y="0"/>
                </a:cxn>
                <a:cxn ang="0">
                  <a:pos x="103" y="15"/>
                </a:cxn>
                <a:cxn ang="0">
                  <a:pos x="103" y="39"/>
                </a:cxn>
                <a:cxn ang="0">
                  <a:pos x="103" y="70"/>
                </a:cxn>
                <a:cxn ang="0">
                  <a:pos x="80" y="146"/>
                </a:cxn>
                <a:cxn ang="0">
                  <a:pos x="37" y="146"/>
                </a:cxn>
                <a:cxn ang="0">
                  <a:pos x="31" y="153"/>
                </a:cxn>
                <a:cxn ang="0">
                  <a:pos x="9" y="153"/>
                </a:cxn>
                <a:cxn ang="0">
                  <a:pos x="9" y="131"/>
                </a:cxn>
                <a:cxn ang="0">
                  <a:pos x="0" y="131"/>
                </a:cxn>
                <a:cxn ang="0">
                  <a:pos x="9" y="77"/>
                </a:cxn>
                <a:cxn ang="0">
                  <a:pos x="22" y="77"/>
                </a:cxn>
                <a:cxn ang="0">
                  <a:pos x="37" y="70"/>
                </a:cxn>
                <a:cxn ang="0">
                  <a:pos x="37" y="54"/>
                </a:cxn>
                <a:cxn ang="0">
                  <a:pos x="37" y="54"/>
                </a:cxn>
              </a:cxnLst>
              <a:rect l="0" t="0" r="r" b="b"/>
              <a:pathLst>
                <a:path w="103" h="153">
                  <a:moveTo>
                    <a:pt x="37" y="54"/>
                  </a:moveTo>
                  <a:lnTo>
                    <a:pt x="67" y="39"/>
                  </a:lnTo>
                  <a:lnTo>
                    <a:pt x="89" y="0"/>
                  </a:lnTo>
                  <a:lnTo>
                    <a:pt x="103" y="15"/>
                  </a:lnTo>
                  <a:lnTo>
                    <a:pt x="103" y="39"/>
                  </a:lnTo>
                  <a:lnTo>
                    <a:pt x="103" y="70"/>
                  </a:lnTo>
                  <a:lnTo>
                    <a:pt x="80" y="146"/>
                  </a:lnTo>
                  <a:lnTo>
                    <a:pt x="37" y="146"/>
                  </a:lnTo>
                  <a:lnTo>
                    <a:pt x="31" y="153"/>
                  </a:lnTo>
                  <a:lnTo>
                    <a:pt x="9" y="153"/>
                  </a:lnTo>
                  <a:lnTo>
                    <a:pt x="9" y="131"/>
                  </a:lnTo>
                  <a:lnTo>
                    <a:pt x="0" y="131"/>
                  </a:lnTo>
                  <a:lnTo>
                    <a:pt x="9" y="77"/>
                  </a:lnTo>
                  <a:lnTo>
                    <a:pt x="22" y="77"/>
                  </a:lnTo>
                  <a:lnTo>
                    <a:pt x="37" y="70"/>
                  </a:lnTo>
                  <a:lnTo>
                    <a:pt x="37" y="54"/>
                  </a:lnTo>
                  <a:lnTo>
                    <a:pt x="37" y="5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96" name="Freeform 81"/>
            <p:cNvSpPr>
              <a:spLocks/>
            </p:cNvSpPr>
            <p:nvPr/>
          </p:nvSpPr>
          <p:spPr bwMode="auto">
            <a:xfrm>
              <a:off x="4772025" y="4116388"/>
              <a:ext cx="133350" cy="198437"/>
            </a:xfrm>
            <a:custGeom>
              <a:avLst/>
              <a:gdLst/>
              <a:ahLst/>
              <a:cxnLst>
                <a:cxn ang="0">
                  <a:pos x="37" y="54"/>
                </a:cxn>
                <a:cxn ang="0">
                  <a:pos x="67" y="39"/>
                </a:cxn>
                <a:cxn ang="0">
                  <a:pos x="89" y="0"/>
                </a:cxn>
                <a:cxn ang="0">
                  <a:pos x="103" y="15"/>
                </a:cxn>
                <a:cxn ang="0">
                  <a:pos x="103" y="39"/>
                </a:cxn>
                <a:cxn ang="0">
                  <a:pos x="103" y="70"/>
                </a:cxn>
                <a:cxn ang="0">
                  <a:pos x="80" y="146"/>
                </a:cxn>
                <a:cxn ang="0">
                  <a:pos x="37" y="146"/>
                </a:cxn>
                <a:cxn ang="0">
                  <a:pos x="31" y="153"/>
                </a:cxn>
                <a:cxn ang="0">
                  <a:pos x="9" y="153"/>
                </a:cxn>
                <a:cxn ang="0">
                  <a:pos x="9" y="131"/>
                </a:cxn>
                <a:cxn ang="0">
                  <a:pos x="0" y="131"/>
                </a:cxn>
                <a:cxn ang="0">
                  <a:pos x="9" y="77"/>
                </a:cxn>
                <a:cxn ang="0">
                  <a:pos x="22" y="77"/>
                </a:cxn>
                <a:cxn ang="0">
                  <a:pos x="37" y="70"/>
                </a:cxn>
                <a:cxn ang="0">
                  <a:pos x="37" y="54"/>
                </a:cxn>
                <a:cxn ang="0">
                  <a:pos x="37" y="54"/>
                </a:cxn>
              </a:cxnLst>
              <a:rect l="0" t="0" r="r" b="b"/>
              <a:pathLst>
                <a:path w="103" h="153">
                  <a:moveTo>
                    <a:pt x="37" y="54"/>
                  </a:moveTo>
                  <a:lnTo>
                    <a:pt x="67" y="39"/>
                  </a:lnTo>
                  <a:lnTo>
                    <a:pt x="89" y="0"/>
                  </a:lnTo>
                  <a:lnTo>
                    <a:pt x="103" y="15"/>
                  </a:lnTo>
                  <a:lnTo>
                    <a:pt x="103" y="39"/>
                  </a:lnTo>
                  <a:lnTo>
                    <a:pt x="103" y="70"/>
                  </a:lnTo>
                  <a:lnTo>
                    <a:pt x="80" y="146"/>
                  </a:lnTo>
                  <a:lnTo>
                    <a:pt x="37" y="146"/>
                  </a:lnTo>
                  <a:lnTo>
                    <a:pt x="31" y="153"/>
                  </a:lnTo>
                  <a:lnTo>
                    <a:pt x="9" y="153"/>
                  </a:lnTo>
                  <a:lnTo>
                    <a:pt x="9" y="131"/>
                  </a:lnTo>
                  <a:lnTo>
                    <a:pt x="0" y="131"/>
                  </a:lnTo>
                  <a:lnTo>
                    <a:pt x="9" y="77"/>
                  </a:lnTo>
                  <a:lnTo>
                    <a:pt x="22" y="77"/>
                  </a:lnTo>
                  <a:lnTo>
                    <a:pt x="37" y="70"/>
                  </a:lnTo>
                  <a:lnTo>
                    <a:pt x="37" y="54"/>
                  </a:lnTo>
                  <a:lnTo>
                    <a:pt x="37" y="5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97" name="Freeform 82"/>
            <p:cNvSpPr>
              <a:spLocks/>
            </p:cNvSpPr>
            <p:nvPr/>
          </p:nvSpPr>
          <p:spPr bwMode="auto">
            <a:xfrm>
              <a:off x="4733925" y="4359275"/>
              <a:ext cx="19050" cy="23813"/>
            </a:xfrm>
            <a:custGeom>
              <a:avLst/>
              <a:gdLst/>
              <a:ahLst/>
              <a:cxnLst>
                <a:cxn ang="0">
                  <a:pos x="8" y="0"/>
                </a:cxn>
                <a:cxn ang="0">
                  <a:pos x="0" y="7"/>
                </a:cxn>
                <a:cxn ang="0">
                  <a:pos x="6" y="19"/>
                </a:cxn>
                <a:cxn ang="0">
                  <a:pos x="9" y="12"/>
                </a:cxn>
                <a:cxn ang="0">
                  <a:pos x="14" y="7"/>
                </a:cxn>
                <a:cxn ang="0">
                  <a:pos x="8" y="0"/>
                </a:cxn>
                <a:cxn ang="0">
                  <a:pos x="8" y="0"/>
                </a:cxn>
              </a:cxnLst>
              <a:rect l="0" t="0" r="r" b="b"/>
              <a:pathLst>
                <a:path w="14" h="19">
                  <a:moveTo>
                    <a:pt x="8" y="0"/>
                  </a:moveTo>
                  <a:lnTo>
                    <a:pt x="0" y="7"/>
                  </a:lnTo>
                  <a:lnTo>
                    <a:pt x="6" y="19"/>
                  </a:lnTo>
                  <a:lnTo>
                    <a:pt x="9" y="12"/>
                  </a:lnTo>
                  <a:lnTo>
                    <a:pt x="14" y="7"/>
                  </a:lnTo>
                  <a:lnTo>
                    <a:pt x="8" y="0"/>
                  </a:lnTo>
                  <a:lnTo>
                    <a:pt x="8"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98" name="Freeform 83"/>
            <p:cNvSpPr>
              <a:spLocks/>
            </p:cNvSpPr>
            <p:nvPr/>
          </p:nvSpPr>
          <p:spPr bwMode="auto">
            <a:xfrm>
              <a:off x="4733925" y="4359275"/>
              <a:ext cx="19050" cy="23813"/>
            </a:xfrm>
            <a:custGeom>
              <a:avLst/>
              <a:gdLst/>
              <a:ahLst/>
              <a:cxnLst>
                <a:cxn ang="0">
                  <a:pos x="8" y="0"/>
                </a:cxn>
                <a:cxn ang="0">
                  <a:pos x="0" y="7"/>
                </a:cxn>
                <a:cxn ang="0">
                  <a:pos x="6" y="19"/>
                </a:cxn>
                <a:cxn ang="0">
                  <a:pos x="9" y="12"/>
                </a:cxn>
                <a:cxn ang="0">
                  <a:pos x="14" y="7"/>
                </a:cxn>
                <a:cxn ang="0">
                  <a:pos x="8" y="0"/>
                </a:cxn>
                <a:cxn ang="0">
                  <a:pos x="8" y="0"/>
                </a:cxn>
              </a:cxnLst>
              <a:rect l="0" t="0" r="r" b="b"/>
              <a:pathLst>
                <a:path w="14" h="19">
                  <a:moveTo>
                    <a:pt x="8" y="0"/>
                  </a:moveTo>
                  <a:lnTo>
                    <a:pt x="0" y="7"/>
                  </a:lnTo>
                  <a:lnTo>
                    <a:pt x="6" y="19"/>
                  </a:lnTo>
                  <a:lnTo>
                    <a:pt x="9" y="12"/>
                  </a:lnTo>
                  <a:lnTo>
                    <a:pt x="14" y="7"/>
                  </a:lnTo>
                  <a:lnTo>
                    <a:pt x="8" y="0"/>
                  </a:lnTo>
                  <a:lnTo>
                    <a:pt x="8"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99" name="Freeform 84"/>
            <p:cNvSpPr>
              <a:spLocks/>
            </p:cNvSpPr>
            <p:nvPr/>
          </p:nvSpPr>
          <p:spPr bwMode="auto">
            <a:xfrm>
              <a:off x="4905375" y="4206875"/>
              <a:ext cx="95250" cy="123825"/>
            </a:xfrm>
            <a:custGeom>
              <a:avLst/>
              <a:gdLst/>
              <a:ahLst/>
              <a:cxnLst>
                <a:cxn ang="0">
                  <a:pos x="0" y="95"/>
                </a:cxn>
                <a:cxn ang="0">
                  <a:pos x="2" y="62"/>
                </a:cxn>
                <a:cxn ang="0">
                  <a:pos x="14" y="26"/>
                </a:cxn>
                <a:cxn ang="0">
                  <a:pos x="61" y="0"/>
                </a:cxn>
                <a:cxn ang="0">
                  <a:pos x="75" y="0"/>
                </a:cxn>
                <a:cxn ang="0">
                  <a:pos x="72" y="14"/>
                </a:cxn>
                <a:cxn ang="0">
                  <a:pos x="49" y="19"/>
                </a:cxn>
                <a:cxn ang="0">
                  <a:pos x="46" y="25"/>
                </a:cxn>
                <a:cxn ang="0">
                  <a:pos x="56" y="35"/>
                </a:cxn>
                <a:cxn ang="0">
                  <a:pos x="46" y="59"/>
                </a:cxn>
                <a:cxn ang="0">
                  <a:pos x="22" y="72"/>
                </a:cxn>
                <a:cxn ang="0">
                  <a:pos x="16" y="87"/>
                </a:cxn>
                <a:cxn ang="0">
                  <a:pos x="0" y="95"/>
                </a:cxn>
                <a:cxn ang="0">
                  <a:pos x="0" y="95"/>
                </a:cxn>
              </a:cxnLst>
              <a:rect l="0" t="0" r="r" b="b"/>
              <a:pathLst>
                <a:path w="75" h="95">
                  <a:moveTo>
                    <a:pt x="0" y="95"/>
                  </a:moveTo>
                  <a:lnTo>
                    <a:pt x="2" y="62"/>
                  </a:lnTo>
                  <a:lnTo>
                    <a:pt x="14" y="26"/>
                  </a:lnTo>
                  <a:lnTo>
                    <a:pt x="61" y="0"/>
                  </a:lnTo>
                  <a:lnTo>
                    <a:pt x="75" y="0"/>
                  </a:lnTo>
                  <a:lnTo>
                    <a:pt x="72" y="14"/>
                  </a:lnTo>
                  <a:lnTo>
                    <a:pt x="49" y="19"/>
                  </a:lnTo>
                  <a:lnTo>
                    <a:pt x="46" y="25"/>
                  </a:lnTo>
                  <a:lnTo>
                    <a:pt x="56" y="35"/>
                  </a:lnTo>
                  <a:lnTo>
                    <a:pt x="46" y="59"/>
                  </a:lnTo>
                  <a:lnTo>
                    <a:pt x="22" y="72"/>
                  </a:lnTo>
                  <a:lnTo>
                    <a:pt x="16" y="87"/>
                  </a:lnTo>
                  <a:lnTo>
                    <a:pt x="0" y="95"/>
                  </a:lnTo>
                  <a:lnTo>
                    <a:pt x="0" y="95"/>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00" name="Freeform 85"/>
            <p:cNvSpPr>
              <a:spLocks/>
            </p:cNvSpPr>
            <p:nvPr/>
          </p:nvSpPr>
          <p:spPr bwMode="auto">
            <a:xfrm>
              <a:off x="4905375" y="4206875"/>
              <a:ext cx="95250" cy="123825"/>
            </a:xfrm>
            <a:custGeom>
              <a:avLst/>
              <a:gdLst/>
              <a:ahLst/>
              <a:cxnLst>
                <a:cxn ang="0">
                  <a:pos x="0" y="95"/>
                </a:cxn>
                <a:cxn ang="0">
                  <a:pos x="2" y="62"/>
                </a:cxn>
                <a:cxn ang="0">
                  <a:pos x="14" y="26"/>
                </a:cxn>
                <a:cxn ang="0">
                  <a:pos x="61" y="0"/>
                </a:cxn>
                <a:cxn ang="0">
                  <a:pos x="75" y="0"/>
                </a:cxn>
                <a:cxn ang="0">
                  <a:pos x="72" y="14"/>
                </a:cxn>
                <a:cxn ang="0">
                  <a:pos x="49" y="19"/>
                </a:cxn>
                <a:cxn ang="0">
                  <a:pos x="46" y="25"/>
                </a:cxn>
                <a:cxn ang="0">
                  <a:pos x="56" y="35"/>
                </a:cxn>
                <a:cxn ang="0">
                  <a:pos x="46" y="59"/>
                </a:cxn>
                <a:cxn ang="0">
                  <a:pos x="22" y="72"/>
                </a:cxn>
                <a:cxn ang="0">
                  <a:pos x="16" y="87"/>
                </a:cxn>
                <a:cxn ang="0">
                  <a:pos x="0" y="95"/>
                </a:cxn>
                <a:cxn ang="0">
                  <a:pos x="0" y="95"/>
                </a:cxn>
              </a:cxnLst>
              <a:rect l="0" t="0" r="r" b="b"/>
              <a:pathLst>
                <a:path w="75" h="95">
                  <a:moveTo>
                    <a:pt x="0" y="95"/>
                  </a:moveTo>
                  <a:lnTo>
                    <a:pt x="2" y="62"/>
                  </a:lnTo>
                  <a:lnTo>
                    <a:pt x="14" y="26"/>
                  </a:lnTo>
                  <a:lnTo>
                    <a:pt x="61" y="0"/>
                  </a:lnTo>
                  <a:lnTo>
                    <a:pt x="75" y="0"/>
                  </a:lnTo>
                  <a:lnTo>
                    <a:pt x="72" y="14"/>
                  </a:lnTo>
                  <a:lnTo>
                    <a:pt x="49" y="19"/>
                  </a:lnTo>
                  <a:lnTo>
                    <a:pt x="46" y="25"/>
                  </a:lnTo>
                  <a:lnTo>
                    <a:pt x="56" y="35"/>
                  </a:lnTo>
                  <a:lnTo>
                    <a:pt x="46" y="59"/>
                  </a:lnTo>
                  <a:lnTo>
                    <a:pt x="22" y="72"/>
                  </a:lnTo>
                  <a:lnTo>
                    <a:pt x="16" y="87"/>
                  </a:lnTo>
                  <a:lnTo>
                    <a:pt x="0" y="95"/>
                  </a:lnTo>
                  <a:lnTo>
                    <a:pt x="0" y="95"/>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01" name="Freeform 86"/>
            <p:cNvSpPr>
              <a:spLocks/>
            </p:cNvSpPr>
            <p:nvPr/>
          </p:nvSpPr>
          <p:spPr bwMode="auto">
            <a:xfrm>
              <a:off x="4767263" y="4368800"/>
              <a:ext cx="100012" cy="33338"/>
            </a:xfrm>
            <a:custGeom>
              <a:avLst/>
              <a:gdLst/>
              <a:ahLst/>
              <a:cxnLst>
                <a:cxn ang="0">
                  <a:pos x="6" y="4"/>
                </a:cxn>
                <a:cxn ang="0">
                  <a:pos x="36" y="0"/>
                </a:cxn>
                <a:cxn ang="0">
                  <a:pos x="65" y="9"/>
                </a:cxn>
                <a:cxn ang="0">
                  <a:pos x="74" y="9"/>
                </a:cxn>
                <a:cxn ang="0">
                  <a:pos x="78" y="18"/>
                </a:cxn>
                <a:cxn ang="0">
                  <a:pos x="64" y="19"/>
                </a:cxn>
                <a:cxn ang="0">
                  <a:pos x="47" y="14"/>
                </a:cxn>
                <a:cxn ang="0">
                  <a:pos x="18" y="22"/>
                </a:cxn>
                <a:cxn ang="0">
                  <a:pos x="6" y="26"/>
                </a:cxn>
                <a:cxn ang="0">
                  <a:pos x="0" y="13"/>
                </a:cxn>
                <a:cxn ang="0">
                  <a:pos x="6" y="4"/>
                </a:cxn>
                <a:cxn ang="0">
                  <a:pos x="6" y="4"/>
                </a:cxn>
              </a:cxnLst>
              <a:rect l="0" t="0" r="r" b="b"/>
              <a:pathLst>
                <a:path w="78" h="26">
                  <a:moveTo>
                    <a:pt x="6" y="4"/>
                  </a:moveTo>
                  <a:lnTo>
                    <a:pt x="36" y="0"/>
                  </a:lnTo>
                  <a:lnTo>
                    <a:pt x="65" y="9"/>
                  </a:lnTo>
                  <a:lnTo>
                    <a:pt x="74" y="9"/>
                  </a:lnTo>
                  <a:lnTo>
                    <a:pt x="78" y="18"/>
                  </a:lnTo>
                  <a:lnTo>
                    <a:pt x="64" y="19"/>
                  </a:lnTo>
                  <a:lnTo>
                    <a:pt x="47" y="14"/>
                  </a:lnTo>
                  <a:lnTo>
                    <a:pt x="18" y="22"/>
                  </a:lnTo>
                  <a:lnTo>
                    <a:pt x="6" y="26"/>
                  </a:lnTo>
                  <a:lnTo>
                    <a:pt x="0" y="13"/>
                  </a:lnTo>
                  <a:lnTo>
                    <a:pt x="6" y="4"/>
                  </a:lnTo>
                  <a:lnTo>
                    <a:pt x="6" y="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02" name="Freeform 87"/>
            <p:cNvSpPr>
              <a:spLocks/>
            </p:cNvSpPr>
            <p:nvPr/>
          </p:nvSpPr>
          <p:spPr bwMode="auto">
            <a:xfrm>
              <a:off x="4767263" y="4368800"/>
              <a:ext cx="100012" cy="33338"/>
            </a:xfrm>
            <a:custGeom>
              <a:avLst/>
              <a:gdLst/>
              <a:ahLst/>
              <a:cxnLst>
                <a:cxn ang="0">
                  <a:pos x="6" y="4"/>
                </a:cxn>
                <a:cxn ang="0">
                  <a:pos x="36" y="0"/>
                </a:cxn>
                <a:cxn ang="0">
                  <a:pos x="65" y="9"/>
                </a:cxn>
                <a:cxn ang="0">
                  <a:pos x="74" y="9"/>
                </a:cxn>
                <a:cxn ang="0">
                  <a:pos x="78" y="18"/>
                </a:cxn>
                <a:cxn ang="0">
                  <a:pos x="64" y="19"/>
                </a:cxn>
                <a:cxn ang="0">
                  <a:pos x="47" y="14"/>
                </a:cxn>
                <a:cxn ang="0">
                  <a:pos x="18" y="22"/>
                </a:cxn>
                <a:cxn ang="0">
                  <a:pos x="6" y="26"/>
                </a:cxn>
                <a:cxn ang="0">
                  <a:pos x="0" y="13"/>
                </a:cxn>
                <a:cxn ang="0">
                  <a:pos x="6" y="4"/>
                </a:cxn>
                <a:cxn ang="0">
                  <a:pos x="6" y="4"/>
                </a:cxn>
              </a:cxnLst>
              <a:rect l="0" t="0" r="r" b="b"/>
              <a:pathLst>
                <a:path w="78" h="26">
                  <a:moveTo>
                    <a:pt x="6" y="4"/>
                  </a:moveTo>
                  <a:lnTo>
                    <a:pt x="36" y="0"/>
                  </a:lnTo>
                  <a:lnTo>
                    <a:pt x="65" y="9"/>
                  </a:lnTo>
                  <a:lnTo>
                    <a:pt x="74" y="9"/>
                  </a:lnTo>
                  <a:lnTo>
                    <a:pt x="78" y="18"/>
                  </a:lnTo>
                  <a:lnTo>
                    <a:pt x="64" y="19"/>
                  </a:lnTo>
                  <a:lnTo>
                    <a:pt x="47" y="14"/>
                  </a:lnTo>
                  <a:lnTo>
                    <a:pt x="18" y="22"/>
                  </a:lnTo>
                  <a:lnTo>
                    <a:pt x="6" y="26"/>
                  </a:lnTo>
                  <a:lnTo>
                    <a:pt x="0" y="13"/>
                  </a:lnTo>
                  <a:lnTo>
                    <a:pt x="6" y="4"/>
                  </a:lnTo>
                  <a:lnTo>
                    <a:pt x="6" y="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03" name="Freeform 88"/>
            <p:cNvSpPr>
              <a:spLocks/>
            </p:cNvSpPr>
            <p:nvPr/>
          </p:nvSpPr>
          <p:spPr bwMode="auto">
            <a:xfrm>
              <a:off x="4951413" y="4059238"/>
              <a:ext cx="87312" cy="66675"/>
            </a:xfrm>
            <a:custGeom>
              <a:avLst/>
              <a:gdLst/>
              <a:ahLst/>
              <a:cxnLst>
                <a:cxn ang="0">
                  <a:pos x="0" y="29"/>
                </a:cxn>
                <a:cxn ang="0">
                  <a:pos x="7" y="14"/>
                </a:cxn>
                <a:cxn ang="0">
                  <a:pos x="37" y="6"/>
                </a:cxn>
                <a:cxn ang="0">
                  <a:pos x="44" y="0"/>
                </a:cxn>
                <a:cxn ang="0">
                  <a:pos x="66" y="0"/>
                </a:cxn>
                <a:cxn ang="0">
                  <a:pos x="44" y="52"/>
                </a:cxn>
                <a:cxn ang="0">
                  <a:pos x="37" y="29"/>
                </a:cxn>
                <a:cxn ang="0">
                  <a:pos x="0" y="29"/>
                </a:cxn>
                <a:cxn ang="0">
                  <a:pos x="0" y="29"/>
                </a:cxn>
              </a:cxnLst>
              <a:rect l="0" t="0" r="r" b="b"/>
              <a:pathLst>
                <a:path w="66" h="52">
                  <a:moveTo>
                    <a:pt x="0" y="29"/>
                  </a:moveTo>
                  <a:lnTo>
                    <a:pt x="7" y="14"/>
                  </a:lnTo>
                  <a:lnTo>
                    <a:pt x="37" y="6"/>
                  </a:lnTo>
                  <a:lnTo>
                    <a:pt x="44" y="0"/>
                  </a:lnTo>
                  <a:lnTo>
                    <a:pt x="66" y="0"/>
                  </a:lnTo>
                  <a:lnTo>
                    <a:pt x="44" y="52"/>
                  </a:lnTo>
                  <a:lnTo>
                    <a:pt x="37" y="29"/>
                  </a:lnTo>
                  <a:lnTo>
                    <a:pt x="0" y="29"/>
                  </a:lnTo>
                  <a:lnTo>
                    <a:pt x="0" y="29"/>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04" name="Freeform 89"/>
            <p:cNvSpPr>
              <a:spLocks/>
            </p:cNvSpPr>
            <p:nvPr/>
          </p:nvSpPr>
          <p:spPr bwMode="auto">
            <a:xfrm>
              <a:off x="4951413" y="4059238"/>
              <a:ext cx="87312" cy="66675"/>
            </a:xfrm>
            <a:custGeom>
              <a:avLst/>
              <a:gdLst/>
              <a:ahLst/>
              <a:cxnLst>
                <a:cxn ang="0">
                  <a:pos x="0" y="29"/>
                </a:cxn>
                <a:cxn ang="0">
                  <a:pos x="7" y="14"/>
                </a:cxn>
                <a:cxn ang="0">
                  <a:pos x="37" y="6"/>
                </a:cxn>
                <a:cxn ang="0">
                  <a:pos x="44" y="0"/>
                </a:cxn>
                <a:cxn ang="0">
                  <a:pos x="66" y="0"/>
                </a:cxn>
                <a:cxn ang="0">
                  <a:pos x="44" y="52"/>
                </a:cxn>
                <a:cxn ang="0">
                  <a:pos x="37" y="29"/>
                </a:cxn>
                <a:cxn ang="0">
                  <a:pos x="0" y="29"/>
                </a:cxn>
                <a:cxn ang="0">
                  <a:pos x="0" y="29"/>
                </a:cxn>
              </a:cxnLst>
              <a:rect l="0" t="0" r="r" b="b"/>
              <a:pathLst>
                <a:path w="66" h="52">
                  <a:moveTo>
                    <a:pt x="0" y="29"/>
                  </a:moveTo>
                  <a:lnTo>
                    <a:pt x="7" y="14"/>
                  </a:lnTo>
                  <a:lnTo>
                    <a:pt x="37" y="6"/>
                  </a:lnTo>
                  <a:lnTo>
                    <a:pt x="44" y="0"/>
                  </a:lnTo>
                  <a:lnTo>
                    <a:pt x="66" y="0"/>
                  </a:lnTo>
                  <a:lnTo>
                    <a:pt x="44" y="52"/>
                  </a:lnTo>
                  <a:lnTo>
                    <a:pt x="37" y="29"/>
                  </a:lnTo>
                  <a:lnTo>
                    <a:pt x="0" y="29"/>
                  </a:lnTo>
                  <a:lnTo>
                    <a:pt x="0" y="29"/>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05" name="Freeform 90"/>
            <p:cNvSpPr>
              <a:spLocks/>
            </p:cNvSpPr>
            <p:nvPr/>
          </p:nvSpPr>
          <p:spPr bwMode="auto">
            <a:xfrm>
              <a:off x="4914900" y="3908425"/>
              <a:ext cx="47625" cy="90488"/>
            </a:xfrm>
            <a:custGeom>
              <a:avLst/>
              <a:gdLst/>
              <a:ahLst/>
              <a:cxnLst>
                <a:cxn ang="0">
                  <a:pos x="15" y="0"/>
                </a:cxn>
                <a:cxn ang="0">
                  <a:pos x="15" y="31"/>
                </a:cxn>
                <a:cxn ang="0">
                  <a:pos x="0" y="54"/>
                </a:cxn>
                <a:cxn ang="0">
                  <a:pos x="0" y="69"/>
                </a:cxn>
                <a:cxn ang="0">
                  <a:pos x="29" y="39"/>
                </a:cxn>
                <a:cxn ang="0">
                  <a:pos x="36" y="0"/>
                </a:cxn>
                <a:cxn ang="0">
                  <a:pos x="15" y="0"/>
                </a:cxn>
                <a:cxn ang="0">
                  <a:pos x="15" y="0"/>
                </a:cxn>
              </a:cxnLst>
              <a:rect l="0" t="0" r="r" b="b"/>
              <a:pathLst>
                <a:path w="36" h="69">
                  <a:moveTo>
                    <a:pt x="15" y="0"/>
                  </a:moveTo>
                  <a:lnTo>
                    <a:pt x="15" y="31"/>
                  </a:lnTo>
                  <a:lnTo>
                    <a:pt x="0" y="54"/>
                  </a:lnTo>
                  <a:lnTo>
                    <a:pt x="0" y="69"/>
                  </a:lnTo>
                  <a:lnTo>
                    <a:pt x="29" y="39"/>
                  </a:lnTo>
                  <a:lnTo>
                    <a:pt x="36" y="0"/>
                  </a:lnTo>
                  <a:lnTo>
                    <a:pt x="15" y="0"/>
                  </a:lnTo>
                  <a:lnTo>
                    <a:pt x="15"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06" name="Freeform 91"/>
            <p:cNvSpPr>
              <a:spLocks/>
            </p:cNvSpPr>
            <p:nvPr/>
          </p:nvSpPr>
          <p:spPr bwMode="auto">
            <a:xfrm>
              <a:off x="4914900" y="3908425"/>
              <a:ext cx="47625" cy="90488"/>
            </a:xfrm>
            <a:custGeom>
              <a:avLst/>
              <a:gdLst/>
              <a:ahLst/>
              <a:cxnLst>
                <a:cxn ang="0">
                  <a:pos x="15" y="0"/>
                </a:cxn>
                <a:cxn ang="0">
                  <a:pos x="15" y="31"/>
                </a:cxn>
                <a:cxn ang="0">
                  <a:pos x="0" y="54"/>
                </a:cxn>
                <a:cxn ang="0">
                  <a:pos x="0" y="69"/>
                </a:cxn>
                <a:cxn ang="0">
                  <a:pos x="29" y="39"/>
                </a:cxn>
                <a:cxn ang="0">
                  <a:pos x="36" y="0"/>
                </a:cxn>
                <a:cxn ang="0">
                  <a:pos x="15" y="0"/>
                </a:cxn>
                <a:cxn ang="0">
                  <a:pos x="15" y="0"/>
                </a:cxn>
              </a:cxnLst>
              <a:rect l="0" t="0" r="r" b="b"/>
              <a:pathLst>
                <a:path w="36" h="69">
                  <a:moveTo>
                    <a:pt x="15" y="0"/>
                  </a:moveTo>
                  <a:lnTo>
                    <a:pt x="15" y="31"/>
                  </a:lnTo>
                  <a:lnTo>
                    <a:pt x="0" y="54"/>
                  </a:lnTo>
                  <a:lnTo>
                    <a:pt x="0" y="69"/>
                  </a:lnTo>
                  <a:lnTo>
                    <a:pt x="29" y="39"/>
                  </a:lnTo>
                  <a:lnTo>
                    <a:pt x="36" y="0"/>
                  </a:lnTo>
                  <a:lnTo>
                    <a:pt x="15" y="0"/>
                  </a:lnTo>
                  <a:lnTo>
                    <a:pt x="15"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07" name="Freeform 92"/>
            <p:cNvSpPr>
              <a:spLocks/>
            </p:cNvSpPr>
            <p:nvPr/>
          </p:nvSpPr>
          <p:spPr bwMode="auto">
            <a:xfrm>
              <a:off x="3451225" y="2422525"/>
              <a:ext cx="47625" cy="50800"/>
            </a:xfrm>
            <a:custGeom>
              <a:avLst/>
              <a:gdLst/>
              <a:ahLst/>
              <a:cxnLst>
                <a:cxn ang="0">
                  <a:pos x="0" y="7"/>
                </a:cxn>
                <a:cxn ang="0">
                  <a:pos x="7" y="39"/>
                </a:cxn>
                <a:cxn ang="0">
                  <a:pos x="19" y="35"/>
                </a:cxn>
                <a:cxn ang="0">
                  <a:pos x="23" y="28"/>
                </a:cxn>
                <a:cxn ang="0">
                  <a:pos x="37" y="24"/>
                </a:cxn>
                <a:cxn ang="0">
                  <a:pos x="37" y="9"/>
                </a:cxn>
                <a:cxn ang="0">
                  <a:pos x="20" y="0"/>
                </a:cxn>
                <a:cxn ang="0">
                  <a:pos x="0" y="7"/>
                </a:cxn>
                <a:cxn ang="0">
                  <a:pos x="0" y="7"/>
                </a:cxn>
              </a:cxnLst>
              <a:rect l="0" t="0" r="r" b="b"/>
              <a:pathLst>
                <a:path w="37" h="39">
                  <a:moveTo>
                    <a:pt x="0" y="7"/>
                  </a:moveTo>
                  <a:lnTo>
                    <a:pt x="7" y="39"/>
                  </a:lnTo>
                  <a:lnTo>
                    <a:pt x="19" y="35"/>
                  </a:lnTo>
                  <a:lnTo>
                    <a:pt x="23" y="28"/>
                  </a:lnTo>
                  <a:lnTo>
                    <a:pt x="37" y="24"/>
                  </a:lnTo>
                  <a:lnTo>
                    <a:pt x="37" y="9"/>
                  </a:lnTo>
                  <a:lnTo>
                    <a:pt x="20" y="0"/>
                  </a:lnTo>
                  <a:lnTo>
                    <a:pt x="0" y="7"/>
                  </a:lnTo>
                  <a:lnTo>
                    <a:pt x="0" y="7"/>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08" name="Freeform 93"/>
            <p:cNvSpPr>
              <a:spLocks/>
            </p:cNvSpPr>
            <p:nvPr/>
          </p:nvSpPr>
          <p:spPr bwMode="auto">
            <a:xfrm>
              <a:off x="3451225" y="2422525"/>
              <a:ext cx="47625" cy="50800"/>
            </a:xfrm>
            <a:custGeom>
              <a:avLst/>
              <a:gdLst/>
              <a:ahLst/>
              <a:cxnLst>
                <a:cxn ang="0">
                  <a:pos x="0" y="7"/>
                </a:cxn>
                <a:cxn ang="0">
                  <a:pos x="7" y="39"/>
                </a:cxn>
                <a:cxn ang="0">
                  <a:pos x="19" y="35"/>
                </a:cxn>
                <a:cxn ang="0">
                  <a:pos x="23" y="28"/>
                </a:cxn>
                <a:cxn ang="0">
                  <a:pos x="37" y="24"/>
                </a:cxn>
                <a:cxn ang="0">
                  <a:pos x="37" y="9"/>
                </a:cxn>
                <a:cxn ang="0">
                  <a:pos x="20" y="0"/>
                </a:cxn>
                <a:cxn ang="0">
                  <a:pos x="0" y="7"/>
                </a:cxn>
                <a:cxn ang="0">
                  <a:pos x="0" y="7"/>
                </a:cxn>
              </a:cxnLst>
              <a:rect l="0" t="0" r="r" b="b"/>
              <a:pathLst>
                <a:path w="37" h="39">
                  <a:moveTo>
                    <a:pt x="0" y="7"/>
                  </a:moveTo>
                  <a:lnTo>
                    <a:pt x="7" y="39"/>
                  </a:lnTo>
                  <a:lnTo>
                    <a:pt x="19" y="35"/>
                  </a:lnTo>
                  <a:lnTo>
                    <a:pt x="23" y="28"/>
                  </a:lnTo>
                  <a:lnTo>
                    <a:pt x="37" y="24"/>
                  </a:lnTo>
                  <a:lnTo>
                    <a:pt x="37" y="9"/>
                  </a:lnTo>
                  <a:lnTo>
                    <a:pt x="20" y="0"/>
                  </a:lnTo>
                  <a:lnTo>
                    <a:pt x="0" y="7"/>
                  </a:lnTo>
                  <a:lnTo>
                    <a:pt x="0" y="7"/>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09" name="Freeform 94"/>
            <p:cNvSpPr>
              <a:spLocks/>
            </p:cNvSpPr>
            <p:nvPr/>
          </p:nvSpPr>
          <p:spPr bwMode="auto">
            <a:xfrm>
              <a:off x="3343275" y="2428875"/>
              <a:ext cx="96838" cy="158750"/>
            </a:xfrm>
            <a:custGeom>
              <a:avLst/>
              <a:gdLst/>
              <a:ahLst/>
              <a:cxnLst>
                <a:cxn ang="0">
                  <a:pos x="25" y="0"/>
                </a:cxn>
                <a:cxn ang="0">
                  <a:pos x="17" y="6"/>
                </a:cxn>
                <a:cxn ang="0">
                  <a:pos x="0" y="1"/>
                </a:cxn>
                <a:cxn ang="0">
                  <a:pos x="0" y="30"/>
                </a:cxn>
                <a:cxn ang="0">
                  <a:pos x="19" y="55"/>
                </a:cxn>
                <a:cxn ang="0">
                  <a:pos x="48" y="44"/>
                </a:cxn>
                <a:cxn ang="0">
                  <a:pos x="50" y="53"/>
                </a:cxn>
                <a:cxn ang="0">
                  <a:pos x="34" y="67"/>
                </a:cxn>
                <a:cxn ang="0">
                  <a:pos x="44" y="69"/>
                </a:cxn>
                <a:cxn ang="0">
                  <a:pos x="37" y="86"/>
                </a:cxn>
                <a:cxn ang="0">
                  <a:pos x="51" y="122"/>
                </a:cxn>
                <a:cxn ang="0">
                  <a:pos x="75" y="38"/>
                </a:cxn>
                <a:cxn ang="0">
                  <a:pos x="50" y="13"/>
                </a:cxn>
                <a:cxn ang="0">
                  <a:pos x="29" y="27"/>
                </a:cxn>
                <a:cxn ang="0">
                  <a:pos x="38" y="2"/>
                </a:cxn>
                <a:cxn ang="0">
                  <a:pos x="25" y="0"/>
                </a:cxn>
                <a:cxn ang="0">
                  <a:pos x="25" y="0"/>
                </a:cxn>
              </a:cxnLst>
              <a:rect l="0" t="0" r="r" b="b"/>
              <a:pathLst>
                <a:path w="75" h="122">
                  <a:moveTo>
                    <a:pt x="25" y="0"/>
                  </a:moveTo>
                  <a:lnTo>
                    <a:pt x="17" y="6"/>
                  </a:lnTo>
                  <a:lnTo>
                    <a:pt x="0" y="1"/>
                  </a:lnTo>
                  <a:lnTo>
                    <a:pt x="0" y="30"/>
                  </a:lnTo>
                  <a:lnTo>
                    <a:pt x="19" y="55"/>
                  </a:lnTo>
                  <a:lnTo>
                    <a:pt x="48" y="44"/>
                  </a:lnTo>
                  <a:lnTo>
                    <a:pt x="50" y="53"/>
                  </a:lnTo>
                  <a:lnTo>
                    <a:pt x="34" y="67"/>
                  </a:lnTo>
                  <a:lnTo>
                    <a:pt x="44" y="69"/>
                  </a:lnTo>
                  <a:lnTo>
                    <a:pt x="37" y="86"/>
                  </a:lnTo>
                  <a:lnTo>
                    <a:pt x="51" y="122"/>
                  </a:lnTo>
                  <a:lnTo>
                    <a:pt x="75" y="38"/>
                  </a:lnTo>
                  <a:lnTo>
                    <a:pt x="50" y="13"/>
                  </a:lnTo>
                  <a:lnTo>
                    <a:pt x="29" y="27"/>
                  </a:lnTo>
                  <a:lnTo>
                    <a:pt x="38" y="2"/>
                  </a:lnTo>
                  <a:lnTo>
                    <a:pt x="25" y="0"/>
                  </a:lnTo>
                  <a:lnTo>
                    <a:pt x="25"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10" name="Freeform 95"/>
            <p:cNvSpPr>
              <a:spLocks/>
            </p:cNvSpPr>
            <p:nvPr/>
          </p:nvSpPr>
          <p:spPr bwMode="auto">
            <a:xfrm>
              <a:off x="3343275" y="2428875"/>
              <a:ext cx="96838" cy="158750"/>
            </a:xfrm>
            <a:custGeom>
              <a:avLst/>
              <a:gdLst/>
              <a:ahLst/>
              <a:cxnLst>
                <a:cxn ang="0">
                  <a:pos x="25" y="0"/>
                </a:cxn>
                <a:cxn ang="0">
                  <a:pos x="17" y="6"/>
                </a:cxn>
                <a:cxn ang="0">
                  <a:pos x="0" y="1"/>
                </a:cxn>
                <a:cxn ang="0">
                  <a:pos x="0" y="30"/>
                </a:cxn>
                <a:cxn ang="0">
                  <a:pos x="19" y="55"/>
                </a:cxn>
                <a:cxn ang="0">
                  <a:pos x="48" y="44"/>
                </a:cxn>
                <a:cxn ang="0">
                  <a:pos x="50" y="53"/>
                </a:cxn>
                <a:cxn ang="0">
                  <a:pos x="34" y="67"/>
                </a:cxn>
                <a:cxn ang="0">
                  <a:pos x="44" y="69"/>
                </a:cxn>
                <a:cxn ang="0">
                  <a:pos x="37" y="86"/>
                </a:cxn>
                <a:cxn ang="0">
                  <a:pos x="51" y="122"/>
                </a:cxn>
                <a:cxn ang="0">
                  <a:pos x="75" y="38"/>
                </a:cxn>
                <a:cxn ang="0">
                  <a:pos x="50" y="13"/>
                </a:cxn>
                <a:cxn ang="0">
                  <a:pos x="29" y="27"/>
                </a:cxn>
                <a:cxn ang="0">
                  <a:pos x="38" y="2"/>
                </a:cxn>
                <a:cxn ang="0">
                  <a:pos x="25" y="0"/>
                </a:cxn>
                <a:cxn ang="0">
                  <a:pos x="25" y="0"/>
                </a:cxn>
              </a:cxnLst>
              <a:rect l="0" t="0" r="r" b="b"/>
              <a:pathLst>
                <a:path w="75" h="122">
                  <a:moveTo>
                    <a:pt x="25" y="0"/>
                  </a:moveTo>
                  <a:lnTo>
                    <a:pt x="17" y="6"/>
                  </a:lnTo>
                  <a:lnTo>
                    <a:pt x="0" y="1"/>
                  </a:lnTo>
                  <a:lnTo>
                    <a:pt x="0" y="30"/>
                  </a:lnTo>
                  <a:lnTo>
                    <a:pt x="19" y="55"/>
                  </a:lnTo>
                  <a:lnTo>
                    <a:pt x="48" y="44"/>
                  </a:lnTo>
                  <a:lnTo>
                    <a:pt x="50" y="53"/>
                  </a:lnTo>
                  <a:lnTo>
                    <a:pt x="34" y="67"/>
                  </a:lnTo>
                  <a:lnTo>
                    <a:pt x="44" y="69"/>
                  </a:lnTo>
                  <a:lnTo>
                    <a:pt x="37" y="86"/>
                  </a:lnTo>
                  <a:lnTo>
                    <a:pt x="51" y="122"/>
                  </a:lnTo>
                  <a:lnTo>
                    <a:pt x="75" y="38"/>
                  </a:lnTo>
                  <a:lnTo>
                    <a:pt x="50" y="13"/>
                  </a:lnTo>
                  <a:lnTo>
                    <a:pt x="29" y="27"/>
                  </a:lnTo>
                  <a:lnTo>
                    <a:pt x="38" y="2"/>
                  </a:lnTo>
                  <a:lnTo>
                    <a:pt x="25" y="0"/>
                  </a:lnTo>
                  <a:lnTo>
                    <a:pt x="25"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11" name="Freeform 96"/>
            <p:cNvSpPr>
              <a:spLocks/>
            </p:cNvSpPr>
            <p:nvPr/>
          </p:nvSpPr>
          <p:spPr bwMode="auto">
            <a:xfrm>
              <a:off x="3451225" y="2516188"/>
              <a:ext cx="22225" cy="39687"/>
            </a:xfrm>
            <a:custGeom>
              <a:avLst/>
              <a:gdLst/>
              <a:ahLst/>
              <a:cxnLst>
                <a:cxn ang="0">
                  <a:pos x="1" y="0"/>
                </a:cxn>
                <a:cxn ang="0">
                  <a:pos x="0" y="9"/>
                </a:cxn>
                <a:cxn ang="0">
                  <a:pos x="5" y="31"/>
                </a:cxn>
                <a:cxn ang="0">
                  <a:pos x="17" y="19"/>
                </a:cxn>
                <a:cxn ang="0">
                  <a:pos x="7" y="10"/>
                </a:cxn>
                <a:cxn ang="0">
                  <a:pos x="8" y="2"/>
                </a:cxn>
                <a:cxn ang="0">
                  <a:pos x="1" y="0"/>
                </a:cxn>
                <a:cxn ang="0">
                  <a:pos x="1" y="0"/>
                </a:cxn>
              </a:cxnLst>
              <a:rect l="0" t="0" r="r" b="b"/>
              <a:pathLst>
                <a:path w="17" h="31">
                  <a:moveTo>
                    <a:pt x="1" y="0"/>
                  </a:moveTo>
                  <a:lnTo>
                    <a:pt x="0" y="9"/>
                  </a:lnTo>
                  <a:lnTo>
                    <a:pt x="5" y="31"/>
                  </a:lnTo>
                  <a:lnTo>
                    <a:pt x="17" y="19"/>
                  </a:lnTo>
                  <a:lnTo>
                    <a:pt x="7" y="10"/>
                  </a:lnTo>
                  <a:lnTo>
                    <a:pt x="8" y="2"/>
                  </a:lnTo>
                  <a:lnTo>
                    <a:pt x="1" y="0"/>
                  </a:lnTo>
                  <a:lnTo>
                    <a:pt x="1"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12" name="Freeform 97"/>
            <p:cNvSpPr>
              <a:spLocks/>
            </p:cNvSpPr>
            <p:nvPr/>
          </p:nvSpPr>
          <p:spPr bwMode="auto">
            <a:xfrm>
              <a:off x="3451225" y="2516188"/>
              <a:ext cx="22225" cy="39687"/>
            </a:xfrm>
            <a:custGeom>
              <a:avLst/>
              <a:gdLst/>
              <a:ahLst/>
              <a:cxnLst>
                <a:cxn ang="0">
                  <a:pos x="1" y="0"/>
                </a:cxn>
                <a:cxn ang="0">
                  <a:pos x="0" y="9"/>
                </a:cxn>
                <a:cxn ang="0">
                  <a:pos x="5" y="31"/>
                </a:cxn>
                <a:cxn ang="0">
                  <a:pos x="17" y="19"/>
                </a:cxn>
                <a:cxn ang="0">
                  <a:pos x="7" y="10"/>
                </a:cxn>
                <a:cxn ang="0">
                  <a:pos x="8" y="2"/>
                </a:cxn>
                <a:cxn ang="0">
                  <a:pos x="1" y="0"/>
                </a:cxn>
                <a:cxn ang="0">
                  <a:pos x="1" y="0"/>
                </a:cxn>
              </a:cxnLst>
              <a:rect l="0" t="0" r="r" b="b"/>
              <a:pathLst>
                <a:path w="17" h="31">
                  <a:moveTo>
                    <a:pt x="1" y="0"/>
                  </a:moveTo>
                  <a:lnTo>
                    <a:pt x="0" y="9"/>
                  </a:lnTo>
                  <a:lnTo>
                    <a:pt x="5" y="31"/>
                  </a:lnTo>
                  <a:lnTo>
                    <a:pt x="17" y="19"/>
                  </a:lnTo>
                  <a:lnTo>
                    <a:pt x="7" y="10"/>
                  </a:lnTo>
                  <a:lnTo>
                    <a:pt x="8" y="2"/>
                  </a:lnTo>
                  <a:lnTo>
                    <a:pt x="1" y="0"/>
                  </a:lnTo>
                  <a:lnTo>
                    <a:pt x="1"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13" name="Freeform 98"/>
            <p:cNvSpPr>
              <a:spLocks/>
            </p:cNvSpPr>
            <p:nvPr/>
          </p:nvSpPr>
          <p:spPr bwMode="auto">
            <a:xfrm>
              <a:off x="3797300" y="2678113"/>
              <a:ext cx="80963" cy="96837"/>
            </a:xfrm>
            <a:custGeom>
              <a:avLst/>
              <a:gdLst/>
              <a:ahLst/>
              <a:cxnLst>
                <a:cxn ang="0">
                  <a:pos x="17" y="0"/>
                </a:cxn>
                <a:cxn ang="0">
                  <a:pos x="10" y="19"/>
                </a:cxn>
                <a:cxn ang="0">
                  <a:pos x="1" y="29"/>
                </a:cxn>
                <a:cxn ang="0">
                  <a:pos x="0" y="46"/>
                </a:cxn>
                <a:cxn ang="0">
                  <a:pos x="9" y="57"/>
                </a:cxn>
                <a:cxn ang="0">
                  <a:pos x="30" y="59"/>
                </a:cxn>
                <a:cxn ang="0">
                  <a:pos x="45" y="73"/>
                </a:cxn>
                <a:cxn ang="0">
                  <a:pos x="64" y="74"/>
                </a:cxn>
                <a:cxn ang="0">
                  <a:pos x="61" y="64"/>
                </a:cxn>
                <a:cxn ang="0">
                  <a:pos x="47" y="55"/>
                </a:cxn>
                <a:cxn ang="0">
                  <a:pos x="46" y="43"/>
                </a:cxn>
                <a:cxn ang="0">
                  <a:pos x="32" y="34"/>
                </a:cxn>
                <a:cxn ang="0">
                  <a:pos x="33" y="5"/>
                </a:cxn>
                <a:cxn ang="0">
                  <a:pos x="17" y="0"/>
                </a:cxn>
                <a:cxn ang="0">
                  <a:pos x="17" y="0"/>
                </a:cxn>
              </a:cxnLst>
              <a:rect l="0" t="0" r="r" b="b"/>
              <a:pathLst>
                <a:path w="64" h="74">
                  <a:moveTo>
                    <a:pt x="17" y="0"/>
                  </a:moveTo>
                  <a:lnTo>
                    <a:pt x="10" y="19"/>
                  </a:lnTo>
                  <a:lnTo>
                    <a:pt x="1" y="29"/>
                  </a:lnTo>
                  <a:lnTo>
                    <a:pt x="0" y="46"/>
                  </a:lnTo>
                  <a:lnTo>
                    <a:pt x="9" y="57"/>
                  </a:lnTo>
                  <a:lnTo>
                    <a:pt x="30" y="59"/>
                  </a:lnTo>
                  <a:lnTo>
                    <a:pt x="45" y="73"/>
                  </a:lnTo>
                  <a:lnTo>
                    <a:pt x="64" y="74"/>
                  </a:lnTo>
                  <a:lnTo>
                    <a:pt x="61" y="64"/>
                  </a:lnTo>
                  <a:lnTo>
                    <a:pt x="47" y="55"/>
                  </a:lnTo>
                  <a:lnTo>
                    <a:pt x="46" y="43"/>
                  </a:lnTo>
                  <a:lnTo>
                    <a:pt x="32" y="34"/>
                  </a:lnTo>
                  <a:lnTo>
                    <a:pt x="33" y="5"/>
                  </a:lnTo>
                  <a:lnTo>
                    <a:pt x="17" y="0"/>
                  </a:lnTo>
                  <a:lnTo>
                    <a:pt x="17"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14" name="Freeform 99"/>
            <p:cNvSpPr>
              <a:spLocks/>
            </p:cNvSpPr>
            <p:nvPr/>
          </p:nvSpPr>
          <p:spPr bwMode="auto">
            <a:xfrm>
              <a:off x="3797300" y="2678113"/>
              <a:ext cx="80963" cy="96837"/>
            </a:xfrm>
            <a:custGeom>
              <a:avLst/>
              <a:gdLst/>
              <a:ahLst/>
              <a:cxnLst>
                <a:cxn ang="0">
                  <a:pos x="17" y="0"/>
                </a:cxn>
                <a:cxn ang="0">
                  <a:pos x="10" y="19"/>
                </a:cxn>
                <a:cxn ang="0">
                  <a:pos x="1" y="29"/>
                </a:cxn>
                <a:cxn ang="0">
                  <a:pos x="0" y="46"/>
                </a:cxn>
                <a:cxn ang="0">
                  <a:pos x="9" y="57"/>
                </a:cxn>
                <a:cxn ang="0">
                  <a:pos x="30" y="59"/>
                </a:cxn>
                <a:cxn ang="0">
                  <a:pos x="45" y="73"/>
                </a:cxn>
                <a:cxn ang="0">
                  <a:pos x="64" y="74"/>
                </a:cxn>
                <a:cxn ang="0">
                  <a:pos x="61" y="64"/>
                </a:cxn>
                <a:cxn ang="0">
                  <a:pos x="47" y="55"/>
                </a:cxn>
                <a:cxn ang="0">
                  <a:pos x="46" y="43"/>
                </a:cxn>
                <a:cxn ang="0">
                  <a:pos x="32" y="34"/>
                </a:cxn>
                <a:cxn ang="0">
                  <a:pos x="33" y="5"/>
                </a:cxn>
                <a:cxn ang="0">
                  <a:pos x="17" y="0"/>
                </a:cxn>
                <a:cxn ang="0">
                  <a:pos x="17" y="0"/>
                </a:cxn>
              </a:cxnLst>
              <a:rect l="0" t="0" r="r" b="b"/>
              <a:pathLst>
                <a:path w="64" h="74">
                  <a:moveTo>
                    <a:pt x="17" y="0"/>
                  </a:moveTo>
                  <a:lnTo>
                    <a:pt x="10" y="19"/>
                  </a:lnTo>
                  <a:lnTo>
                    <a:pt x="1" y="29"/>
                  </a:lnTo>
                  <a:lnTo>
                    <a:pt x="0" y="46"/>
                  </a:lnTo>
                  <a:lnTo>
                    <a:pt x="9" y="57"/>
                  </a:lnTo>
                  <a:lnTo>
                    <a:pt x="30" y="59"/>
                  </a:lnTo>
                  <a:lnTo>
                    <a:pt x="45" y="73"/>
                  </a:lnTo>
                  <a:lnTo>
                    <a:pt x="64" y="74"/>
                  </a:lnTo>
                  <a:lnTo>
                    <a:pt x="61" y="64"/>
                  </a:lnTo>
                  <a:lnTo>
                    <a:pt x="47" y="55"/>
                  </a:lnTo>
                  <a:lnTo>
                    <a:pt x="46" y="43"/>
                  </a:lnTo>
                  <a:lnTo>
                    <a:pt x="32" y="34"/>
                  </a:lnTo>
                  <a:lnTo>
                    <a:pt x="33" y="5"/>
                  </a:lnTo>
                  <a:lnTo>
                    <a:pt x="17" y="0"/>
                  </a:lnTo>
                  <a:lnTo>
                    <a:pt x="17"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15" name="Freeform 100"/>
            <p:cNvSpPr>
              <a:spLocks/>
            </p:cNvSpPr>
            <p:nvPr/>
          </p:nvSpPr>
          <p:spPr bwMode="auto">
            <a:xfrm>
              <a:off x="3819525" y="2500313"/>
              <a:ext cx="131763" cy="157162"/>
            </a:xfrm>
            <a:custGeom>
              <a:avLst/>
              <a:gdLst/>
              <a:ahLst/>
              <a:cxnLst>
                <a:cxn ang="0">
                  <a:pos x="29" y="122"/>
                </a:cxn>
                <a:cxn ang="0">
                  <a:pos x="66" y="45"/>
                </a:cxn>
                <a:cxn ang="0">
                  <a:pos x="80" y="45"/>
                </a:cxn>
                <a:cxn ang="0">
                  <a:pos x="102" y="30"/>
                </a:cxn>
                <a:cxn ang="0">
                  <a:pos x="80" y="0"/>
                </a:cxn>
                <a:cxn ang="0">
                  <a:pos x="73" y="7"/>
                </a:cxn>
                <a:cxn ang="0">
                  <a:pos x="58" y="0"/>
                </a:cxn>
                <a:cxn ang="0">
                  <a:pos x="44" y="30"/>
                </a:cxn>
                <a:cxn ang="0">
                  <a:pos x="29" y="30"/>
                </a:cxn>
                <a:cxn ang="0">
                  <a:pos x="22" y="68"/>
                </a:cxn>
                <a:cxn ang="0">
                  <a:pos x="4" y="75"/>
                </a:cxn>
                <a:cxn ang="0">
                  <a:pos x="0" y="91"/>
                </a:cxn>
                <a:cxn ang="0">
                  <a:pos x="13" y="106"/>
                </a:cxn>
                <a:cxn ang="0">
                  <a:pos x="7" y="122"/>
                </a:cxn>
                <a:cxn ang="0">
                  <a:pos x="29" y="122"/>
                </a:cxn>
                <a:cxn ang="0">
                  <a:pos x="29" y="122"/>
                </a:cxn>
              </a:cxnLst>
              <a:rect l="0" t="0" r="r" b="b"/>
              <a:pathLst>
                <a:path w="102" h="122">
                  <a:moveTo>
                    <a:pt x="29" y="122"/>
                  </a:moveTo>
                  <a:lnTo>
                    <a:pt x="66" y="45"/>
                  </a:lnTo>
                  <a:lnTo>
                    <a:pt x="80" y="45"/>
                  </a:lnTo>
                  <a:lnTo>
                    <a:pt x="102" y="30"/>
                  </a:lnTo>
                  <a:lnTo>
                    <a:pt x="80" y="0"/>
                  </a:lnTo>
                  <a:lnTo>
                    <a:pt x="73" y="7"/>
                  </a:lnTo>
                  <a:lnTo>
                    <a:pt x="58" y="0"/>
                  </a:lnTo>
                  <a:lnTo>
                    <a:pt x="44" y="30"/>
                  </a:lnTo>
                  <a:lnTo>
                    <a:pt x="29" y="30"/>
                  </a:lnTo>
                  <a:lnTo>
                    <a:pt x="22" y="68"/>
                  </a:lnTo>
                  <a:lnTo>
                    <a:pt x="4" y="75"/>
                  </a:lnTo>
                  <a:lnTo>
                    <a:pt x="0" y="91"/>
                  </a:lnTo>
                  <a:lnTo>
                    <a:pt x="13" y="106"/>
                  </a:lnTo>
                  <a:lnTo>
                    <a:pt x="7" y="122"/>
                  </a:lnTo>
                  <a:lnTo>
                    <a:pt x="29" y="122"/>
                  </a:lnTo>
                  <a:lnTo>
                    <a:pt x="29" y="122"/>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16" name="Freeform 101"/>
            <p:cNvSpPr>
              <a:spLocks/>
            </p:cNvSpPr>
            <p:nvPr/>
          </p:nvSpPr>
          <p:spPr bwMode="auto">
            <a:xfrm>
              <a:off x="3819525" y="2500313"/>
              <a:ext cx="131763" cy="157162"/>
            </a:xfrm>
            <a:custGeom>
              <a:avLst/>
              <a:gdLst/>
              <a:ahLst/>
              <a:cxnLst>
                <a:cxn ang="0">
                  <a:pos x="29" y="122"/>
                </a:cxn>
                <a:cxn ang="0">
                  <a:pos x="66" y="45"/>
                </a:cxn>
                <a:cxn ang="0">
                  <a:pos x="80" y="45"/>
                </a:cxn>
                <a:cxn ang="0">
                  <a:pos x="102" y="30"/>
                </a:cxn>
                <a:cxn ang="0">
                  <a:pos x="80" y="0"/>
                </a:cxn>
                <a:cxn ang="0">
                  <a:pos x="73" y="7"/>
                </a:cxn>
                <a:cxn ang="0">
                  <a:pos x="58" y="0"/>
                </a:cxn>
                <a:cxn ang="0">
                  <a:pos x="44" y="30"/>
                </a:cxn>
                <a:cxn ang="0">
                  <a:pos x="29" y="30"/>
                </a:cxn>
                <a:cxn ang="0">
                  <a:pos x="22" y="68"/>
                </a:cxn>
                <a:cxn ang="0">
                  <a:pos x="4" y="75"/>
                </a:cxn>
                <a:cxn ang="0">
                  <a:pos x="0" y="91"/>
                </a:cxn>
                <a:cxn ang="0">
                  <a:pos x="13" y="106"/>
                </a:cxn>
                <a:cxn ang="0">
                  <a:pos x="7" y="122"/>
                </a:cxn>
                <a:cxn ang="0">
                  <a:pos x="29" y="122"/>
                </a:cxn>
                <a:cxn ang="0">
                  <a:pos x="29" y="122"/>
                </a:cxn>
              </a:cxnLst>
              <a:rect l="0" t="0" r="r" b="b"/>
              <a:pathLst>
                <a:path w="102" h="122">
                  <a:moveTo>
                    <a:pt x="29" y="122"/>
                  </a:moveTo>
                  <a:lnTo>
                    <a:pt x="66" y="45"/>
                  </a:lnTo>
                  <a:lnTo>
                    <a:pt x="80" y="45"/>
                  </a:lnTo>
                  <a:lnTo>
                    <a:pt x="102" y="30"/>
                  </a:lnTo>
                  <a:lnTo>
                    <a:pt x="80" y="0"/>
                  </a:lnTo>
                  <a:lnTo>
                    <a:pt x="73" y="7"/>
                  </a:lnTo>
                  <a:lnTo>
                    <a:pt x="58" y="0"/>
                  </a:lnTo>
                  <a:lnTo>
                    <a:pt x="44" y="30"/>
                  </a:lnTo>
                  <a:lnTo>
                    <a:pt x="29" y="30"/>
                  </a:lnTo>
                  <a:lnTo>
                    <a:pt x="22" y="68"/>
                  </a:lnTo>
                  <a:lnTo>
                    <a:pt x="4" y="75"/>
                  </a:lnTo>
                  <a:lnTo>
                    <a:pt x="0" y="91"/>
                  </a:lnTo>
                  <a:lnTo>
                    <a:pt x="13" y="106"/>
                  </a:lnTo>
                  <a:lnTo>
                    <a:pt x="7" y="122"/>
                  </a:lnTo>
                  <a:lnTo>
                    <a:pt x="29" y="122"/>
                  </a:lnTo>
                  <a:lnTo>
                    <a:pt x="29" y="122"/>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17" name="Freeform 102"/>
            <p:cNvSpPr>
              <a:spLocks/>
            </p:cNvSpPr>
            <p:nvPr/>
          </p:nvSpPr>
          <p:spPr bwMode="auto">
            <a:xfrm>
              <a:off x="4195763" y="2316163"/>
              <a:ext cx="66675" cy="73025"/>
            </a:xfrm>
            <a:custGeom>
              <a:avLst/>
              <a:gdLst/>
              <a:ahLst/>
              <a:cxnLst>
                <a:cxn ang="0">
                  <a:pos x="0" y="4"/>
                </a:cxn>
                <a:cxn ang="0">
                  <a:pos x="8" y="24"/>
                </a:cxn>
                <a:cxn ang="0">
                  <a:pos x="7" y="36"/>
                </a:cxn>
                <a:cxn ang="0">
                  <a:pos x="20" y="57"/>
                </a:cxn>
                <a:cxn ang="0">
                  <a:pos x="35" y="42"/>
                </a:cxn>
                <a:cxn ang="0">
                  <a:pos x="52" y="41"/>
                </a:cxn>
                <a:cxn ang="0">
                  <a:pos x="50" y="26"/>
                </a:cxn>
                <a:cxn ang="0">
                  <a:pos x="27" y="17"/>
                </a:cxn>
                <a:cxn ang="0">
                  <a:pos x="10" y="0"/>
                </a:cxn>
                <a:cxn ang="0">
                  <a:pos x="0" y="4"/>
                </a:cxn>
                <a:cxn ang="0">
                  <a:pos x="0" y="4"/>
                </a:cxn>
              </a:cxnLst>
              <a:rect l="0" t="0" r="r" b="b"/>
              <a:pathLst>
                <a:path w="52" h="57">
                  <a:moveTo>
                    <a:pt x="0" y="4"/>
                  </a:moveTo>
                  <a:lnTo>
                    <a:pt x="8" y="24"/>
                  </a:lnTo>
                  <a:lnTo>
                    <a:pt x="7" y="36"/>
                  </a:lnTo>
                  <a:lnTo>
                    <a:pt x="20" y="57"/>
                  </a:lnTo>
                  <a:lnTo>
                    <a:pt x="35" y="42"/>
                  </a:lnTo>
                  <a:lnTo>
                    <a:pt x="52" y="41"/>
                  </a:lnTo>
                  <a:lnTo>
                    <a:pt x="50" y="26"/>
                  </a:lnTo>
                  <a:lnTo>
                    <a:pt x="27" y="17"/>
                  </a:lnTo>
                  <a:lnTo>
                    <a:pt x="10" y="0"/>
                  </a:lnTo>
                  <a:lnTo>
                    <a:pt x="0" y="4"/>
                  </a:lnTo>
                  <a:lnTo>
                    <a:pt x="0" y="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18" name="Freeform 103"/>
            <p:cNvSpPr>
              <a:spLocks/>
            </p:cNvSpPr>
            <p:nvPr/>
          </p:nvSpPr>
          <p:spPr bwMode="auto">
            <a:xfrm>
              <a:off x="4195763" y="2316163"/>
              <a:ext cx="66675" cy="73025"/>
            </a:xfrm>
            <a:custGeom>
              <a:avLst/>
              <a:gdLst/>
              <a:ahLst/>
              <a:cxnLst>
                <a:cxn ang="0">
                  <a:pos x="0" y="4"/>
                </a:cxn>
                <a:cxn ang="0">
                  <a:pos x="8" y="24"/>
                </a:cxn>
                <a:cxn ang="0">
                  <a:pos x="7" y="36"/>
                </a:cxn>
                <a:cxn ang="0">
                  <a:pos x="20" y="57"/>
                </a:cxn>
                <a:cxn ang="0">
                  <a:pos x="35" y="42"/>
                </a:cxn>
                <a:cxn ang="0">
                  <a:pos x="52" y="41"/>
                </a:cxn>
                <a:cxn ang="0">
                  <a:pos x="50" y="26"/>
                </a:cxn>
                <a:cxn ang="0">
                  <a:pos x="27" y="17"/>
                </a:cxn>
                <a:cxn ang="0">
                  <a:pos x="10" y="0"/>
                </a:cxn>
                <a:cxn ang="0">
                  <a:pos x="0" y="4"/>
                </a:cxn>
                <a:cxn ang="0">
                  <a:pos x="0" y="4"/>
                </a:cxn>
              </a:cxnLst>
              <a:rect l="0" t="0" r="r" b="b"/>
              <a:pathLst>
                <a:path w="52" h="57">
                  <a:moveTo>
                    <a:pt x="0" y="4"/>
                  </a:moveTo>
                  <a:lnTo>
                    <a:pt x="8" y="24"/>
                  </a:lnTo>
                  <a:lnTo>
                    <a:pt x="7" y="36"/>
                  </a:lnTo>
                  <a:lnTo>
                    <a:pt x="20" y="57"/>
                  </a:lnTo>
                  <a:lnTo>
                    <a:pt x="35" y="42"/>
                  </a:lnTo>
                  <a:lnTo>
                    <a:pt x="52" y="41"/>
                  </a:lnTo>
                  <a:lnTo>
                    <a:pt x="50" y="26"/>
                  </a:lnTo>
                  <a:lnTo>
                    <a:pt x="27" y="17"/>
                  </a:lnTo>
                  <a:lnTo>
                    <a:pt x="10" y="0"/>
                  </a:lnTo>
                  <a:lnTo>
                    <a:pt x="0" y="4"/>
                  </a:lnTo>
                  <a:lnTo>
                    <a:pt x="0" y="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19" name="Freeform 104"/>
            <p:cNvSpPr>
              <a:spLocks/>
            </p:cNvSpPr>
            <p:nvPr/>
          </p:nvSpPr>
          <p:spPr bwMode="auto">
            <a:xfrm>
              <a:off x="4121150" y="2289175"/>
              <a:ext cx="55563" cy="61913"/>
            </a:xfrm>
            <a:custGeom>
              <a:avLst/>
              <a:gdLst/>
              <a:ahLst/>
              <a:cxnLst>
                <a:cxn ang="0">
                  <a:pos x="20" y="0"/>
                </a:cxn>
                <a:cxn ang="0">
                  <a:pos x="0" y="9"/>
                </a:cxn>
                <a:cxn ang="0">
                  <a:pos x="13" y="39"/>
                </a:cxn>
                <a:cxn ang="0">
                  <a:pos x="43" y="47"/>
                </a:cxn>
                <a:cxn ang="0">
                  <a:pos x="43" y="39"/>
                </a:cxn>
                <a:cxn ang="0">
                  <a:pos x="36" y="32"/>
                </a:cxn>
                <a:cxn ang="0">
                  <a:pos x="20" y="0"/>
                </a:cxn>
                <a:cxn ang="0">
                  <a:pos x="20" y="0"/>
                </a:cxn>
              </a:cxnLst>
              <a:rect l="0" t="0" r="r" b="b"/>
              <a:pathLst>
                <a:path w="43" h="47">
                  <a:moveTo>
                    <a:pt x="20" y="0"/>
                  </a:moveTo>
                  <a:lnTo>
                    <a:pt x="0" y="9"/>
                  </a:lnTo>
                  <a:lnTo>
                    <a:pt x="13" y="39"/>
                  </a:lnTo>
                  <a:lnTo>
                    <a:pt x="43" y="47"/>
                  </a:lnTo>
                  <a:lnTo>
                    <a:pt x="43" y="39"/>
                  </a:lnTo>
                  <a:lnTo>
                    <a:pt x="36" y="32"/>
                  </a:lnTo>
                  <a:lnTo>
                    <a:pt x="20" y="0"/>
                  </a:lnTo>
                  <a:lnTo>
                    <a:pt x="20"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20" name="Freeform 105"/>
            <p:cNvSpPr>
              <a:spLocks/>
            </p:cNvSpPr>
            <p:nvPr/>
          </p:nvSpPr>
          <p:spPr bwMode="auto">
            <a:xfrm>
              <a:off x="4121150" y="2289175"/>
              <a:ext cx="55563" cy="61913"/>
            </a:xfrm>
            <a:custGeom>
              <a:avLst/>
              <a:gdLst/>
              <a:ahLst/>
              <a:cxnLst>
                <a:cxn ang="0">
                  <a:pos x="20" y="0"/>
                </a:cxn>
                <a:cxn ang="0">
                  <a:pos x="0" y="9"/>
                </a:cxn>
                <a:cxn ang="0">
                  <a:pos x="13" y="39"/>
                </a:cxn>
                <a:cxn ang="0">
                  <a:pos x="43" y="47"/>
                </a:cxn>
                <a:cxn ang="0">
                  <a:pos x="43" y="39"/>
                </a:cxn>
                <a:cxn ang="0">
                  <a:pos x="36" y="32"/>
                </a:cxn>
                <a:cxn ang="0">
                  <a:pos x="20" y="0"/>
                </a:cxn>
                <a:cxn ang="0">
                  <a:pos x="20" y="0"/>
                </a:cxn>
              </a:cxnLst>
              <a:rect l="0" t="0" r="r" b="b"/>
              <a:pathLst>
                <a:path w="43" h="47">
                  <a:moveTo>
                    <a:pt x="20" y="0"/>
                  </a:moveTo>
                  <a:lnTo>
                    <a:pt x="0" y="9"/>
                  </a:lnTo>
                  <a:lnTo>
                    <a:pt x="13" y="39"/>
                  </a:lnTo>
                  <a:lnTo>
                    <a:pt x="43" y="47"/>
                  </a:lnTo>
                  <a:lnTo>
                    <a:pt x="43" y="39"/>
                  </a:lnTo>
                  <a:lnTo>
                    <a:pt x="36" y="32"/>
                  </a:lnTo>
                  <a:lnTo>
                    <a:pt x="20" y="0"/>
                  </a:lnTo>
                  <a:lnTo>
                    <a:pt x="20"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21" name="Freeform 106"/>
            <p:cNvSpPr>
              <a:spLocks/>
            </p:cNvSpPr>
            <p:nvPr/>
          </p:nvSpPr>
          <p:spPr bwMode="auto">
            <a:xfrm>
              <a:off x="4064000" y="2230438"/>
              <a:ext cx="47625" cy="49212"/>
            </a:xfrm>
            <a:custGeom>
              <a:avLst/>
              <a:gdLst/>
              <a:ahLst/>
              <a:cxnLst>
                <a:cxn ang="0">
                  <a:pos x="37" y="23"/>
                </a:cxn>
                <a:cxn ang="0">
                  <a:pos x="37" y="31"/>
                </a:cxn>
                <a:cxn ang="0">
                  <a:pos x="21" y="38"/>
                </a:cxn>
                <a:cxn ang="0">
                  <a:pos x="0" y="23"/>
                </a:cxn>
                <a:cxn ang="0">
                  <a:pos x="7" y="8"/>
                </a:cxn>
                <a:cxn ang="0">
                  <a:pos x="29" y="0"/>
                </a:cxn>
                <a:cxn ang="0">
                  <a:pos x="37" y="23"/>
                </a:cxn>
                <a:cxn ang="0">
                  <a:pos x="37" y="23"/>
                </a:cxn>
              </a:cxnLst>
              <a:rect l="0" t="0" r="r" b="b"/>
              <a:pathLst>
                <a:path w="37" h="38">
                  <a:moveTo>
                    <a:pt x="37" y="23"/>
                  </a:moveTo>
                  <a:lnTo>
                    <a:pt x="37" y="31"/>
                  </a:lnTo>
                  <a:lnTo>
                    <a:pt x="21" y="38"/>
                  </a:lnTo>
                  <a:lnTo>
                    <a:pt x="0" y="23"/>
                  </a:lnTo>
                  <a:lnTo>
                    <a:pt x="7" y="8"/>
                  </a:lnTo>
                  <a:lnTo>
                    <a:pt x="29" y="0"/>
                  </a:lnTo>
                  <a:lnTo>
                    <a:pt x="37" y="23"/>
                  </a:lnTo>
                  <a:lnTo>
                    <a:pt x="37" y="23"/>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22" name="Freeform 107"/>
            <p:cNvSpPr>
              <a:spLocks/>
            </p:cNvSpPr>
            <p:nvPr/>
          </p:nvSpPr>
          <p:spPr bwMode="auto">
            <a:xfrm>
              <a:off x="4064000" y="2230438"/>
              <a:ext cx="47625" cy="49212"/>
            </a:xfrm>
            <a:custGeom>
              <a:avLst/>
              <a:gdLst/>
              <a:ahLst/>
              <a:cxnLst>
                <a:cxn ang="0">
                  <a:pos x="37" y="23"/>
                </a:cxn>
                <a:cxn ang="0">
                  <a:pos x="37" y="31"/>
                </a:cxn>
                <a:cxn ang="0">
                  <a:pos x="21" y="38"/>
                </a:cxn>
                <a:cxn ang="0">
                  <a:pos x="0" y="23"/>
                </a:cxn>
                <a:cxn ang="0">
                  <a:pos x="7" y="8"/>
                </a:cxn>
                <a:cxn ang="0">
                  <a:pos x="29" y="0"/>
                </a:cxn>
                <a:cxn ang="0">
                  <a:pos x="37" y="23"/>
                </a:cxn>
                <a:cxn ang="0">
                  <a:pos x="37" y="23"/>
                </a:cxn>
              </a:cxnLst>
              <a:rect l="0" t="0" r="r" b="b"/>
              <a:pathLst>
                <a:path w="37" h="38">
                  <a:moveTo>
                    <a:pt x="37" y="23"/>
                  </a:moveTo>
                  <a:lnTo>
                    <a:pt x="37" y="31"/>
                  </a:lnTo>
                  <a:lnTo>
                    <a:pt x="21" y="38"/>
                  </a:lnTo>
                  <a:lnTo>
                    <a:pt x="0" y="23"/>
                  </a:lnTo>
                  <a:lnTo>
                    <a:pt x="7" y="8"/>
                  </a:lnTo>
                  <a:lnTo>
                    <a:pt x="29" y="0"/>
                  </a:lnTo>
                  <a:lnTo>
                    <a:pt x="37" y="23"/>
                  </a:lnTo>
                  <a:lnTo>
                    <a:pt x="37" y="23"/>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23" name="Freeform 108"/>
            <p:cNvSpPr>
              <a:spLocks/>
            </p:cNvSpPr>
            <p:nvPr/>
          </p:nvSpPr>
          <p:spPr bwMode="auto">
            <a:xfrm>
              <a:off x="4640263" y="2330450"/>
              <a:ext cx="84137" cy="79375"/>
            </a:xfrm>
            <a:custGeom>
              <a:avLst/>
              <a:gdLst/>
              <a:ahLst/>
              <a:cxnLst>
                <a:cxn ang="0">
                  <a:pos x="0" y="15"/>
                </a:cxn>
                <a:cxn ang="0">
                  <a:pos x="7" y="61"/>
                </a:cxn>
                <a:cxn ang="0">
                  <a:pos x="29" y="53"/>
                </a:cxn>
                <a:cxn ang="0">
                  <a:pos x="36" y="53"/>
                </a:cxn>
                <a:cxn ang="0">
                  <a:pos x="51" y="22"/>
                </a:cxn>
                <a:cxn ang="0">
                  <a:pos x="65" y="22"/>
                </a:cxn>
                <a:cxn ang="0">
                  <a:pos x="58" y="0"/>
                </a:cxn>
                <a:cxn ang="0">
                  <a:pos x="14" y="0"/>
                </a:cxn>
                <a:cxn ang="0">
                  <a:pos x="0" y="15"/>
                </a:cxn>
                <a:cxn ang="0">
                  <a:pos x="0" y="15"/>
                </a:cxn>
              </a:cxnLst>
              <a:rect l="0" t="0" r="r" b="b"/>
              <a:pathLst>
                <a:path w="65" h="61">
                  <a:moveTo>
                    <a:pt x="0" y="15"/>
                  </a:moveTo>
                  <a:lnTo>
                    <a:pt x="7" y="61"/>
                  </a:lnTo>
                  <a:lnTo>
                    <a:pt x="29" y="53"/>
                  </a:lnTo>
                  <a:lnTo>
                    <a:pt x="36" y="53"/>
                  </a:lnTo>
                  <a:lnTo>
                    <a:pt x="51" y="22"/>
                  </a:lnTo>
                  <a:lnTo>
                    <a:pt x="65" y="22"/>
                  </a:lnTo>
                  <a:lnTo>
                    <a:pt x="58" y="0"/>
                  </a:lnTo>
                  <a:lnTo>
                    <a:pt x="14" y="0"/>
                  </a:lnTo>
                  <a:lnTo>
                    <a:pt x="0" y="15"/>
                  </a:lnTo>
                  <a:lnTo>
                    <a:pt x="0" y="15"/>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24" name="Freeform 109"/>
            <p:cNvSpPr>
              <a:spLocks/>
            </p:cNvSpPr>
            <p:nvPr/>
          </p:nvSpPr>
          <p:spPr bwMode="auto">
            <a:xfrm>
              <a:off x="4640263" y="2330450"/>
              <a:ext cx="84137" cy="79375"/>
            </a:xfrm>
            <a:custGeom>
              <a:avLst/>
              <a:gdLst/>
              <a:ahLst/>
              <a:cxnLst>
                <a:cxn ang="0">
                  <a:pos x="0" y="15"/>
                </a:cxn>
                <a:cxn ang="0">
                  <a:pos x="7" y="61"/>
                </a:cxn>
                <a:cxn ang="0">
                  <a:pos x="29" y="53"/>
                </a:cxn>
                <a:cxn ang="0">
                  <a:pos x="36" y="53"/>
                </a:cxn>
                <a:cxn ang="0">
                  <a:pos x="51" y="22"/>
                </a:cxn>
                <a:cxn ang="0">
                  <a:pos x="65" y="22"/>
                </a:cxn>
                <a:cxn ang="0">
                  <a:pos x="58" y="0"/>
                </a:cxn>
                <a:cxn ang="0">
                  <a:pos x="14" y="0"/>
                </a:cxn>
                <a:cxn ang="0">
                  <a:pos x="0" y="15"/>
                </a:cxn>
                <a:cxn ang="0">
                  <a:pos x="0" y="15"/>
                </a:cxn>
              </a:cxnLst>
              <a:rect l="0" t="0" r="r" b="b"/>
              <a:pathLst>
                <a:path w="65" h="61">
                  <a:moveTo>
                    <a:pt x="0" y="15"/>
                  </a:moveTo>
                  <a:lnTo>
                    <a:pt x="7" y="61"/>
                  </a:lnTo>
                  <a:lnTo>
                    <a:pt x="29" y="53"/>
                  </a:lnTo>
                  <a:lnTo>
                    <a:pt x="36" y="53"/>
                  </a:lnTo>
                  <a:lnTo>
                    <a:pt x="51" y="22"/>
                  </a:lnTo>
                  <a:lnTo>
                    <a:pt x="65" y="22"/>
                  </a:lnTo>
                  <a:lnTo>
                    <a:pt x="58" y="0"/>
                  </a:lnTo>
                  <a:lnTo>
                    <a:pt x="14" y="0"/>
                  </a:lnTo>
                  <a:lnTo>
                    <a:pt x="0" y="15"/>
                  </a:lnTo>
                  <a:lnTo>
                    <a:pt x="0" y="15"/>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25" name="Freeform 110"/>
            <p:cNvSpPr>
              <a:spLocks/>
            </p:cNvSpPr>
            <p:nvPr/>
          </p:nvSpPr>
          <p:spPr bwMode="auto">
            <a:xfrm>
              <a:off x="5072063" y="3490913"/>
              <a:ext cx="119062" cy="168275"/>
            </a:xfrm>
            <a:custGeom>
              <a:avLst/>
              <a:gdLst/>
              <a:ahLst/>
              <a:cxnLst>
                <a:cxn ang="0">
                  <a:pos x="0" y="107"/>
                </a:cxn>
                <a:cxn ang="0">
                  <a:pos x="2" y="92"/>
                </a:cxn>
                <a:cxn ang="0">
                  <a:pos x="30" y="70"/>
                </a:cxn>
                <a:cxn ang="0">
                  <a:pos x="31" y="60"/>
                </a:cxn>
                <a:cxn ang="0">
                  <a:pos x="69" y="49"/>
                </a:cxn>
                <a:cxn ang="0">
                  <a:pos x="69" y="0"/>
                </a:cxn>
                <a:cxn ang="0">
                  <a:pos x="87" y="4"/>
                </a:cxn>
                <a:cxn ang="0">
                  <a:pos x="92" y="30"/>
                </a:cxn>
                <a:cxn ang="0">
                  <a:pos x="83" y="61"/>
                </a:cxn>
                <a:cxn ang="0">
                  <a:pos x="83" y="93"/>
                </a:cxn>
                <a:cxn ang="0">
                  <a:pos x="72" y="93"/>
                </a:cxn>
                <a:cxn ang="0">
                  <a:pos x="63" y="106"/>
                </a:cxn>
                <a:cxn ang="0">
                  <a:pos x="47" y="100"/>
                </a:cxn>
                <a:cxn ang="0">
                  <a:pos x="38" y="125"/>
                </a:cxn>
                <a:cxn ang="0">
                  <a:pos x="19" y="130"/>
                </a:cxn>
                <a:cxn ang="0">
                  <a:pos x="17" y="106"/>
                </a:cxn>
                <a:cxn ang="0">
                  <a:pos x="0" y="107"/>
                </a:cxn>
                <a:cxn ang="0">
                  <a:pos x="0" y="107"/>
                </a:cxn>
              </a:cxnLst>
              <a:rect l="0" t="0" r="r" b="b"/>
              <a:pathLst>
                <a:path w="92" h="130">
                  <a:moveTo>
                    <a:pt x="0" y="107"/>
                  </a:moveTo>
                  <a:lnTo>
                    <a:pt x="2" y="92"/>
                  </a:lnTo>
                  <a:lnTo>
                    <a:pt x="30" y="70"/>
                  </a:lnTo>
                  <a:lnTo>
                    <a:pt x="31" y="60"/>
                  </a:lnTo>
                  <a:lnTo>
                    <a:pt x="69" y="49"/>
                  </a:lnTo>
                  <a:lnTo>
                    <a:pt x="69" y="0"/>
                  </a:lnTo>
                  <a:lnTo>
                    <a:pt x="87" y="4"/>
                  </a:lnTo>
                  <a:lnTo>
                    <a:pt x="92" y="30"/>
                  </a:lnTo>
                  <a:lnTo>
                    <a:pt x="83" y="61"/>
                  </a:lnTo>
                  <a:lnTo>
                    <a:pt x="83" y="93"/>
                  </a:lnTo>
                  <a:lnTo>
                    <a:pt x="72" y="93"/>
                  </a:lnTo>
                  <a:lnTo>
                    <a:pt x="63" y="106"/>
                  </a:lnTo>
                  <a:lnTo>
                    <a:pt x="47" y="100"/>
                  </a:lnTo>
                  <a:lnTo>
                    <a:pt x="38" y="125"/>
                  </a:lnTo>
                  <a:lnTo>
                    <a:pt x="19" y="130"/>
                  </a:lnTo>
                  <a:lnTo>
                    <a:pt x="17" y="106"/>
                  </a:lnTo>
                  <a:lnTo>
                    <a:pt x="0" y="107"/>
                  </a:lnTo>
                  <a:lnTo>
                    <a:pt x="0" y="107"/>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26" name="Freeform 111"/>
            <p:cNvSpPr>
              <a:spLocks/>
            </p:cNvSpPr>
            <p:nvPr/>
          </p:nvSpPr>
          <p:spPr bwMode="auto">
            <a:xfrm>
              <a:off x="5072063" y="3490913"/>
              <a:ext cx="119062" cy="168275"/>
            </a:xfrm>
            <a:custGeom>
              <a:avLst/>
              <a:gdLst/>
              <a:ahLst/>
              <a:cxnLst>
                <a:cxn ang="0">
                  <a:pos x="0" y="107"/>
                </a:cxn>
                <a:cxn ang="0">
                  <a:pos x="2" y="92"/>
                </a:cxn>
                <a:cxn ang="0">
                  <a:pos x="30" y="70"/>
                </a:cxn>
                <a:cxn ang="0">
                  <a:pos x="31" y="60"/>
                </a:cxn>
                <a:cxn ang="0">
                  <a:pos x="69" y="49"/>
                </a:cxn>
                <a:cxn ang="0">
                  <a:pos x="69" y="0"/>
                </a:cxn>
                <a:cxn ang="0">
                  <a:pos x="87" y="4"/>
                </a:cxn>
                <a:cxn ang="0">
                  <a:pos x="92" y="30"/>
                </a:cxn>
                <a:cxn ang="0">
                  <a:pos x="83" y="61"/>
                </a:cxn>
                <a:cxn ang="0">
                  <a:pos x="83" y="93"/>
                </a:cxn>
                <a:cxn ang="0">
                  <a:pos x="72" y="93"/>
                </a:cxn>
                <a:cxn ang="0">
                  <a:pos x="63" y="106"/>
                </a:cxn>
                <a:cxn ang="0">
                  <a:pos x="47" y="100"/>
                </a:cxn>
                <a:cxn ang="0">
                  <a:pos x="38" y="125"/>
                </a:cxn>
                <a:cxn ang="0">
                  <a:pos x="19" y="130"/>
                </a:cxn>
                <a:cxn ang="0">
                  <a:pos x="17" y="106"/>
                </a:cxn>
                <a:cxn ang="0">
                  <a:pos x="0" y="107"/>
                </a:cxn>
                <a:cxn ang="0">
                  <a:pos x="0" y="107"/>
                </a:cxn>
              </a:cxnLst>
              <a:rect l="0" t="0" r="r" b="b"/>
              <a:pathLst>
                <a:path w="92" h="130">
                  <a:moveTo>
                    <a:pt x="0" y="107"/>
                  </a:moveTo>
                  <a:lnTo>
                    <a:pt x="2" y="92"/>
                  </a:lnTo>
                  <a:lnTo>
                    <a:pt x="30" y="70"/>
                  </a:lnTo>
                  <a:lnTo>
                    <a:pt x="31" y="60"/>
                  </a:lnTo>
                  <a:lnTo>
                    <a:pt x="69" y="49"/>
                  </a:lnTo>
                  <a:lnTo>
                    <a:pt x="69" y="0"/>
                  </a:lnTo>
                  <a:lnTo>
                    <a:pt x="87" y="4"/>
                  </a:lnTo>
                  <a:lnTo>
                    <a:pt x="92" y="30"/>
                  </a:lnTo>
                  <a:lnTo>
                    <a:pt x="83" y="61"/>
                  </a:lnTo>
                  <a:lnTo>
                    <a:pt x="83" y="93"/>
                  </a:lnTo>
                  <a:lnTo>
                    <a:pt x="72" y="93"/>
                  </a:lnTo>
                  <a:lnTo>
                    <a:pt x="63" y="106"/>
                  </a:lnTo>
                  <a:lnTo>
                    <a:pt x="47" y="100"/>
                  </a:lnTo>
                  <a:lnTo>
                    <a:pt x="38" y="125"/>
                  </a:lnTo>
                  <a:lnTo>
                    <a:pt x="19" y="130"/>
                  </a:lnTo>
                  <a:lnTo>
                    <a:pt x="17" y="106"/>
                  </a:lnTo>
                  <a:lnTo>
                    <a:pt x="0" y="107"/>
                  </a:lnTo>
                  <a:lnTo>
                    <a:pt x="0" y="107"/>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27" name="Freeform 112"/>
            <p:cNvSpPr>
              <a:spLocks/>
            </p:cNvSpPr>
            <p:nvPr/>
          </p:nvSpPr>
          <p:spPr bwMode="auto">
            <a:xfrm>
              <a:off x="5046663" y="3657600"/>
              <a:ext cx="25400" cy="25400"/>
            </a:xfrm>
            <a:custGeom>
              <a:avLst/>
              <a:gdLst/>
              <a:ahLst/>
              <a:cxnLst>
                <a:cxn ang="0">
                  <a:pos x="14" y="0"/>
                </a:cxn>
                <a:cxn ang="0">
                  <a:pos x="4" y="6"/>
                </a:cxn>
                <a:cxn ang="0">
                  <a:pos x="0" y="20"/>
                </a:cxn>
                <a:cxn ang="0">
                  <a:pos x="5" y="20"/>
                </a:cxn>
                <a:cxn ang="0">
                  <a:pos x="8" y="17"/>
                </a:cxn>
                <a:cxn ang="0">
                  <a:pos x="16" y="19"/>
                </a:cxn>
                <a:cxn ang="0">
                  <a:pos x="20" y="10"/>
                </a:cxn>
                <a:cxn ang="0">
                  <a:pos x="14" y="0"/>
                </a:cxn>
                <a:cxn ang="0">
                  <a:pos x="14" y="0"/>
                </a:cxn>
              </a:cxnLst>
              <a:rect l="0" t="0" r="r" b="b"/>
              <a:pathLst>
                <a:path w="20" h="20">
                  <a:moveTo>
                    <a:pt x="14" y="0"/>
                  </a:moveTo>
                  <a:lnTo>
                    <a:pt x="4" y="6"/>
                  </a:lnTo>
                  <a:lnTo>
                    <a:pt x="0" y="20"/>
                  </a:lnTo>
                  <a:lnTo>
                    <a:pt x="5" y="20"/>
                  </a:lnTo>
                  <a:lnTo>
                    <a:pt x="8" y="17"/>
                  </a:lnTo>
                  <a:lnTo>
                    <a:pt x="16" y="19"/>
                  </a:lnTo>
                  <a:lnTo>
                    <a:pt x="20" y="10"/>
                  </a:lnTo>
                  <a:lnTo>
                    <a:pt x="14" y="0"/>
                  </a:lnTo>
                  <a:lnTo>
                    <a:pt x="14"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28" name="Freeform 113"/>
            <p:cNvSpPr>
              <a:spLocks/>
            </p:cNvSpPr>
            <p:nvPr/>
          </p:nvSpPr>
          <p:spPr bwMode="auto">
            <a:xfrm>
              <a:off x="5046663" y="3657600"/>
              <a:ext cx="25400" cy="25400"/>
            </a:xfrm>
            <a:custGeom>
              <a:avLst/>
              <a:gdLst/>
              <a:ahLst/>
              <a:cxnLst>
                <a:cxn ang="0">
                  <a:pos x="14" y="0"/>
                </a:cxn>
                <a:cxn ang="0">
                  <a:pos x="4" y="6"/>
                </a:cxn>
                <a:cxn ang="0">
                  <a:pos x="0" y="20"/>
                </a:cxn>
                <a:cxn ang="0">
                  <a:pos x="5" y="20"/>
                </a:cxn>
                <a:cxn ang="0">
                  <a:pos x="8" y="17"/>
                </a:cxn>
                <a:cxn ang="0">
                  <a:pos x="16" y="19"/>
                </a:cxn>
                <a:cxn ang="0">
                  <a:pos x="20" y="10"/>
                </a:cxn>
                <a:cxn ang="0">
                  <a:pos x="14" y="0"/>
                </a:cxn>
                <a:cxn ang="0">
                  <a:pos x="14" y="0"/>
                </a:cxn>
              </a:cxnLst>
              <a:rect l="0" t="0" r="r" b="b"/>
              <a:pathLst>
                <a:path w="20" h="20">
                  <a:moveTo>
                    <a:pt x="14" y="0"/>
                  </a:moveTo>
                  <a:lnTo>
                    <a:pt x="4" y="6"/>
                  </a:lnTo>
                  <a:lnTo>
                    <a:pt x="0" y="20"/>
                  </a:lnTo>
                  <a:lnTo>
                    <a:pt x="5" y="20"/>
                  </a:lnTo>
                  <a:lnTo>
                    <a:pt x="8" y="17"/>
                  </a:lnTo>
                  <a:lnTo>
                    <a:pt x="16" y="19"/>
                  </a:lnTo>
                  <a:lnTo>
                    <a:pt x="20" y="10"/>
                  </a:lnTo>
                  <a:lnTo>
                    <a:pt x="14" y="0"/>
                  </a:lnTo>
                  <a:lnTo>
                    <a:pt x="14"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29" name="Freeform 114"/>
            <p:cNvSpPr>
              <a:spLocks/>
            </p:cNvSpPr>
            <p:nvPr/>
          </p:nvSpPr>
          <p:spPr bwMode="auto">
            <a:xfrm>
              <a:off x="5149850" y="3362325"/>
              <a:ext cx="74613" cy="90488"/>
            </a:xfrm>
            <a:custGeom>
              <a:avLst/>
              <a:gdLst/>
              <a:ahLst/>
              <a:cxnLst>
                <a:cxn ang="0">
                  <a:pos x="8" y="0"/>
                </a:cxn>
                <a:cxn ang="0">
                  <a:pos x="15" y="32"/>
                </a:cxn>
                <a:cxn ang="0">
                  <a:pos x="0" y="70"/>
                </a:cxn>
                <a:cxn ang="0">
                  <a:pos x="15" y="70"/>
                </a:cxn>
                <a:cxn ang="0">
                  <a:pos x="22" y="61"/>
                </a:cxn>
                <a:cxn ang="0">
                  <a:pos x="37" y="70"/>
                </a:cxn>
                <a:cxn ang="0">
                  <a:pos x="45" y="46"/>
                </a:cxn>
                <a:cxn ang="0">
                  <a:pos x="58" y="46"/>
                </a:cxn>
                <a:cxn ang="0">
                  <a:pos x="58" y="32"/>
                </a:cxn>
                <a:cxn ang="0">
                  <a:pos x="29" y="23"/>
                </a:cxn>
                <a:cxn ang="0">
                  <a:pos x="29" y="8"/>
                </a:cxn>
                <a:cxn ang="0">
                  <a:pos x="8" y="0"/>
                </a:cxn>
                <a:cxn ang="0">
                  <a:pos x="8" y="0"/>
                </a:cxn>
              </a:cxnLst>
              <a:rect l="0" t="0" r="r" b="b"/>
              <a:pathLst>
                <a:path w="58" h="70">
                  <a:moveTo>
                    <a:pt x="8" y="0"/>
                  </a:moveTo>
                  <a:lnTo>
                    <a:pt x="15" y="32"/>
                  </a:lnTo>
                  <a:lnTo>
                    <a:pt x="0" y="70"/>
                  </a:lnTo>
                  <a:lnTo>
                    <a:pt x="15" y="70"/>
                  </a:lnTo>
                  <a:lnTo>
                    <a:pt x="22" y="61"/>
                  </a:lnTo>
                  <a:lnTo>
                    <a:pt x="37" y="70"/>
                  </a:lnTo>
                  <a:lnTo>
                    <a:pt x="45" y="46"/>
                  </a:lnTo>
                  <a:lnTo>
                    <a:pt x="58" y="46"/>
                  </a:lnTo>
                  <a:lnTo>
                    <a:pt x="58" y="32"/>
                  </a:lnTo>
                  <a:lnTo>
                    <a:pt x="29" y="23"/>
                  </a:lnTo>
                  <a:lnTo>
                    <a:pt x="29" y="8"/>
                  </a:lnTo>
                  <a:lnTo>
                    <a:pt x="8" y="0"/>
                  </a:lnTo>
                  <a:lnTo>
                    <a:pt x="8" y="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30" name="Freeform 115"/>
            <p:cNvSpPr>
              <a:spLocks/>
            </p:cNvSpPr>
            <p:nvPr/>
          </p:nvSpPr>
          <p:spPr bwMode="auto">
            <a:xfrm>
              <a:off x="5149850" y="3362325"/>
              <a:ext cx="74613" cy="90488"/>
            </a:xfrm>
            <a:custGeom>
              <a:avLst/>
              <a:gdLst/>
              <a:ahLst/>
              <a:cxnLst>
                <a:cxn ang="0">
                  <a:pos x="8" y="0"/>
                </a:cxn>
                <a:cxn ang="0">
                  <a:pos x="15" y="32"/>
                </a:cxn>
                <a:cxn ang="0">
                  <a:pos x="0" y="70"/>
                </a:cxn>
                <a:cxn ang="0">
                  <a:pos x="15" y="70"/>
                </a:cxn>
                <a:cxn ang="0">
                  <a:pos x="22" y="61"/>
                </a:cxn>
                <a:cxn ang="0">
                  <a:pos x="37" y="70"/>
                </a:cxn>
                <a:cxn ang="0">
                  <a:pos x="45" y="46"/>
                </a:cxn>
                <a:cxn ang="0">
                  <a:pos x="58" y="46"/>
                </a:cxn>
                <a:cxn ang="0">
                  <a:pos x="58" y="32"/>
                </a:cxn>
                <a:cxn ang="0">
                  <a:pos x="29" y="23"/>
                </a:cxn>
                <a:cxn ang="0">
                  <a:pos x="29" y="8"/>
                </a:cxn>
                <a:cxn ang="0">
                  <a:pos x="8" y="0"/>
                </a:cxn>
                <a:cxn ang="0">
                  <a:pos x="8" y="0"/>
                </a:cxn>
              </a:cxnLst>
              <a:rect l="0" t="0" r="r" b="b"/>
              <a:pathLst>
                <a:path w="58" h="70">
                  <a:moveTo>
                    <a:pt x="8" y="0"/>
                  </a:moveTo>
                  <a:lnTo>
                    <a:pt x="15" y="32"/>
                  </a:lnTo>
                  <a:lnTo>
                    <a:pt x="0" y="70"/>
                  </a:lnTo>
                  <a:lnTo>
                    <a:pt x="15" y="70"/>
                  </a:lnTo>
                  <a:lnTo>
                    <a:pt x="22" y="61"/>
                  </a:lnTo>
                  <a:lnTo>
                    <a:pt x="37" y="70"/>
                  </a:lnTo>
                  <a:lnTo>
                    <a:pt x="45" y="46"/>
                  </a:lnTo>
                  <a:lnTo>
                    <a:pt x="58" y="46"/>
                  </a:lnTo>
                  <a:lnTo>
                    <a:pt x="58" y="32"/>
                  </a:lnTo>
                  <a:lnTo>
                    <a:pt x="29" y="23"/>
                  </a:lnTo>
                  <a:lnTo>
                    <a:pt x="29" y="8"/>
                  </a:lnTo>
                  <a:lnTo>
                    <a:pt x="8" y="0"/>
                  </a:lnTo>
                  <a:lnTo>
                    <a:pt x="8" y="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31" name="Freeform 116"/>
            <p:cNvSpPr>
              <a:spLocks/>
            </p:cNvSpPr>
            <p:nvPr/>
          </p:nvSpPr>
          <p:spPr bwMode="auto">
            <a:xfrm>
              <a:off x="5102225" y="3127375"/>
              <a:ext cx="88900" cy="217488"/>
            </a:xfrm>
            <a:custGeom>
              <a:avLst/>
              <a:gdLst/>
              <a:ahLst/>
              <a:cxnLst>
                <a:cxn ang="0">
                  <a:pos x="0" y="3"/>
                </a:cxn>
                <a:cxn ang="0">
                  <a:pos x="25" y="63"/>
                </a:cxn>
                <a:cxn ang="0">
                  <a:pos x="33" y="107"/>
                </a:cxn>
                <a:cxn ang="0">
                  <a:pos x="24" y="136"/>
                </a:cxn>
                <a:cxn ang="0">
                  <a:pos x="35" y="168"/>
                </a:cxn>
                <a:cxn ang="0">
                  <a:pos x="48" y="163"/>
                </a:cxn>
                <a:cxn ang="0">
                  <a:pos x="68" y="169"/>
                </a:cxn>
                <a:cxn ang="0">
                  <a:pos x="47" y="124"/>
                </a:cxn>
                <a:cxn ang="0">
                  <a:pos x="49" y="115"/>
                </a:cxn>
                <a:cxn ang="0">
                  <a:pos x="63" y="108"/>
                </a:cxn>
                <a:cxn ang="0">
                  <a:pos x="60" y="87"/>
                </a:cxn>
                <a:cxn ang="0">
                  <a:pos x="48" y="79"/>
                </a:cxn>
                <a:cxn ang="0">
                  <a:pos x="30" y="33"/>
                </a:cxn>
                <a:cxn ang="0">
                  <a:pos x="12" y="0"/>
                </a:cxn>
                <a:cxn ang="0">
                  <a:pos x="0" y="3"/>
                </a:cxn>
                <a:cxn ang="0">
                  <a:pos x="0" y="3"/>
                </a:cxn>
              </a:cxnLst>
              <a:rect l="0" t="0" r="r" b="b"/>
              <a:pathLst>
                <a:path w="68" h="169">
                  <a:moveTo>
                    <a:pt x="0" y="3"/>
                  </a:moveTo>
                  <a:lnTo>
                    <a:pt x="25" y="63"/>
                  </a:lnTo>
                  <a:lnTo>
                    <a:pt x="33" y="107"/>
                  </a:lnTo>
                  <a:lnTo>
                    <a:pt x="24" y="136"/>
                  </a:lnTo>
                  <a:lnTo>
                    <a:pt x="35" y="168"/>
                  </a:lnTo>
                  <a:lnTo>
                    <a:pt x="48" y="163"/>
                  </a:lnTo>
                  <a:lnTo>
                    <a:pt x="68" y="169"/>
                  </a:lnTo>
                  <a:lnTo>
                    <a:pt x="47" y="124"/>
                  </a:lnTo>
                  <a:lnTo>
                    <a:pt x="49" y="115"/>
                  </a:lnTo>
                  <a:lnTo>
                    <a:pt x="63" y="108"/>
                  </a:lnTo>
                  <a:lnTo>
                    <a:pt x="60" y="87"/>
                  </a:lnTo>
                  <a:lnTo>
                    <a:pt x="48" y="79"/>
                  </a:lnTo>
                  <a:lnTo>
                    <a:pt x="30" y="33"/>
                  </a:lnTo>
                  <a:lnTo>
                    <a:pt x="12" y="0"/>
                  </a:lnTo>
                  <a:lnTo>
                    <a:pt x="0" y="3"/>
                  </a:lnTo>
                  <a:lnTo>
                    <a:pt x="0" y="3"/>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32" name="Freeform 117"/>
            <p:cNvSpPr>
              <a:spLocks/>
            </p:cNvSpPr>
            <p:nvPr/>
          </p:nvSpPr>
          <p:spPr bwMode="auto">
            <a:xfrm>
              <a:off x="5102225" y="3127375"/>
              <a:ext cx="88900" cy="217488"/>
            </a:xfrm>
            <a:custGeom>
              <a:avLst/>
              <a:gdLst/>
              <a:ahLst/>
              <a:cxnLst>
                <a:cxn ang="0">
                  <a:pos x="0" y="3"/>
                </a:cxn>
                <a:cxn ang="0">
                  <a:pos x="25" y="63"/>
                </a:cxn>
                <a:cxn ang="0">
                  <a:pos x="33" y="107"/>
                </a:cxn>
                <a:cxn ang="0">
                  <a:pos x="24" y="136"/>
                </a:cxn>
                <a:cxn ang="0">
                  <a:pos x="35" y="168"/>
                </a:cxn>
                <a:cxn ang="0">
                  <a:pos x="48" y="163"/>
                </a:cxn>
                <a:cxn ang="0">
                  <a:pos x="68" y="169"/>
                </a:cxn>
                <a:cxn ang="0">
                  <a:pos x="47" y="124"/>
                </a:cxn>
                <a:cxn ang="0">
                  <a:pos x="49" y="115"/>
                </a:cxn>
                <a:cxn ang="0">
                  <a:pos x="63" y="108"/>
                </a:cxn>
                <a:cxn ang="0">
                  <a:pos x="60" y="87"/>
                </a:cxn>
                <a:cxn ang="0">
                  <a:pos x="48" y="79"/>
                </a:cxn>
                <a:cxn ang="0">
                  <a:pos x="30" y="33"/>
                </a:cxn>
                <a:cxn ang="0">
                  <a:pos x="12" y="0"/>
                </a:cxn>
                <a:cxn ang="0">
                  <a:pos x="0" y="3"/>
                </a:cxn>
                <a:cxn ang="0">
                  <a:pos x="0" y="3"/>
                </a:cxn>
              </a:cxnLst>
              <a:rect l="0" t="0" r="r" b="b"/>
              <a:pathLst>
                <a:path w="68" h="169">
                  <a:moveTo>
                    <a:pt x="0" y="3"/>
                  </a:moveTo>
                  <a:lnTo>
                    <a:pt x="25" y="63"/>
                  </a:lnTo>
                  <a:lnTo>
                    <a:pt x="33" y="107"/>
                  </a:lnTo>
                  <a:lnTo>
                    <a:pt x="24" y="136"/>
                  </a:lnTo>
                  <a:lnTo>
                    <a:pt x="35" y="168"/>
                  </a:lnTo>
                  <a:lnTo>
                    <a:pt x="48" y="163"/>
                  </a:lnTo>
                  <a:lnTo>
                    <a:pt x="68" y="169"/>
                  </a:lnTo>
                  <a:lnTo>
                    <a:pt x="47" y="124"/>
                  </a:lnTo>
                  <a:lnTo>
                    <a:pt x="49" y="115"/>
                  </a:lnTo>
                  <a:lnTo>
                    <a:pt x="63" y="108"/>
                  </a:lnTo>
                  <a:lnTo>
                    <a:pt x="60" y="87"/>
                  </a:lnTo>
                  <a:lnTo>
                    <a:pt x="48" y="79"/>
                  </a:lnTo>
                  <a:lnTo>
                    <a:pt x="30" y="33"/>
                  </a:lnTo>
                  <a:lnTo>
                    <a:pt x="12" y="0"/>
                  </a:lnTo>
                  <a:lnTo>
                    <a:pt x="0" y="3"/>
                  </a:lnTo>
                  <a:lnTo>
                    <a:pt x="0" y="3"/>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33" name="Freeform 118"/>
            <p:cNvSpPr>
              <a:spLocks/>
            </p:cNvSpPr>
            <p:nvPr/>
          </p:nvSpPr>
          <p:spPr bwMode="auto">
            <a:xfrm>
              <a:off x="3049588" y="2400300"/>
              <a:ext cx="2455862" cy="1820863"/>
            </a:xfrm>
            <a:custGeom>
              <a:avLst/>
              <a:gdLst/>
              <a:ahLst/>
              <a:cxnLst>
                <a:cxn ang="0">
                  <a:pos x="606" y="1209"/>
                </a:cxn>
                <a:cxn ang="0">
                  <a:pos x="776" y="1124"/>
                </a:cxn>
                <a:cxn ang="0">
                  <a:pos x="650" y="1008"/>
                </a:cxn>
                <a:cxn ang="0">
                  <a:pos x="899" y="1141"/>
                </a:cxn>
                <a:cxn ang="0">
                  <a:pos x="935" y="1232"/>
                </a:cxn>
                <a:cxn ang="0">
                  <a:pos x="1089" y="1171"/>
                </a:cxn>
                <a:cxn ang="0">
                  <a:pos x="1162" y="1209"/>
                </a:cxn>
                <a:cxn ang="0">
                  <a:pos x="1221" y="1324"/>
                </a:cxn>
                <a:cxn ang="0">
                  <a:pos x="1236" y="1317"/>
                </a:cxn>
                <a:cxn ang="0">
                  <a:pos x="1294" y="1324"/>
                </a:cxn>
                <a:cxn ang="0">
                  <a:pos x="1294" y="1179"/>
                </a:cxn>
                <a:cxn ang="0">
                  <a:pos x="1455" y="1071"/>
                </a:cxn>
                <a:cxn ang="0">
                  <a:pos x="1440" y="902"/>
                </a:cxn>
                <a:cxn ang="0">
                  <a:pos x="1433" y="848"/>
                </a:cxn>
                <a:cxn ang="0">
                  <a:pos x="1498" y="917"/>
                </a:cxn>
                <a:cxn ang="0">
                  <a:pos x="1498" y="864"/>
                </a:cxn>
                <a:cxn ang="0">
                  <a:pos x="1578" y="602"/>
                </a:cxn>
                <a:cxn ang="0">
                  <a:pos x="1608" y="410"/>
                </a:cxn>
                <a:cxn ang="0">
                  <a:pos x="1688" y="441"/>
                </a:cxn>
                <a:cxn ang="0">
                  <a:pos x="1754" y="632"/>
                </a:cxn>
                <a:cxn ang="0">
                  <a:pos x="1743" y="396"/>
                </a:cxn>
                <a:cxn ang="0">
                  <a:pos x="1797" y="206"/>
                </a:cxn>
                <a:cxn ang="0">
                  <a:pos x="1893" y="130"/>
                </a:cxn>
                <a:cxn ang="0">
                  <a:pos x="1717" y="57"/>
                </a:cxn>
                <a:cxn ang="0">
                  <a:pos x="1594" y="94"/>
                </a:cxn>
                <a:cxn ang="0">
                  <a:pos x="1331" y="94"/>
                </a:cxn>
                <a:cxn ang="0">
                  <a:pos x="1162" y="111"/>
                </a:cxn>
                <a:cxn ang="0">
                  <a:pos x="1060" y="71"/>
                </a:cxn>
                <a:cxn ang="0">
                  <a:pos x="951" y="0"/>
                </a:cxn>
                <a:cxn ang="0">
                  <a:pos x="872" y="158"/>
                </a:cxn>
                <a:cxn ang="0">
                  <a:pos x="790" y="227"/>
                </a:cxn>
                <a:cxn ang="0">
                  <a:pos x="771" y="379"/>
                </a:cxn>
                <a:cxn ang="0">
                  <a:pos x="743" y="274"/>
                </a:cxn>
                <a:cxn ang="0">
                  <a:pos x="694" y="326"/>
                </a:cxn>
                <a:cxn ang="0">
                  <a:pos x="454" y="382"/>
                </a:cxn>
                <a:cxn ang="0">
                  <a:pos x="399" y="299"/>
                </a:cxn>
                <a:cxn ang="0">
                  <a:pos x="179" y="504"/>
                </a:cxn>
                <a:cxn ang="0">
                  <a:pos x="211" y="548"/>
                </a:cxn>
                <a:cxn ang="0">
                  <a:pos x="300" y="556"/>
                </a:cxn>
                <a:cxn ang="0">
                  <a:pos x="322" y="425"/>
                </a:cxn>
                <a:cxn ang="0">
                  <a:pos x="334" y="532"/>
                </a:cxn>
                <a:cxn ang="0">
                  <a:pos x="322" y="622"/>
                </a:cxn>
                <a:cxn ang="0">
                  <a:pos x="190" y="618"/>
                </a:cxn>
                <a:cxn ang="0">
                  <a:pos x="65" y="725"/>
                </a:cxn>
                <a:cxn ang="0">
                  <a:pos x="52" y="810"/>
                </a:cxn>
                <a:cxn ang="0">
                  <a:pos x="81" y="902"/>
                </a:cxn>
                <a:cxn ang="0">
                  <a:pos x="265" y="905"/>
                </a:cxn>
                <a:cxn ang="0">
                  <a:pos x="227" y="810"/>
                </a:cxn>
                <a:cxn ang="0">
                  <a:pos x="314" y="848"/>
                </a:cxn>
                <a:cxn ang="0">
                  <a:pos x="351" y="909"/>
                </a:cxn>
                <a:cxn ang="0">
                  <a:pos x="403" y="909"/>
                </a:cxn>
                <a:cxn ang="0">
                  <a:pos x="475" y="986"/>
                </a:cxn>
              </a:cxnLst>
              <a:rect l="0" t="0" r="r" b="b"/>
              <a:pathLst>
                <a:path w="1900" h="1409">
                  <a:moveTo>
                    <a:pt x="483" y="1030"/>
                  </a:moveTo>
                  <a:lnTo>
                    <a:pt x="533" y="1094"/>
                  </a:lnTo>
                  <a:lnTo>
                    <a:pt x="541" y="1118"/>
                  </a:lnTo>
                  <a:lnTo>
                    <a:pt x="606" y="1209"/>
                  </a:lnTo>
                  <a:lnTo>
                    <a:pt x="673" y="1209"/>
                  </a:lnTo>
                  <a:lnTo>
                    <a:pt x="760" y="1164"/>
                  </a:lnTo>
                  <a:lnTo>
                    <a:pt x="760" y="1148"/>
                  </a:lnTo>
                  <a:lnTo>
                    <a:pt x="776" y="1124"/>
                  </a:lnTo>
                  <a:lnTo>
                    <a:pt x="723" y="1086"/>
                  </a:lnTo>
                  <a:lnTo>
                    <a:pt x="702" y="1094"/>
                  </a:lnTo>
                  <a:lnTo>
                    <a:pt x="658" y="1048"/>
                  </a:lnTo>
                  <a:lnTo>
                    <a:pt x="650" y="1008"/>
                  </a:lnTo>
                  <a:lnTo>
                    <a:pt x="738" y="1078"/>
                  </a:lnTo>
                  <a:lnTo>
                    <a:pt x="884" y="1103"/>
                  </a:lnTo>
                  <a:lnTo>
                    <a:pt x="877" y="1132"/>
                  </a:lnTo>
                  <a:lnTo>
                    <a:pt x="899" y="1141"/>
                  </a:lnTo>
                  <a:lnTo>
                    <a:pt x="921" y="1132"/>
                  </a:lnTo>
                  <a:lnTo>
                    <a:pt x="914" y="1164"/>
                  </a:lnTo>
                  <a:lnTo>
                    <a:pt x="935" y="1217"/>
                  </a:lnTo>
                  <a:lnTo>
                    <a:pt x="935" y="1232"/>
                  </a:lnTo>
                  <a:lnTo>
                    <a:pt x="972" y="1301"/>
                  </a:lnTo>
                  <a:lnTo>
                    <a:pt x="1002" y="1278"/>
                  </a:lnTo>
                  <a:lnTo>
                    <a:pt x="1038" y="1194"/>
                  </a:lnTo>
                  <a:lnTo>
                    <a:pt x="1089" y="1171"/>
                  </a:lnTo>
                  <a:lnTo>
                    <a:pt x="1127" y="1118"/>
                  </a:lnTo>
                  <a:lnTo>
                    <a:pt x="1140" y="1164"/>
                  </a:lnTo>
                  <a:lnTo>
                    <a:pt x="1154" y="1179"/>
                  </a:lnTo>
                  <a:lnTo>
                    <a:pt x="1162" y="1209"/>
                  </a:lnTo>
                  <a:lnTo>
                    <a:pt x="1176" y="1217"/>
                  </a:lnTo>
                  <a:lnTo>
                    <a:pt x="1192" y="1194"/>
                  </a:lnTo>
                  <a:lnTo>
                    <a:pt x="1221" y="1270"/>
                  </a:lnTo>
                  <a:lnTo>
                    <a:pt x="1221" y="1324"/>
                  </a:lnTo>
                  <a:lnTo>
                    <a:pt x="1250" y="1386"/>
                  </a:lnTo>
                  <a:lnTo>
                    <a:pt x="1279" y="1409"/>
                  </a:lnTo>
                  <a:lnTo>
                    <a:pt x="1265" y="1356"/>
                  </a:lnTo>
                  <a:lnTo>
                    <a:pt x="1236" y="1317"/>
                  </a:lnTo>
                  <a:lnTo>
                    <a:pt x="1236" y="1255"/>
                  </a:lnTo>
                  <a:lnTo>
                    <a:pt x="1257" y="1263"/>
                  </a:lnTo>
                  <a:lnTo>
                    <a:pt x="1267" y="1296"/>
                  </a:lnTo>
                  <a:lnTo>
                    <a:pt x="1294" y="1324"/>
                  </a:lnTo>
                  <a:lnTo>
                    <a:pt x="1346" y="1263"/>
                  </a:lnTo>
                  <a:lnTo>
                    <a:pt x="1346" y="1225"/>
                  </a:lnTo>
                  <a:lnTo>
                    <a:pt x="1323" y="1186"/>
                  </a:lnTo>
                  <a:lnTo>
                    <a:pt x="1294" y="1179"/>
                  </a:lnTo>
                  <a:lnTo>
                    <a:pt x="1323" y="1141"/>
                  </a:lnTo>
                  <a:lnTo>
                    <a:pt x="1331" y="1148"/>
                  </a:lnTo>
                  <a:lnTo>
                    <a:pt x="1403" y="1124"/>
                  </a:lnTo>
                  <a:lnTo>
                    <a:pt x="1455" y="1071"/>
                  </a:lnTo>
                  <a:lnTo>
                    <a:pt x="1469" y="1024"/>
                  </a:lnTo>
                  <a:lnTo>
                    <a:pt x="1455" y="1016"/>
                  </a:lnTo>
                  <a:lnTo>
                    <a:pt x="1433" y="963"/>
                  </a:lnTo>
                  <a:lnTo>
                    <a:pt x="1440" y="902"/>
                  </a:lnTo>
                  <a:lnTo>
                    <a:pt x="1418" y="925"/>
                  </a:lnTo>
                  <a:lnTo>
                    <a:pt x="1403" y="909"/>
                  </a:lnTo>
                  <a:lnTo>
                    <a:pt x="1403" y="879"/>
                  </a:lnTo>
                  <a:lnTo>
                    <a:pt x="1433" y="848"/>
                  </a:lnTo>
                  <a:lnTo>
                    <a:pt x="1447" y="861"/>
                  </a:lnTo>
                  <a:lnTo>
                    <a:pt x="1469" y="848"/>
                  </a:lnTo>
                  <a:lnTo>
                    <a:pt x="1469" y="902"/>
                  </a:lnTo>
                  <a:lnTo>
                    <a:pt x="1498" y="917"/>
                  </a:lnTo>
                  <a:lnTo>
                    <a:pt x="1498" y="940"/>
                  </a:lnTo>
                  <a:lnTo>
                    <a:pt x="1513" y="970"/>
                  </a:lnTo>
                  <a:lnTo>
                    <a:pt x="1535" y="932"/>
                  </a:lnTo>
                  <a:lnTo>
                    <a:pt x="1498" y="864"/>
                  </a:lnTo>
                  <a:lnTo>
                    <a:pt x="1527" y="794"/>
                  </a:lnTo>
                  <a:lnTo>
                    <a:pt x="1543" y="818"/>
                  </a:lnTo>
                  <a:lnTo>
                    <a:pt x="1587" y="725"/>
                  </a:lnTo>
                  <a:lnTo>
                    <a:pt x="1578" y="602"/>
                  </a:lnTo>
                  <a:lnTo>
                    <a:pt x="1556" y="556"/>
                  </a:lnTo>
                  <a:lnTo>
                    <a:pt x="1527" y="542"/>
                  </a:lnTo>
                  <a:lnTo>
                    <a:pt x="1537" y="444"/>
                  </a:lnTo>
                  <a:lnTo>
                    <a:pt x="1608" y="410"/>
                  </a:lnTo>
                  <a:lnTo>
                    <a:pt x="1630" y="433"/>
                  </a:lnTo>
                  <a:lnTo>
                    <a:pt x="1725" y="310"/>
                  </a:lnTo>
                  <a:lnTo>
                    <a:pt x="1725" y="356"/>
                  </a:lnTo>
                  <a:lnTo>
                    <a:pt x="1688" y="441"/>
                  </a:lnTo>
                  <a:lnTo>
                    <a:pt x="1688" y="487"/>
                  </a:lnTo>
                  <a:lnTo>
                    <a:pt x="1717" y="571"/>
                  </a:lnTo>
                  <a:lnTo>
                    <a:pt x="1739" y="579"/>
                  </a:lnTo>
                  <a:lnTo>
                    <a:pt x="1754" y="632"/>
                  </a:lnTo>
                  <a:lnTo>
                    <a:pt x="1768" y="533"/>
                  </a:lnTo>
                  <a:lnTo>
                    <a:pt x="1783" y="525"/>
                  </a:lnTo>
                  <a:lnTo>
                    <a:pt x="1754" y="480"/>
                  </a:lnTo>
                  <a:lnTo>
                    <a:pt x="1743" y="396"/>
                  </a:lnTo>
                  <a:lnTo>
                    <a:pt x="1794" y="358"/>
                  </a:lnTo>
                  <a:lnTo>
                    <a:pt x="1819" y="280"/>
                  </a:lnTo>
                  <a:lnTo>
                    <a:pt x="1842" y="272"/>
                  </a:lnTo>
                  <a:lnTo>
                    <a:pt x="1797" y="206"/>
                  </a:lnTo>
                  <a:lnTo>
                    <a:pt x="1878" y="187"/>
                  </a:lnTo>
                  <a:lnTo>
                    <a:pt x="1900" y="157"/>
                  </a:lnTo>
                  <a:lnTo>
                    <a:pt x="1869" y="140"/>
                  </a:lnTo>
                  <a:lnTo>
                    <a:pt x="1893" y="130"/>
                  </a:lnTo>
                  <a:lnTo>
                    <a:pt x="1866" y="103"/>
                  </a:lnTo>
                  <a:lnTo>
                    <a:pt x="1842" y="118"/>
                  </a:lnTo>
                  <a:lnTo>
                    <a:pt x="1746" y="49"/>
                  </a:lnTo>
                  <a:lnTo>
                    <a:pt x="1717" y="57"/>
                  </a:lnTo>
                  <a:lnTo>
                    <a:pt x="1659" y="41"/>
                  </a:lnTo>
                  <a:lnTo>
                    <a:pt x="1630" y="65"/>
                  </a:lnTo>
                  <a:lnTo>
                    <a:pt x="1674" y="103"/>
                  </a:lnTo>
                  <a:lnTo>
                    <a:pt x="1594" y="94"/>
                  </a:lnTo>
                  <a:lnTo>
                    <a:pt x="1527" y="116"/>
                  </a:lnTo>
                  <a:lnTo>
                    <a:pt x="1382" y="88"/>
                  </a:lnTo>
                  <a:lnTo>
                    <a:pt x="1360" y="65"/>
                  </a:lnTo>
                  <a:lnTo>
                    <a:pt x="1331" y="94"/>
                  </a:lnTo>
                  <a:lnTo>
                    <a:pt x="1346" y="126"/>
                  </a:lnTo>
                  <a:lnTo>
                    <a:pt x="1288" y="157"/>
                  </a:lnTo>
                  <a:lnTo>
                    <a:pt x="1198" y="96"/>
                  </a:lnTo>
                  <a:lnTo>
                    <a:pt x="1162" y="111"/>
                  </a:lnTo>
                  <a:lnTo>
                    <a:pt x="1111" y="103"/>
                  </a:lnTo>
                  <a:lnTo>
                    <a:pt x="1038" y="149"/>
                  </a:lnTo>
                  <a:lnTo>
                    <a:pt x="1031" y="103"/>
                  </a:lnTo>
                  <a:lnTo>
                    <a:pt x="1060" y="71"/>
                  </a:lnTo>
                  <a:lnTo>
                    <a:pt x="1053" y="19"/>
                  </a:lnTo>
                  <a:lnTo>
                    <a:pt x="995" y="19"/>
                  </a:lnTo>
                  <a:lnTo>
                    <a:pt x="972" y="41"/>
                  </a:lnTo>
                  <a:lnTo>
                    <a:pt x="951" y="0"/>
                  </a:lnTo>
                  <a:lnTo>
                    <a:pt x="921" y="10"/>
                  </a:lnTo>
                  <a:lnTo>
                    <a:pt x="906" y="74"/>
                  </a:lnTo>
                  <a:lnTo>
                    <a:pt x="848" y="141"/>
                  </a:lnTo>
                  <a:lnTo>
                    <a:pt x="872" y="158"/>
                  </a:lnTo>
                  <a:lnTo>
                    <a:pt x="819" y="180"/>
                  </a:lnTo>
                  <a:lnTo>
                    <a:pt x="877" y="233"/>
                  </a:lnTo>
                  <a:lnTo>
                    <a:pt x="855" y="262"/>
                  </a:lnTo>
                  <a:lnTo>
                    <a:pt x="790" y="227"/>
                  </a:lnTo>
                  <a:lnTo>
                    <a:pt x="797" y="272"/>
                  </a:lnTo>
                  <a:lnTo>
                    <a:pt x="855" y="326"/>
                  </a:lnTo>
                  <a:lnTo>
                    <a:pt x="818" y="322"/>
                  </a:lnTo>
                  <a:lnTo>
                    <a:pt x="771" y="379"/>
                  </a:lnTo>
                  <a:lnTo>
                    <a:pt x="790" y="318"/>
                  </a:lnTo>
                  <a:lnTo>
                    <a:pt x="760" y="202"/>
                  </a:lnTo>
                  <a:lnTo>
                    <a:pt x="745" y="211"/>
                  </a:lnTo>
                  <a:lnTo>
                    <a:pt x="743" y="274"/>
                  </a:lnTo>
                  <a:lnTo>
                    <a:pt x="760" y="326"/>
                  </a:lnTo>
                  <a:lnTo>
                    <a:pt x="709" y="295"/>
                  </a:lnTo>
                  <a:lnTo>
                    <a:pt x="687" y="295"/>
                  </a:lnTo>
                  <a:lnTo>
                    <a:pt x="694" y="326"/>
                  </a:lnTo>
                  <a:lnTo>
                    <a:pt x="555" y="352"/>
                  </a:lnTo>
                  <a:lnTo>
                    <a:pt x="533" y="394"/>
                  </a:lnTo>
                  <a:lnTo>
                    <a:pt x="475" y="441"/>
                  </a:lnTo>
                  <a:lnTo>
                    <a:pt x="454" y="382"/>
                  </a:lnTo>
                  <a:lnTo>
                    <a:pt x="493" y="380"/>
                  </a:lnTo>
                  <a:lnTo>
                    <a:pt x="497" y="344"/>
                  </a:lnTo>
                  <a:lnTo>
                    <a:pt x="420" y="323"/>
                  </a:lnTo>
                  <a:lnTo>
                    <a:pt x="399" y="299"/>
                  </a:lnTo>
                  <a:lnTo>
                    <a:pt x="285" y="338"/>
                  </a:lnTo>
                  <a:lnTo>
                    <a:pt x="274" y="369"/>
                  </a:lnTo>
                  <a:lnTo>
                    <a:pt x="176" y="487"/>
                  </a:lnTo>
                  <a:lnTo>
                    <a:pt x="179" y="504"/>
                  </a:lnTo>
                  <a:lnTo>
                    <a:pt x="168" y="525"/>
                  </a:lnTo>
                  <a:lnTo>
                    <a:pt x="175" y="579"/>
                  </a:lnTo>
                  <a:lnTo>
                    <a:pt x="197" y="571"/>
                  </a:lnTo>
                  <a:lnTo>
                    <a:pt x="211" y="548"/>
                  </a:lnTo>
                  <a:lnTo>
                    <a:pt x="256" y="618"/>
                  </a:lnTo>
                  <a:lnTo>
                    <a:pt x="271" y="609"/>
                  </a:lnTo>
                  <a:lnTo>
                    <a:pt x="271" y="579"/>
                  </a:lnTo>
                  <a:lnTo>
                    <a:pt x="300" y="556"/>
                  </a:lnTo>
                  <a:lnTo>
                    <a:pt x="278" y="510"/>
                  </a:lnTo>
                  <a:lnTo>
                    <a:pt x="285" y="487"/>
                  </a:lnTo>
                  <a:lnTo>
                    <a:pt x="307" y="487"/>
                  </a:lnTo>
                  <a:lnTo>
                    <a:pt x="322" y="425"/>
                  </a:lnTo>
                  <a:lnTo>
                    <a:pt x="343" y="417"/>
                  </a:lnTo>
                  <a:lnTo>
                    <a:pt x="365" y="449"/>
                  </a:lnTo>
                  <a:lnTo>
                    <a:pt x="329" y="494"/>
                  </a:lnTo>
                  <a:lnTo>
                    <a:pt x="334" y="532"/>
                  </a:lnTo>
                  <a:lnTo>
                    <a:pt x="399" y="511"/>
                  </a:lnTo>
                  <a:lnTo>
                    <a:pt x="416" y="539"/>
                  </a:lnTo>
                  <a:lnTo>
                    <a:pt x="326" y="598"/>
                  </a:lnTo>
                  <a:lnTo>
                    <a:pt x="322" y="622"/>
                  </a:lnTo>
                  <a:lnTo>
                    <a:pt x="256" y="647"/>
                  </a:lnTo>
                  <a:lnTo>
                    <a:pt x="211" y="647"/>
                  </a:lnTo>
                  <a:lnTo>
                    <a:pt x="220" y="594"/>
                  </a:lnTo>
                  <a:lnTo>
                    <a:pt x="190" y="618"/>
                  </a:lnTo>
                  <a:lnTo>
                    <a:pt x="190" y="641"/>
                  </a:lnTo>
                  <a:lnTo>
                    <a:pt x="162" y="647"/>
                  </a:lnTo>
                  <a:lnTo>
                    <a:pt x="132" y="710"/>
                  </a:lnTo>
                  <a:lnTo>
                    <a:pt x="65" y="725"/>
                  </a:lnTo>
                  <a:lnTo>
                    <a:pt x="66" y="739"/>
                  </a:lnTo>
                  <a:lnTo>
                    <a:pt x="88" y="740"/>
                  </a:lnTo>
                  <a:lnTo>
                    <a:pt x="81" y="801"/>
                  </a:lnTo>
                  <a:lnTo>
                    <a:pt x="52" y="810"/>
                  </a:lnTo>
                  <a:lnTo>
                    <a:pt x="7" y="801"/>
                  </a:lnTo>
                  <a:lnTo>
                    <a:pt x="0" y="871"/>
                  </a:lnTo>
                  <a:lnTo>
                    <a:pt x="21" y="902"/>
                  </a:lnTo>
                  <a:lnTo>
                    <a:pt x="81" y="902"/>
                  </a:lnTo>
                  <a:lnTo>
                    <a:pt x="110" y="839"/>
                  </a:lnTo>
                  <a:lnTo>
                    <a:pt x="182" y="801"/>
                  </a:lnTo>
                  <a:lnTo>
                    <a:pt x="263" y="862"/>
                  </a:lnTo>
                  <a:lnTo>
                    <a:pt x="265" y="905"/>
                  </a:lnTo>
                  <a:lnTo>
                    <a:pt x="278" y="874"/>
                  </a:lnTo>
                  <a:lnTo>
                    <a:pt x="294" y="871"/>
                  </a:lnTo>
                  <a:lnTo>
                    <a:pt x="295" y="857"/>
                  </a:lnTo>
                  <a:lnTo>
                    <a:pt x="227" y="810"/>
                  </a:lnTo>
                  <a:lnTo>
                    <a:pt x="242" y="794"/>
                  </a:lnTo>
                  <a:lnTo>
                    <a:pt x="278" y="801"/>
                  </a:lnTo>
                  <a:lnTo>
                    <a:pt x="278" y="818"/>
                  </a:lnTo>
                  <a:lnTo>
                    <a:pt x="314" y="848"/>
                  </a:lnTo>
                  <a:lnTo>
                    <a:pt x="316" y="875"/>
                  </a:lnTo>
                  <a:lnTo>
                    <a:pt x="336" y="879"/>
                  </a:lnTo>
                  <a:lnTo>
                    <a:pt x="329" y="902"/>
                  </a:lnTo>
                  <a:lnTo>
                    <a:pt x="351" y="909"/>
                  </a:lnTo>
                  <a:lnTo>
                    <a:pt x="358" y="894"/>
                  </a:lnTo>
                  <a:lnTo>
                    <a:pt x="351" y="864"/>
                  </a:lnTo>
                  <a:lnTo>
                    <a:pt x="395" y="871"/>
                  </a:lnTo>
                  <a:lnTo>
                    <a:pt x="403" y="909"/>
                  </a:lnTo>
                  <a:lnTo>
                    <a:pt x="461" y="940"/>
                  </a:lnTo>
                  <a:lnTo>
                    <a:pt x="490" y="921"/>
                  </a:lnTo>
                  <a:lnTo>
                    <a:pt x="504" y="925"/>
                  </a:lnTo>
                  <a:lnTo>
                    <a:pt x="475" y="986"/>
                  </a:lnTo>
                  <a:lnTo>
                    <a:pt x="483" y="1030"/>
                  </a:lnTo>
                  <a:lnTo>
                    <a:pt x="483" y="1030"/>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34" name="Freeform 119"/>
            <p:cNvSpPr>
              <a:spLocks/>
            </p:cNvSpPr>
            <p:nvPr/>
          </p:nvSpPr>
          <p:spPr bwMode="auto">
            <a:xfrm>
              <a:off x="3049588" y="2400300"/>
              <a:ext cx="2455862" cy="1820863"/>
            </a:xfrm>
            <a:custGeom>
              <a:avLst/>
              <a:gdLst/>
              <a:ahLst/>
              <a:cxnLst>
                <a:cxn ang="0">
                  <a:pos x="606" y="1209"/>
                </a:cxn>
                <a:cxn ang="0">
                  <a:pos x="776" y="1124"/>
                </a:cxn>
                <a:cxn ang="0">
                  <a:pos x="650" y="1008"/>
                </a:cxn>
                <a:cxn ang="0">
                  <a:pos x="899" y="1141"/>
                </a:cxn>
                <a:cxn ang="0">
                  <a:pos x="935" y="1232"/>
                </a:cxn>
                <a:cxn ang="0">
                  <a:pos x="1089" y="1171"/>
                </a:cxn>
                <a:cxn ang="0">
                  <a:pos x="1162" y="1209"/>
                </a:cxn>
                <a:cxn ang="0">
                  <a:pos x="1221" y="1324"/>
                </a:cxn>
                <a:cxn ang="0">
                  <a:pos x="1236" y="1317"/>
                </a:cxn>
                <a:cxn ang="0">
                  <a:pos x="1294" y="1324"/>
                </a:cxn>
                <a:cxn ang="0">
                  <a:pos x="1294" y="1179"/>
                </a:cxn>
                <a:cxn ang="0">
                  <a:pos x="1455" y="1071"/>
                </a:cxn>
                <a:cxn ang="0">
                  <a:pos x="1440" y="902"/>
                </a:cxn>
                <a:cxn ang="0">
                  <a:pos x="1433" y="848"/>
                </a:cxn>
                <a:cxn ang="0">
                  <a:pos x="1498" y="917"/>
                </a:cxn>
                <a:cxn ang="0">
                  <a:pos x="1498" y="864"/>
                </a:cxn>
                <a:cxn ang="0">
                  <a:pos x="1578" y="602"/>
                </a:cxn>
                <a:cxn ang="0">
                  <a:pos x="1608" y="410"/>
                </a:cxn>
                <a:cxn ang="0">
                  <a:pos x="1688" y="441"/>
                </a:cxn>
                <a:cxn ang="0">
                  <a:pos x="1754" y="632"/>
                </a:cxn>
                <a:cxn ang="0">
                  <a:pos x="1743" y="396"/>
                </a:cxn>
                <a:cxn ang="0">
                  <a:pos x="1797" y="206"/>
                </a:cxn>
                <a:cxn ang="0">
                  <a:pos x="1893" y="130"/>
                </a:cxn>
                <a:cxn ang="0">
                  <a:pos x="1717" y="57"/>
                </a:cxn>
                <a:cxn ang="0">
                  <a:pos x="1594" y="94"/>
                </a:cxn>
                <a:cxn ang="0">
                  <a:pos x="1331" y="94"/>
                </a:cxn>
                <a:cxn ang="0">
                  <a:pos x="1162" y="111"/>
                </a:cxn>
                <a:cxn ang="0">
                  <a:pos x="1060" y="71"/>
                </a:cxn>
                <a:cxn ang="0">
                  <a:pos x="951" y="0"/>
                </a:cxn>
                <a:cxn ang="0">
                  <a:pos x="872" y="158"/>
                </a:cxn>
                <a:cxn ang="0">
                  <a:pos x="790" y="227"/>
                </a:cxn>
                <a:cxn ang="0">
                  <a:pos x="771" y="379"/>
                </a:cxn>
                <a:cxn ang="0">
                  <a:pos x="743" y="274"/>
                </a:cxn>
                <a:cxn ang="0">
                  <a:pos x="694" y="326"/>
                </a:cxn>
                <a:cxn ang="0">
                  <a:pos x="454" y="382"/>
                </a:cxn>
                <a:cxn ang="0">
                  <a:pos x="399" y="299"/>
                </a:cxn>
                <a:cxn ang="0">
                  <a:pos x="179" y="504"/>
                </a:cxn>
                <a:cxn ang="0">
                  <a:pos x="211" y="548"/>
                </a:cxn>
                <a:cxn ang="0">
                  <a:pos x="300" y="556"/>
                </a:cxn>
                <a:cxn ang="0">
                  <a:pos x="322" y="425"/>
                </a:cxn>
                <a:cxn ang="0">
                  <a:pos x="334" y="532"/>
                </a:cxn>
                <a:cxn ang="0">
                  <a:pos x="322" y="622"/>
                </a:cxn>
                <a:cxn ang="0">
                  <a:pos x="190" y="618"/>
                </a:cxn>
                <a:cxn ang="0">
                  <a:pos x="65" y="725"/>
                </a:cxn>
                <a:cxn ang="0">
                  <a:pos x="52" y="810"/>
                </a:cxn>
                <a:cxn ang="0">
                  <a:pos x="81" y="902"/>
                </a:cxn>
                <a:cxn ang="0">
                  <a:pos x="265" y="905"/>
                </a:cxn>
                <a:cxn ang="0">
                  <a:pos x="227" y="810"/>
                </a:cxn>
                <a:cxn ang="0">
                  <a:pos x="314" y="848"/>
                </a:cxn>
                <a:cxn ang="0">
                  <a:pos x="351" y="909"/>
                </a:cxn>
                <a:cxn ang="0">
                  <a:pos x="403" y="909"/>
                </a:cxn>
                <a:cxn ang="0">
                  <a:pos x="475" y="986"/>
                </a:cxn>
              </a:cxnLst>
              <a:rect l="0" t="0" r="r" b="b"/>
              <a:pathLst>
                <a:path w="1900" h="1409">
                  <a:moveTo>
                    <a:pt x="483" y="1030"/>
                  </a:moveTo>
                  <a:lnTo>
                    <a:pt x="533" y="1094"/>
                  </a:lnTo>
                  <a:lnTo>
                    <a:pt x="541" y="1118"/>
                  </a:lnTo>
                  <a:lnTo>
                    <a:pt x="606" y="1209"/>
                  </a:lnTo>
                  <a:lnTo>
                    <a:pt x="673" y="1209"/>
                  </a:lnTo>
                  <a:lnTo>
                    <a:pt x="760" y="1164"/>
                  </a:lnTo>
                  <a:lnTo>
                    <a:pt x="760" y="1148"/>
                  </a:lnTo>
                  <a:lnTo>
                    <a:pt x="776" y="1124"/>
                  </a:lnTo>
                  <a:lnTo>
                    <a:pt x="723" y="1086"/>
                  </a:lnTo>
                  <a:lnTo>
                    <a:pt x="702" y="1094"/>
                  </a:lnTo>
                  <a:lnTo>
                    <a:pt x="658" y="1048"/>
                  </a:lnTo>
                  <a:lnTo>
                    <a:pt x="650" y="1008"/>
                  </a:lnTo>
                  <a:lnTo>
                    <a:pt x="738" y="1078"/>
                  </a:lnTo>
                  <a:lnTo>
                    <a:pt x="884" y="1103"/>
                  </a:lnTo>
                  <a:lnTo>
                    <a:pt x="877" y="1132"/>
                  </a:lnTo>
                  <a:lnTo>
                    <a:pt x="899" y="1141"/>
                  </a:lnTo>
                  <a:lnTo>
                    <a:pt x="921" y="1132"/>
                  </a:lnTo>
                  <a:lnTo>
                    <a:pt x="914" y="1164"/>
                  </a:lnTo>
                  <a:lnTo>
                    <a:pt x="935" y="1217"/>
                  </a:lnTo>
                  <a:lnTo>
                    <a:pt x="935" y="1232"/>
                  </a:lnTo>
                  <a:lnTo>
                    <a:pt x="972" y="1301"/>
                  </a:lnTo>
                  <a:lnTo>
                    <a:pt x="1002" y="1278"/>
                  </a:lnTo>
                  <a:lnTo>
                    <a:pt x="1038" y="1194"/>
                  </a:lnTo>
                  <a:lnTo>
                    <a:pt x="1089" y="1171"/>
                  </a:lnTo>
                  <a:lnTo>
                    <a:pt x="1127" y="1118"/>
                  </a:lnTo>
                  <a:lnTo>
                    <a:pt x="1140" y="1164"/>
                  </a:lnTo>
                  <a:lnTo>
                    <a:pt x="1154" y="1179"/>
                  </a:lnTo>
                  <a:lnTo>
                    <a:pt x="1162" y="1209"/>
                  </a:lnTo>
                  <a:lnTo>
                    <a:pt x="1176" y="1217"/>
                  </a:lnTo>
                  <a:lnTo>
                    <a:pt x="1192" y="1194"/>
                  </a:lnTo>
                  <a:lnTo>
                    <a:pt x="1221" y="1270"/>
                  </a:lnTo>
                  <a:lnTo>
                    <a:pt x="1221" y="1324"/>
                  </a:lnTo>
                  <a:lnTo>
                    <a:pt x="1250" y="1386"/>
                  </a:lnTo>
                  <a:lnTo>
                    <a:pt x="1279" y="1409"/>
                  </a:lnTo>
                  <a:lnTo>
                    <a:pt x="1265" y="1356"/>
                  </a:lnTo>
                  <a:lnTo>
                    <a:pt x="1236" y="1317"/>
                  </a:lnTo>
                  <a:lnTo>
                    <a:pt x="1236" y="1255"/>
                  </a:lnTo>
                  <a:lnTo>
                    <a:pt x="1257" y="1263"/>
                  </a:lnTo>
                  <a:lnTo>
                    <a:pt x="1267" y="1296"/>
                  </a:lnTo>
                  <a:lnTo>
                    <a:pt x="1294" y="1324"/>
                  </a:lnTo>
                  <a:lnTo>
                    <a:pt x="1346" y="1263"/>
                  </a:lnTo>
                  <a:lnTo>
                    <a:pt x="1346" y="1225"/>
                  </a:lnTo>
                  <a:lnTo>
                    <a:pt x="1323" y="1186"/>
                  </a:lnTo>
                  <a:lnTo>
                    <a:pt x="1294" y="1179"/>
                  </a:lnTo>
                  <a:lnTo>
                    <a:pt x="1323" y="1141"/>
                  </a:lnTo>
                  <a:lnTo>
                    <a:pt x="1331" y="1148"/>
                  </a:lnTo>
                  <a:lnTo>
                    <a:pt x="1403" y="1124"/>
                  </a:lnTo>
                  <a:lnTo>
                    <a:pt x="1455" y="1071"/>
                  </a:lnTo>
                  <a:lnTo>
                    <a:pt x="1469" y="1024"/>
                  </a:lnTo>
                  <a:lnTo>
                    <a:pt x="1455" y="1016"/>
                  </a:lnTo>
                  <a:lnTo>
                    <a:pt x="1433" y="963"/>
                  </a:lnTo>
                  <a:lnTo>
                    <a:pt x="1440" y="902"/>
                  </a:lnTo>
                  <a:lnTo>
                    <a:pt x="1418" y="925"/>
                  </a:lnTo>
                  <a:lnTo>
                    <a:pt x="1403" y="909"/>
                  </a:lnTo>
                  <a:lnTo>
                    <a:pt x="1403" y="879"/>
                  </a:lnTo>
                  <a:lnTo>
                    <a:pt x="1433" y="848"/>
                  </a:lnTo>
                  <a:lnTo>
                    <a:pt x="1447" y="861"/>
                  </a:lnTo>
                  <a:lnTo>
                    <a:pt x="1469" y="848"/>
                  </a:lnTo>
                  <a:lnTo>
                    <a:pt x="1469" y="902"/>
                  </a:lnTo>
                  <a:lnTo>
                    <a:pt x="1498" y="917"/>
                  </a:lnTo>
                  <a:lnTo>
                    <a:pt x="1498" y="940"/>
                  </a:lnTo>
                  <a:lnTo>
                    <a:pt x="1513" y="970"/>
                  </a:lnTo>
                  <a:lnTo>
                    <a:pt x="1535" y="932"/>
                  </a:lnTo>
                  <a:lnTo>
                    <a:pt x="1498" y="864"/>
                  </a:lnTo>
                  <a:lnTo>
                    <a:pt x="1527" y="794"/>
                  </a:lnTo>
                  <a:lnTo>
                    <a:pt x="1543" y="818"/>
                  </a:lnTo>
                  <a:lnTo>
                    <a:pt x="1587" y="725"/>
                  </a:lnTo>
                  <a:lnTo>
                    <a:pt x="1578" y="602"/>
                  </a:lnTo>
                  <a:lnTo>
                    <a:pt x="1556" y="556"/>
                  </a:lnTo>
                  <a:lnTo>
                    <a:pt x="1527" y="542"/>
                  </a:lnTo>
                  <a:lnTo>
                    <a:pt x="1537" y="444"/>
                  </a:lnTo>
                  <a:lnTo>
                    <a:pt x="1608" y="410"/>
                  </a:lnTo>
                  <a:lnTo>
                    <a:pt x="1630" y="433"/>
                  </a:lnTo>
                  <a:lnTo>
                    <a:pt x="1725" y="310"/>
                  </a:lnTo>
                  <a:lnTo>
                    <a:pt x="1725" y="356"/>
                  </a:lnTo>
                  <a:lnTo>
                    <a:pt x="1688" y="441"/>
                  </a:lnTo>
                  <a:lnTo>
                    <a:pt x="1688" y="487"/>
                  </a:lnTo>
                  <a:lnTo>
                    <a:pt x="1717" y="571"/>
                  </a:lnTo>
                  <a:lnTo>
                    <a:pt x="1739" y="579"/>
                  </a:lnTo>
                  <a:lnTo>
                    <a:pt x="1754" y="632"/>
                  </a:lnTo>
                  <a:lnTo>
                    <a:pt x="1768" y="533"/>
                  </a:lnTo>
                  <a:lnTo>
                    <a:pt x="1783" y="525"/>
                  </a:lnTo>
                  <a:lnTo>
                    <a:pt x="1754" y="480"/>
                  </a:lnTo>
                  <a:lnTo>
                    <a:pt x="1743" y="396"/>
                  </a:lnTo>
                  <a:lnTo>
                    <a:pt x="1794" y="358"/>
                  </a:lnTo>
                  <a:lnTo>
                    <a:pt x="1819" y="280"/>
                  </a:lnTo>
                  <a:lnTo>
                    <a:pt x="1842" y="272"/>
                  </a:lnTo>
                  <a:lnTo>
                    <a:pt x="1797" y="206"/>
                  </a:lnTo>
                  <a:lnTo>
                    <a:pt x="1878" y="187"/>
                  </a:lnTo>
                  <a:lnTo>
                    <a:pt x="1900" y="157"/>
                  </a:lnTo>
                  <a:lnTo>
                    <a:pt x="1869" y="140"/>
                  </a:lnTo>
                  <a:lnTo>
                    <a:pt x="1893" y="130"/>
                  </a:lnTo>
                  <a:lnTo>
                    <a:pt x="1866" y="103"/>
                  </a:lnTo>
                  <a:lnTo>
                    <a:pt x="1842" y="118"/>
                  </a:lnTo>
                  <a:lnTo>
                    <a:pt x="1746" y="49"/>
                  </a:lnTo>
                  <a:lnTo>
                    <a:pt x="1717" y="57"/>
                  </a:lnTo>
                  <a:lnTo>
                    <a:pt x="1659" y="41"/>
                  </a:lnTo>
                  <a:lnTo>
                    <a:pt x="1630" y="65"/>
                  </a:lnTo>
                  <a:lnTo>
                    <a:pt x="1674" y="103"/>
                  </a:lnTo>
                  <a:lnTo>
                    <a:pt x="1594" y="94"/>
                  </a:lnTo>
                  <a:lnTo>
                    <a:pt x="1527" y="116"/>
                  </a:lnTo>
                  <a:lnTo>
                    <a:pt x="1382" y="88"/>
                  </a:lnTo>
                  <a:lnTo>
                    <a:pt x="1360" y="65"/>
                  </a:lnTo>
                  <a:lnTo>
                    <a:pt x="1331" y="94"/>
                  </a:lnTo>
                  <a:lnTo>
                    <a:pt x="1346" y="126"/>
                  </a:lnTo>
                  <a:lnTo>
                    <a:pt x="1288" y="157"/>
                  </a:lnTo>
                  <a:lnTo>
                    <a:pt x="1198" y="96"/>
                  </a:lnTo>
                  <a:lnTo>
                    <a:pt x="1162" y="111"/>
                  </a:lnTo>
                  <a:lnTo>
                    <a:pt x="1111" y="103"/>
                  </a:lnTo>
                  <a:lnTo>
                    <a:pt x="1038" y="149"/>
                  </a:lnTo>
                  <a:lnTo>
                    <a:pt x="1031" y="103"/>
                  </a:lnTo>
                  <a:lnTo>
                    <a:pt x="1060" y="71"/>
                  </a:lnTo>
                  <a:lnTo>
                    <a:pt x="1053" y="19"/>
                  </a:lnTo>
                  <a:lnTo>
                    <a:pt x="995" y="19"/>
                  </a:lnTo>
                  <a:lnTo>
                    <a:pt x="972" y="41"/>
                  </a:lnTo>
                  <a:lnTo>
                    <a:pt x="951" y="0"/>
                  </a:lnTo>
                  <a:lnTo>
                    <a:pt x="921" y="10"/>
                  </a:lnTo>
                  <a:lnTo>
                    <a:pt x="906" y="74"/>
                  </a:lnTo>
                  <a:lnTo>
                    <a:pt x="848" y="141"/>
                  </a:lnTo>
                  <a:lnTo>
                    <a:pt x="872" y="158"/>
                  </a:lnTo>
                  <a:lnTo>
                    <a:pt x="819" y="180"/>
                  </a:lnTo>
                  <a:lnTo>
                    <a:pt x="877" y="233"/>
                  </a:lnTo>
                  <a:lnTo>
                    <a:pt x="855" y="262"/>
                  </a:lnTo>
                  <a:lnTo>
                    <a:pt x="790" y="227"/>
                  </a:lnTo>
                  <a:lnTo>
                    <a:pt x="797" y="272"/>
                  </a:lnTo>
                  <a:lnTo>
                    <a:pt x="855" y="326"/>
                  </a:lnTo>
                  <a:lnTo>
                    <a:pt x="818" y="322"/>
                  </a:lnTo>
                  <a:lnTo>
                    <a:pt x="771" y="379"/>
                  </a:lnTo>
                  <a:lnTo>
                    <a:pt x="790" y="318"/>
                  </a:lnTo>
                  <a:lnTo>
                    <a:pt x="760" y="202"/>
                  </a:lnTo>
                  <a:lnTo>
                    <a:pt x="745" y="211"/>
                  </a:lnTo>
                  <a:lnTo>
                    <a:pt x="743" y="274"/>
                  </a:lnTo>
                  <a:lnTo>
                    <a:pt x="760" y="326"/>
                  </a:lnTo>
                  <a:lnTo>
                    <a:pt x="709" y="295"/>
                  </a:lnTo>
                  <a:lnTo>
                    <a:pt x="687" y="295"/>
                  </a:lnTo>
                  <a:lnTo>
                    <a:pt x="694" y="326"/>
                  </a:lnTo>
                  <a:lnTo>
                    <a:pt x="555" y="352"/>
                  </a:lnTo>
                  <a:lnTo>
                    <a:pt x="533" y="394"/>
                  </a:lnTo>
                  <a:lnTo>
                    <a:pt x="475" y="441"/>
                  </a:lnTo>
                  <a:lnTo>
                    <a:pt x="454" y="382"/>
                  </a:lnTo>
                  <a:lnTo>
                    <a:pt x="493" y="380"/>
                  </a:lnTo>
                  <a:lnTo>
                    <a:pt x="497" y="344"/>
                  </a:lnTo>
                  <a:lnTo>
                    <a:pt x="420" y="323"/>
                  </a:lnTo>
                  <a:lnTo>
                    <a:pt x="399" y="299"/>
                  </a:lnTo>
                  <a:lnTo>
                    <a:pt x="285" y="338"/>
                  </a:lnTo>
                  <a:lnTo>
                    <a:pt x="274" y="369"/>
                  </a:lnTo>
                  <a:lnTo>
                    <a:pt x="176" y="487"/>
                  </a:lnTo>
                  <a:lnTo>
                    <a:pt x="179" y="504"/>
                  </a:lnTo>
                  <a:lnTo>
                    <a:pt x="168" y="525"/>
                  </a:lnTo>
                  <a:lnTo>
                    <a:pt x="175" y="579"/>
                  </a:lnTo>
                  <a:lnTo>
                    <a:pt x="197" y="571"/>
                  </a:lnTo>
                  <a:lnTo>
                    <a:pt x="211" y="548"/>
                  </a:lnTo>
                  <a:lnTo>
                    <a:pt x="256" y="618"/>
                  </a:lnTo>
                  <a:lnTo>
                    <a:pt x="271" y="609"/>
                  </a:lnTo>
                  <a:lnTo>
                    <a:pt x="271" y="579"/>
                  </a:lnTo>
                  <a:lnTo>
                    <a:pt x="300" y="556"/>
                  </a:lnTo>
                  <a:lnTo>
                    <a:pt x="278" y="510"/>
                  </a:lnTo>
                  <a:lnTo>
                    <a:pt x="285" y="487"/>
                  </a:lnTo>
                  <a:lnTo>
                    <a:pt x="307" y="487"/>
                  </a:lnTo>
                  <a:lnTo>
                    <a:pt x="322" y="425"/>
                  </a:lnTo>
                  <a:lnTo>
                    <a:pt x="343" y="417"/>
                  </a:lnTo>
                  <a:lnTo>
                    <a:pt x="365" y="449"/>
                  </a:lnTo>
                  <a:lnTo>
                    <a:pt x="329" y="494"/>
                  </a:lnTo>
                  <a:lnTo>
                    <a:pt x="334" y="532"/>
                  </a:lnTo>
                  <a:lnTo>
                    <a:pt x="399" y="511"/>
                  </a:lnTo>
                  <a:lnTo>
                    <a:pt x="416" y="539"/>
                  </a:lnTo>
                  <a:lnTo>
                    <a:pt x="326" y="598"/>
                  </a:lnTo>
                  <a:lnTo>
                    <a:pt x="322" y="622"/>
                  </a:lnTo>
                  <a:lnTo>
                    <a:pt x="256" y="647"/>
                  </a:lnTo>
                  <a:lnTo>
                    <a:pt x="211" y="647"/>
                  </a:lnTo>
                  <a:lnTo>
                    <a:pt x="220" y="594"/>
                  </a:lnTo>
                  <a:lnTo>
                    <a:pt x="190" y="618"/>
                  </a:lnTo>
                  <a:lnTo>
                    <a:pt x="190" y="641"/>
                  </a:lnTo>
                  <a:lnTo>
                    <a:pt x="162" y="647"/>
                  </a:lnTo>
                  <a:lnTo>
                    <a:pt x="132" y="710"/>
                  </a:lnTo>
                  <a:lnTo>
                    <a:pt x="65" y="725"/>
                  </a:lnTo>
                  <a:lnTo>
                    <a:pt x="66" y="739"/>
                  </a:lnTo>
                  <a:lnTo>
                    <a:pt x="88" y="740"/>
                  </a:lnTo>
                  <a:lnTo>
                    <a:pt x="81" y="801"/>
                  </a:lnTo>
                  <a:lnTo>
                    <a:pt x="52" y="810"/>
                  </a:lnTo>
                  <a:lnTo>
                    <a:pt x="7" y="801"/>
                  </a:lnTo>
                  <a:lnTo>
                    <a:pt x="0" y="871"/>
                  </a:lnTo>
                  <a:lnTo>
                    <a:pt x="21" y="902"/>
                  </a:lnTo>
                  <a:lnTo>
                    <a:pt x="81" y="902"/>
                  </a:lnTo>
                  <a:lnTo>
                    <a:pt x="110" y="839"/>
                  </a:lnTo>
                  <a:lnTo>
                    <a:pt x="182" y="801"/>
                  </a:lnTo>
                  <a:lnTo>
                    <a:pt x="263" y="862"/>
                  </a:lnTo>
                  <a:lnTo>
                    <a:pt x="265" y="905"/>
                  </a:lnTo>
                  <a:lnTo>
                    <a:pt x="278" y="874"/>
                  </a:lnTo>
                  <a:lnTo>
                    <a:pt x="294" y="871"/>
                  </a:lnTo>
                  <a:lnTo>
                    <a:pt x="295" y="857"/>
                  </a:lnTo>
                  <a:lnTo>
                    <a:pt x="227" y="810"/>
                  </a:lnTo>
                  <a:lnTo>
                    <a:pt x="242" y="794"/>
                  </a:lnTo>
                  <a:lnTo>
                    <a:pt x="278" y="801"/>
                  </a:lnTo>
                  <a:lnTo>
                    <a:pt x="278" y="818"/>
                  </a:lnTo>
                  <a:lnTo>
                    <a:pt x="314" y="848"/>
                  </a:lnTo>
                  <a:lnTo>
                    <a:pt x="316" y="875"/>
                  </a:lnTo>
                  <a:lnTo>
                    <a:pt x="336" y="879"/>
                  </a:lnTo>
                  <a:lnTo>
                    <a:pt x="329" y="902"/>
                  </a:lnTo>
                  <a:lnTo>
                    <a:pt x="351" y="909"/>
                  </a:lnTo>
                  <a:lnTo>
                    <a:pt x="358" y="894"/>
                  </a:lnTo>
                  <a:lnTo>
                    <a:pt x="351" y="864"/>
                  </a:lnTo>
                  <a:lnTo>
                    <a:pt x="395" y="871"/>
                  </a:lnTo>
                  <a:lnTo>
                    <a:pt x="403" y="909"/>
                  </a:lnTo>
                  <a:lnTo>
                    <a:pt x="461" y="940"/>
                  </a:lnTo>
                  <a:lnTo>
                    <a:pt x="490" y="921"/>
                  </a:lnTo>
                  <a:lnTo>
                    <a:pt x="504" y="925"/>
                  </a:lnTo>
                  <a:lnTo>
                    <a:pt x="475" y="986"/>
                  </a:lnTo>
                  <a:lnTo>
                    <a:pt x="483" y="1030"/>
                  </a:lnTo>
                  <a:lnTo>
                    <a:pt x="483" y="1030"/>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35" name="Freeform 120"/>
            <p:cNvSpPr>
              <a:spLocks/>
            </p:cNvSpPr>
            <p:nvPr/>
          </p:nvSpPr>
          <p:spPr bwMode="auto">
            <a:xfrm>
              <a:off x="1276350" y="2327275"/>
              <a:ext cx="1492250" cy="3008313"/>
            </a:xfrm>
            <a:custGeom>
              <a:avLst/>
              <a:gdLst/>
              <a:ahLst/>
              <a:cxnLst>
                <a:cxn ang="0">
                  <a:pos x="168" y="193"/>
                </a:cxn>
                <a:cxn ang="0">
                  <a:pos x="176" y="331"/>
                </a:cxn>
                <a:cxn ang="0">
                  <a:pos x="168" y="446"/>
                </a:cxn>
                <a:cxn ang="0">
                  <a:pos x="103" y="637"/>
                </a:cxn>
                <a:cxn ang="0">
                  <a:pos x="103" y="815"/>
                </a:cxn>
                <a:cxn ang="0">
                  <a:pos x="154" y="999"/>
                </a:cxn>
                <a:cxn ang="0">
                  <a:pos x="132" y="861"/>
                </a:cxn>
                <a:cxn ang="0">
                  <a:pos x="205" y="1053"/>
                </a:cxn>
                <a:cxn ang="0">
                  <a:pos x="329" y="1207"/>
                </a:cxn>
                <a:cxn ang="0">
                  <a:pos x="468" y="1283"/>
                </a:cxn>
                <a:cxn ang="0">
                  <a:pos x="505" y="1376"/>
                </a:cxn>
                <a:cxn ang="0">
                  <a:pos x="599" y="1406"/>
                </a:cxn>
                <a:cxn ang="0">
                  <a:pos x="570" y="1552"/>
                </a:cxn>
                <a:cxn ang="0">
                  <a:pos x="548" y="1659"/>
                </a:cxn>
                <a:cxn ang="0">
                  <a:pos x="666" y="1952"/>
                </a:cxn>
                <a:cxn ang="0">
                  <a:pos x="628" y="2197"/>
                </a:cxn>
                <a:cxn ang="0">
                  <a:pos x="679" y="2282"/>
                </a:cxn>
                <a:cxn ang="0">
                  <a:pos x="717" y="2197"/>
                </a:cxn>
                <a:cxn ang="0">
                  <a:pos x="797" y="2083"/>
                </a:cxn>
                <a:cxn ang="0">
                  <a:pos x="987" y="1944"/>
                </a:cxn>
                <a:cxn ang="0">
                  <a:pos x="1081" y="1836"/>
                </a:cxn>
                <a:cxn ang="0">
                  <a:pos x="1067" y="1674"/>
                </a:cxn>
                <a:cxn ang="0">
                  <a:pos x="965" y="1621"/>
                </a:cxn>
                <a:cxn ang="0">
                  <a:pos x="979" y="1568"/>
                </a:cxn>
                <a:cxn ang="0">
                  <a:pos x="833" y="1414"/>
                </a:cxn>
                <a:cxn ang="0">
                  <a:pos x="717" y="1425"/>
                </a:cxn>
                <a:cxn ang="0">
                  <a:pos x="643" y="1429"/>
                </a:cxn>
                <a:cxn ang="0">
                  <a:pos x="518" y="1353"/>
                </a:cxn>
                <a:cxn ang="0">
                  <a:pos x="453" y="1252"/>
                </a:cxn>
                <a:cxn ang="0">
                  <a:pos x="438" y="1161"/>
                </a:cxn>
                <a:cxn ang="0">
                  <a:pos x="322" y="1129"/>
                </a:cxn>
                <a:cxn ang="0">
                  <a:pos x="445" y="999"/>
                </a:cxn>
                <a:cxn ang="0">
                  <a:pos x="548" y="1007"/>
                </a:cxn>
                <a:cxn ang="0">
                  <a:pos x="614" y="1083"/>
                </a:cxn>
                <a:cxn ang="0">
                  <a:pos x="673" y="922"/>
                </a:cxn>
                <a:cxn ang="0">
                  <a:pos x="720" y="814"/>
                </a:cxn>
                <a:cxn ang="0">
                  <a:pos x="804" y="699"/>
                </a:cxn>
                <a:cxn ang="0">
                  <a:pos x="870" y="591"/>
                </a:cxn>
                <a:cxn ang="0">
                  <a:pos x="804" y="530"/>
                </a:cxn>
                <a:cxn ang="0">
                  <a:pos x="724" y="446"/>
                </a:cxn>
                <a:cxn ang="0">
                  <a:pos x="643" y="545"/>
                </a:cxn>
                <a:cxn ang="0">
                  <a:pos x="548" y="507"/>
                </a:cxn>
                <a:cxn ang="0">
                  <a:pos x="548" y="408"/>
                </a:cxn>
                <a:cxn ang="0">
                  <a:pos x="622" y="331"/>
                </a:cxn>
                <a:cxn ang="0">
                  <a:pos x="548" y="315"/>
                </a:cxn>
                <a:cxn ang="0">
                  <a:pos x="461" y="315"/>
                </a:cxn>
                <a:cxn ang="0">
                  <a:pos x="322" y="177"/>
                </a:cxn>
                <a:cxn ang="0">
                  <a:pos x="248" y="8"/>
                </a:cxn>
                <a:cxn ang="0">
                  <a:pos x="190" y="24"/>
                </a:cxn>
                <a:cxn ang="0">
                  <a:pos x="154" y="85"/>
                </a:cxn>
                <a:cxn ang="0">
                  <a:pos x="74" y="116"/>
                </a:cxn>
                <a:cxn ang="0">
                  <a:pos x="0" y="154"/>
                </a:cxn>
              </a:cxnLst>
              <a:rect l="0" t="0" r="r" b="b"/>
              <a:pathLst>
                <a:path w="1154" h="2328">
                  <a:moveTo>
                    <a:pt x="0" y="154"/>
                  </a:moveTo>
                  <a:lnTo>
                    <a:pt x="74" y="193"/>
                  </a:lnTo>
                  <a:lnTo>
                    <a:pt x="125" y="177"/>
                  </a:lnTo>
                  <a:lnTo>
                    <a:pt x="168" y="193"/>
                  </a:lnTo>
                  <a:lnTo>
                    <a:pt x="117" y="201"/>
                  </a:lnTo>
                  <a:lnTo>
                    <a:pt x="161" y="216"/>
                  </a:lnTo>
                  <a:lnTo>
                    <a:pt x="176" y="270"/>
                  </a:lnTo>
                  <a:lnTo>
                    <a:pt x="176" y="331"/>
                  </a:lnTo>
                  <a:lnTo>
                    <a:pt x="205" y="308"/>
                  </a:lnTo>
                  <a:lnTo>
                    <a:pt x="205" y="353"/>
                  </a:lnTo>
                  <a:lnTo>
                    <a:pt x="183" y="376"/>
                  </a:lnTo>
                  <a:lnTo>
                    <a:pt x="168" y="446"/>
                  </a:lnTo>
                  <a:lnTo>
                    <a:pt x="190" y="523"/>
                  </a:lnTo>
                  <a:lnTo>
                    <a:pt x="176" y="561"/>
                  </a:lnTo>
                  <a:lnTo>
                    <a:pt x="168" y="538"/>
                  </a:lnTo>
                  <a:lnTo>
                    <a:pt x="103" y="637"/>
                  </a:lnTo>
                  <a:lnTo>
                    <a:pt x="96" y="746"/>
                  </a:lnTo>
                  <a:lnTo>
                    <a:pt x="80" y="769"/>
                  </a:lnTo>
                  <a:lnTo>
                    <a:pt x="88" y="815"/>
                  </a:lnTo>
                  <a:lnTo>
                    <a:pt x="103" y="815"/>
                  </a:lnTo>
                  <a:lnTo>
                    <a:pt x="110" y="891"/>
                  </a:lnTo>
                  <a:lnTo>
                    <a:pt x="103" y="914"/>
                  </a:lnTo>
                  <a:lnTo>
                    <a:pt x="146" y="1029"/>
                  </a:lnTo>
                  <a:lnTo>
                    <a:pt x="154" y="999"/>
                  </a:lnTo>
                  <a:lnTo>
                    <a:pt x="139" y="975"/>
                  </a:lnTo>
                  <a:lnTo>
                    <a:pt x="139" y="907"/>
                  </a:lnTo>
                  <a:lnTo>
                    <a:pt x="125" y="884"/>
                  </a:lnTo>
                  <a:lnTo>
                    <a:pt x="132" y="861"/>
                  </a:lnTo>
                  <a:lnTo>
                    <a:pt x="146" y="884"/>
                  </a:lnTo>
                  <a:lnTo>
                    <a:pt x="146" y="914"/>
                  </a:lnTo>
                  <a:lnTo>
                    <a:pt x="176" y="1022"/>
                  </a:lnTo>
                  <a:lnTo>
                    <a:pt x="205" y="1053"/>
                  </a:lnTo>
                  <a:lnTo>
                    <a:pt x="205" y="1114"/>
                  </a:lnTo>
                  <a:lnTo>
                    <a:pt x="248" y="1168"/>
                  </a:lnTo>
                  <a:lnTo>
                    <a:pt x="264" y="1168"/>
                  </a:lnTo>
                  <a:lnTo>
                    <a:pt x="329" y="1207"/>
                  </a:lnTo>
                  <a:lnTo>
                    <a:pt x="366" y="1207"/>
                  </a:lnTo>
                  <a:lnTo>
                    <a:pt x="387" y="1252"/>
                  </a:lnTo>
                  <a:lnTo>
                    <a:pt x="438" y="1283"/>
                  </a:lnTo>
                  <a:lnTo>
                    <a:pt x="468" y="1283"/>
                  </a:lnTo>
                  <a:lnTo>
                    <a:pt x="468" y="1330"/>
                  </a:lnTo>
                  <a:lnTo>
                    <a:pt x="482" y="1330"/>
                  </a:lnTo>
                  <a:lnTo>
                    <a:pt x="489" y="1376"/>
                  </a:lnTo>
                  <a:lnTo>
                    <a:pt x="505" y="1376"/>
                  </a:lnTo>
                  <a:lnTo>
                    <a:pt x="556" y="1421"/>
                  </a:lnTo>
                  <a:lnTo>
                    <a:pt x="570" y="1421"/>
                  </a:lnTo>
                  <a:lnTo>
                    <a:pt x="585" y="1406"/>
                  </a:lnTo>
                  <a:lnTo>
                    <a:pt x="599" y="1406"/>
                  </a:lnTo>
                  <a:lnTo>
                    <a:pt x="599" y="1438"/>
                  </a:lnTo>
                  <a:lnTo>
                    <a:pt x="614" y="1438"/>
                  </a:lnTo>
                  <a:lnTo>
                    <a:pt x="622" y="1490"/>
                  </a:lnTo>
                  <a:lnTo>
                    <a:pt x="570" y="1552"/>
                  </a:lnTo>
                  <a:lnTo>
                    <a:pt x="556" y="1583"/>
                  </a:lnTo>
                  <a:lnTo>
                    <a:pt x="577" y="1591"/>
                  </a:lnTo>
                  <a:lnTo>
                    <a:pt x="548" y="1636"/>
                  </a:lnTo>
                  <a:lnTo>
                    <a:pt x="548" y="1659"/>
                  </a:lnTo>
                  <a:lnTo>
                    <a:pt x="614" y="1775"/>
                  </a:lnTo>
                  <a:lnTo>
                    <a:pt x="637" y="1783"/>
                  </a:lnTo>
                  <a:lnTo>
                    <a:pt x="679" y="1859"/>
                  </a:lnTo>
                  <a:lnTo>
                    <a:pt x="666" y="1952"/>
                  </a:lnTo>
                  <a:lnTo>
                    <a:pt x="643" y="1967"/>
                  </a:lnTo>
                  <a:lnTo>
                    <a:pt x="614" y="2167"/>
                  </a:lnTo>
                  <a:lnTo>
                    <a:pt x="637" y="2136"/>
                  </a:lnTo>
                  <a:lnTo>
                    <a:pt x="628" y="2197"/>
                  </a:lnTo>
                  <a:lnTo>
                    <a:pt x="614" y="2212"/>
                  </a:lnTo>
                  <a:lnTo>
                    <a:pt x="643" y="2328"/>
                  </a:lnTo>
                  <a:lnTo>
                    <a:pt x="659" y="2328"/>
                  </a:lnTo>
                  <a:lnTo>
                    <a:pt x="679" y="2282"/>
                  </a:lnTo>
                  <a:lnTo>
                    <a:pt x="702" y="2267"/>
                  </a:lnTo>
                  <a:lnTo>
                    <a:pt x="702" y="2243"/>
                  </a:lnTo>
                  <a:lnTo>
                    <a:pt x="686" y="2228"/>
                  </a:lnTo>
                  <a:lnTo>
                    <a:pt x="717" y="2197"/>
                  </a:lnTo>
                  <a:lnTo>
                    <a:pt x="724" y="2144"/>
                  </a:lnTo>
                  <a:lnTo>
                    <a:pt x="782" y="2144"/>
                  </a:lnTo>
                  <a:lnTo>
                    <a:pt x="804" y="2128"/>
                  </a:lnTo>
                  <a:lnTo>
                    <a:pt x="797" y="2083"/>
                  </a:lnTo>
                  <a:lnTo>
                    <a:pt x="833" y="2090"/>
                  </a:lnTo>
                  <a:lnTo>
                    <a:pt x="929" y="2020"/>
                  </a:lnTo>
                  <a:lnTo>
                    <a:pt x="929" y="1990"/>
                  </a:lnTo>
                  <a:lnTo>
                    <a:pt x="987" y="1944"/>
                  </a:lnTo>
                  <a:lnTo>
                    <a:pt x="987" y="1967"/>
                  </a:lnTo>
                  <a:lnTo>
                    <a:pt x="1030" y="1944"/>
                  </a:lnTo>
                  <a:lnTo>
                    <a:pt x="1081" y="1866"/>
                  </a:lnTo>
                  <a:lnTo>
                    <a:pt x="1081" y="1836"/>
                  </a:lnTo>
                  <a:lnTo>
                    <a:pt x="1133" y="1813"/>
                  </a:lnTo>
                  <a:lnTo>
                    <a:pt x="1154" y="1748"/>
                  </a:lnTo>
                  <a:lnTo>
                    <a:pt x="1104" y="1683"/>
                  </a:lnTo>
                  <a:lnTo>
                    <a:pt x="1067" y="1674"/>
                  </a:lnTo>
                  <a:lnTo>
                    <a:pt x="1030" y="1629"/>
                  </a:lnTo>
                  <a:lnTo>
                    <a:pt x="994" y="1629"/>
                  </a:lnTo>
                  <a:lnTo>
                    <a:pt x="994" y="1652"/>
                  </a:lnTo>
                  <a:lnTo>
                    <a:pt x="965" y="1621"/>
                  </a:lnTo>
                  <a:lnTo>
                    <a:pt x="943" y="1636"/>
                  </a:lnTo>
                  <a:lnTo>
                    <a:pt x="943" y="1606"/>
                  </a:lnTo>
                  <a:lnTo>
                    <a:pt x="972" y="1591"/>
                  </a:lnTo>
                  <a:lnTo>
                    <a:pt x="979" y="1568"/>
                  </a:lnTo>
                  <a:lnTo>
                    <a:pt x="950" y="1499"/>
                  </a:lnTo>
                  <a:lnTo>
                    <a:pt x="891" y="1490"/>
                  </a:lnTo>
                  <a:lnTo>
                    <a:pt x="878" y="1452"/>
                  </a:lnTo>
                  <a:lnTo>
                    <a:pt x="833" y="1414"/>
                  </a:lnTo>
                  <a:lnTo>
                    <a:pt x="797" y="1421"/>
                  </a:lnTo>
                  <a:lnTo>
                    <a:pt x="775" y="1399"/>
                  </a:lnTo>
                  <a:lnTo>
                    <a:pt x="724" y="1399"/>
                  </a:lnTo>
                  <a:lnTo>
                    <a:pt x="717" y="1425"/>
                  </a:lnTo>
                  <a:lnTo>
                    <a:pt x="694" y="1414"/>
                  </a:lnTo>
                  <a:lnTo>
                    <a:pt x="717" y="1383"/>
                  </a:lnTo>
                  <a:lnTo>
                    <a:pt x="650" y="1414"/>
                  </a:lnTo>
                  <a:lnTo>
                    <a:pt x="643" y="1429"/>
                  </a:lnTo>
                  <a:lnTo>
                    <a:pt x="628" y="1429"/>
                  </a:lnTo>
                  <a:lnTo>
                    <a:pt x="606" y="1383"/>
                  </a:lnTo>
                  <a:lnTo>
                    <a:pt x="556" y="1383"/>
                  </a:lnTo>
                  <a:lnTo>
                    <a:pt x="518" y="1353"/>
                  </a:lnTo>
                  <a:lnTo>
                    <a:pt x="533" y="1299"/>
                  </a:lnTo>
                  <a:lnTo>
                    <a:pt x="525" y="1252"/>
                  </a:lnTo>
                  <a:lnTo>
                    <a:pt x="482" y="1260"/>
                  </a:lnTo>
                  <a:lnTo>
                    <a:pt x="453" y="1252"/>
                  </a:lnTo>
                  <a:lnTo>
                    <a:pt x="468" y="1207"/>
                  </a:lnTo>
                  <a:lnTo>
                    <a:pt x="496" y="1161"/>
                  </a:lnTo>
                  <a:lnTo>
                    <a:pt x="482" y="1153"/>
                  </a:lnTo>
                  <a:lnTo>
                    <a:pt x="438" y="1161"/>
                  </a:lnTo>
                  <a:lnTo>
                    <a:pt x="424" y="1207"/>
                  </a:lnTo>
                  <a:lnTo>
                    <a:pt x="395" y="1207"/>
                  </a:lnTo>
                  <a:lnTo>
                    <a:pt x="322" y="1161"/>
                  </a:lnTo>
                  <a:lnTo>
                    <a:pt x="322" y="1129"/>
                  </a:lnTo>
                  <a:lnTo>
                    <a:pt x="315" y="1099"/>
                  </a:lnTo>
                  <a:lnTo>
                    <a:pt x="344" y="1029"/>
                  </a:lnTo>
                  <a:lnTo>
                    <a:pt x="402" y="999"/>
                  </a:lnTo>
                  <a:lnTo>
                    <a:pt x="445" y="999"/>
                  </a:lnTo>
                  <a:lnTo>
                    <a:pt x="475" y="1022"/>
                  </a:lnTo>
                  <a:lnTo>
                    <a:pt x="489" y="1022"/>
                  </a:lnTo>
                  <a:lnTo>
                    <a:pt x="482" y="999"/>
                  </a:lnTo>
                  <a:lnTo>
                    <a:pt x="548" y="1007"/>
                  </a:lnTo>
                  <a:lnTo>
                    <a:pt x="570" y="1029"/>
                  </a:lnTo>
                  <a:lnTo>
                    <a:pt x="577" y="1060"/>
                  </a:lnTo>
                  <a:lnTo>
                    <a:pt x="599" y="1106"/>
                  </a:lnTo>
                  <a:lnTo>
                    <a:pt x="614" y="1083"/>
                  </a:lnTo>
                  <a:lnTo>
                    <a:pt x="614" y="1045"/>
                  </a:lnTo>
                  <a:lnTo>
                    <a:pt x="599" y="999"/>
                  </a:lnTo>
                  <a:lnTo>
                    <a:pt x="622" y="945"/>
                  </a:lnTo>
                  <a:lnTo>
                    <a:pt x="673" y="922"/>
                  </a:lnTo>
                  <a:lnTo>
                    <a:pt x="666" y="853"/>
                  </a:lnTo>
                  <a:lnTo>
                    <a:pt x="686" y="876"/>
                  </a:lnTo>
                  <a:lnTo>
                    <a:pt x="694" y="846"/>
                  </a:lnTo>
                  <a:lnTo>
                    <a:pt x="720" y="814"/>
                  </a:lnTo>
                  <a:lnTo>
                    <a:pt x="746" y="798"/>
                  </a:lnTo>
                  <a:lnTo>
                    <a:pt x="738" y="776"/>
                  </a:lnTo>
                  <a:lnTo>
                    <a:pt x="818" y="699"/>
                  </a:lnTo>
                  <a:lnTo>
                    <a:pt x="804" y="699"/>
                  </a:lnTo>
                  <a:lnTo>
                    <a:pt x="804" y="661"/>
                  </a:lnTo>
                  <a:lnTo>
                    <a:pt x="753" y="669"/>
                  </a:lnTo>
                  <a:lnTo>
                    <a:pt x="775" y="623"/>
                  </a:lnTo>
                  <a:lnTo>
                    <a:pt x="870" y="591"/>
                  </a:lnTo>
                  <a:lnTo>
                    <a:pt x="870" y="561"/>
                  </a:lnTo>
                  <a:lnTo>
                    <a:pt x="818" y="561"/>
                  </a:lnTo>
                  <a:lnTo>
                    <a:pt x="833" y="530"/>
                  </a:lnTo>
                  <a:lnTo>
                    <a:pt x="804" y="530"/>
                  </a:lnTo>
                  <a:lnTo>
                    <a:pt x="767" y="446"/>
                  </a:lnTo>
                  <a:lnTo>
                    <a:pt x="753" y="477"/>
                  </a:lnTo>
                  <a:lnTo>
                    <a:pt x="738" y="477"/>
                  </a:lnTo>
                  <a:lnTo>
                    <a:pt x="724" y="446"/>
                  </a:lnTo>
                  <a:lnTo>
                    <a:pt x="637" y="416"/>
                  </a:lnTo>
                  <a:lnTo>
                    <a:pt x="637" y="484"/>
                  </a:lnTo>
                  <a:lnTo>
                    <a:pt x="659" y="515"/>
                  </a:lnTo>
                  <a:lnTo>
                    <a:pt x="643" y="545"/>
                  </a:lnTo>
                  <a:lnTo>
                    <a:pt x="659" y="631"/>
                  </a:lnTo>
                  <a:lnTo>
                    <a:pt x="622" y="631"/>
                  </a:lnTo>
                  <a:lnTo>
                    <a:pt x="592" y="553"/>
                  </a:lnTo>
                  <a:lnTo>
                    <a:pt x="548" y="507"/>
                  </a:lnTo>
                  <a:lnTo>
                    <a:pt x="525" y="515"/>
                  </a:lnTo>
                  <a:lnTo>
                    <a:pt x="518" y="423"/>
                  </a:lnTo>
                  <a:lnTo>
                    <a:pt x="525" y="384"/>
                  </a:lnTo>
                  <a:lnTo>
                    <a:pt x="548" y="408"/>
                  </a:lnTo>
                  <a:lnTo>
                    <a:pt x="563" y="392"/>
                  </a:lnTo>
                  <a:lnTo>
                    <a:pt x="548" y="361"/>
                  </a:lnTo>
                  <a:lnTo>
                    <a:pt x="577" y="369"/>
                  </a:lnTo>
                  <a:lnTo>
                    <a:pt x="622" y="331"/>
                  </a:lnTo>
                  <a:lnTo>
                    <a:pt x="622" y="300"/>
                  </a:lnTo>
                  <a:lnTo>
                    <a:pt x="585" y="323"/>
                  </a:lnTo>
                  <a:lnTo>
                    <a:pt x="548" y="254"/>
                  </a:lnTo>
                  <a:lnTo>
                    <a:pt x="548" y="315"/>
                  </a:lnTo>
                  <a:lnTo>
                    <a:pt x="525" y="323"/>
                  </a:lnTo>
                  <a:lnTo>
                    <a:pt x="525" y="308"/>
                  </a:lnTo>
                  <a:lnTo>
                    <a:pt x="468" y="292"/>
                  </a:lnTo>
                  <a:lnTo>
                    <a:pt x="461" y="315"/>
                  </a:lnTo>
                  <a:lnTo>
                    <a:pt x="416" y="270"/>
                  </a:lnTo>
                  <a:lnTo>
                    <a:pt x="431" y="247"/>
                  </a:lnTo>
                  <a:lnTo>
                    <a:pt x="344" y="177"/>
                  </a:lnTo>
                  <a:lnTo>
                    <a:pt x="322" y="177"/>
                  </a:lnTo>
                  <a:lnTo>
                    <a:pt x="315" y="100"/>
                  </a:lnTo>
                  <a:lnTo>
                    <a:pt x="300" y="78"/>
                  </a:lnTo>
                  <a:lnTo>
                    <a:pt x="307" y="53"/>
                  </a:lnTo>
                  <a:lnTo>
                    <a:pt x="248" y="8"/>
                  </a:lnTo>
                  <a:lnTo>
                    <a:pt x="219" y="0"/>
                  </a:lnTo>
                  <a:lnTo>
                    <a:pt x="212" y="38"/>
                  </a:lnTo>
                  <a:lnTo>
                    <a:pt x="197" y="46"/>
                  </a:lnTo>
                  <a:lnTo>
                    <a:pt x="190" y="24"/>
                  </a:lnTo>
                  <a:lnTo>
                    <a:pt x="161" y="24"/>
                  </a:lnTo>
                  <a:lnTo>
                    <a:pt x="161" y="53"/>
                  </a:lnTo>
                  <a:lnTo>
                    <a:pt x="168" y="78"/>
                  </a:lnTo>
                  <a:lnTo>
                    <a:pt x="154" y="85"/>
                  </a:lnTo>
                  <a:lnTo>
                    <a:pt x="103" y="62"/>
                  </a:lnTo>
                  <a:lnTo>
                    <a:pt x="67" y="85"/>
                  </a:lnTo>
                  <a:lnTo>
                    <a:pt x="80" y="108"/>
                  </a:lnTo>
                  <a:lnTo>
                    <a:pt x="74" y="116"/>
                  </a:lnTo>
                  <a:lnTo>
                    <a:pt x="80" y="154"/>
                  </a:lnTo>
                  <a:lnTo>
                    <a:pt x="74" y="163"/>
                  </a:lnTo>
                  <a:lnTo>
                    <a:pt x="0" y="154"/>
                  </a:lnTo>
                  <a:lnTo>
                    <a:pt x="0" y="154"/>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36" name="Freeform 121"/>
            <p:cNvSpPr>
              <a:spLocks/>
            </p:cNvSpPr>
            <p:nvPr/>
          </p:nvSpPr>
          <p:spPr bwMode="auto">
            <a:xfrm>
              <a:off x="1276350" y="2327275"/>
              <a:ext cx="1492250" cy="3008313"/>
            </a:xfrm>
            <a:custGeom>
              <a:avLst/>
              <a:gdLst/>
              <a:ahLst/>
              <a:cxnLst>
                <a:cxn ang="0">
                  <a:pos x="168" y="193"/>
                </a:cxn>
                <a:cxn ang="0">
                  <a:pos x="176" y="331"/>
                </a:cxn>
                <a:cxn ang="0">
                  <a:pos x="168" y="446"/>
                </a:cxn>
                <a:cxn ang="0">
                  <a:pos x="103" y="637"/>
                </a:cxn>
                <a:cxn ang="0">
                  <a:pos x="103" y="815"/>
                </a:cxn>
                <a:cxn ang="0">
                  <a:pos x="154" y="999"/>
                </a:cxn>
                <a:cxn ang="0">
                  <a:pos x="132" y="861"/>
                </a:cxn>
                <a:cxn ang="0">
                  <a:pos x="205" y="1053"/>
                </a:cxn>
                <a:cxn ang="0">
                  <a:pos x="329" y="1207"/>
                </a:cxn>
                <a:cxn ang="0">
                  <a:pos x="468" y="1283"/>
                </a:cxn>
                <a:cxn ang="0">
                  <a:pos x="505" y="1376"/>
                </a:cxn>
                <a:cxn ang="0">
                  <a:pos x="599" y="1406"/>
                </a:cxn>
                <a:cxn ang="0">
                  <a:pos x="570" y="1552"/>
                </a:cxn>
                <a:cxn ang="0">
                  <a:pos x="548" y="1659"/>
                </a:cxn>
                <a:cxn ang="0">
                  <a:pos x="666" y="1952"/>
                </a:cxn>
                <a:cxn ang="0">
                  <a:pos x="628" y="2197"/>
                </a:cxn>
                <a:cxn ang="0">
                  <a:pos x="679" y="2282"/>
                </a:cxn>
                <a:cxn ang="0">
                  <a:pos x="717" y="2197"/>
                </a:cxn>
                <a:cxn ang="0">
                  <a:pos x="797" y="2083"/>
                </a:cxn>
                <a:cxn ang="0">
                  <a:pos x="987" y="1944"/>
                </a:cxn>
                <a:cxn ang="0">
                  <a:pos x="1081" y="1836"/>
                </a:cxn>
                <a:cxn ang="0">
                  <a:pos x="1067" y="1674"/>
                </a:cxn>
                <a:cxn ang="0">
                  <a:pos x="965" y="1621"/>
                </a:cxn>
                <a:cxn ang="0">
                  <a:pos x="979" y="1568"/>
                </a:cxn>
                <a:cxn ang="0">
                  <a:pos x="833" y="1414"/>
                </a:cxn>
                <a:cxn ang="0">
                  <a:pos x="717" y="1425"/>
                </a:cxn>
                <a:cxn ang="0">
                  <a:pos x="643" y="1429"/>
                </a:cxn>
                <a:cxn ang="0">
                  <a:pos x="518" y="1353"/>
                </a:cxn>
                <a:cxn ang="0">
                  <a:pos x="453" y="1252"/>
                </a:cxn>
                <a:cxn ang="0">
                  <a:pos x="438" y="1161"/>
                </a:cxn>
                <a:cxn ang="0">
                  <a:pos x="322" y="1129"/>
                </a:cxn>
                <a:cxn ang="0">
                  <a:pos x="445" y="999"/>
                </a:cxn>
                <a:cxn ang="0">
                  <a:pos x="548" y="1007"/>
                </a:cxn>
                <a:cxn ang="0">
                  <a:pos x="614" y="1083"/>
                </a:cxn>
                <a:cxn ang="0">
                  <a:pos x="673" y="922"/>
                </a:cxn>
                <a:cxn ang="0">
                  <a:pos x="720" y="814"/>
                </a:cxn>
                <a:cxn ang="0">
                  <a:pos x="804" y="699"/>
                </a:cxn>
                <a:cxn ang="0">
                  <a:pos x="870" y="591"/>
                </a:cxn>
                <a:cxn ang="0">
                  <a:pos x="804" y="530"/>
                </a:cxn>
                <a:cxn ang="0">
                  <a:pos x="724" y="446"/>
                </a:cxn>
                <a:cxn ang="0">
                  <a:pos x="643" y="545"/>
                </a:cxn>
                <a:cxn ang="0">
                  <a:pos x="548" y="507"/>
                </a:cxn>
                <a:cxn ang="0">
                  <a:pos x="548" y="408"/>
                </a:cxn>
                <a:cxn ang="0">
                  <a:pos x="622" y="331"/>
                </a:cxn>
                <a:cxn ang="0">
                  <a:pos x="548" y="315"/>
                </a:cxn>
                <a:cxn ang="0">
                  <a:pos x="461" y="315"/>
                </a:cxn>
                <a:cxn ang="0">
                  <a:pos x="322" y="177"/>
                </a:cxn>
                <a:cxn ang="0">
                  <a:pos x="248" y="8"/>
                </a:cxn>
                <a:cxn ang="0">
                  <a:pos x="190" y="24"/>
                </a:cxn>
                <a:cxn ang="0">
                  <a:pos x="154" y="85"/>
                </a:cxn>
                <a:cxn ang="0">
                  <a:pos x="74" y="116"/>
                </a:cxn>
                <a:cxn ang="0">
                  <a:pos x="0" y="154"/>
                </a:cxn>
              </a:cxnLst>
              <a:rect l="0" t="0" r="r" b="b"/>
              <a:pathLst>
                <a:path w="1154" h="2328">
                  <a:moveTo>
                    <a:pt x="0" y="154"/>
                  </a:moveTo>
                  <a:lnTo>
                    <a:pt x="74" y="193"/>
                  </a:lnTo>
                  <a:lnTo>
                    <a:pt x="125" y="177"/>
                  </a:lnTo>
                  <a:lnTo>
                    <a:pt x="168" y="193"/>
                  </a:lnTo>
                  <a:lnTo>
                    <a:pt x="117" y="201"/>
                  </a:lnTo>
                  <a:lnTo>
                    <a:pt x="161" y="216"/>
                  </a:lnTo>
                  <a:lnTo>
                    <a:pt x="176" y="270"/>
                  </a:lnTo>
                  <a:lnTo>
                    <a:pt x="176" y="331"/>
                  </a:lnTo>
                  <a:lnTo>
                    <a:pt x="205" y="308"/>
                  </a:lnTo>
                  <a:lnTo>
                    <a:pt x="205" y="353"/>
                  </a:lnTo>
                  <a:lnTo>
                    <a:pt x="183" y="376"/>
                  </a:lnTo>
                  <a:lnTo>
                    <a:pt x="168" y="446"/>
                  </a:lnTo>
                  <a:lnTo>
                    <a:pt x="190" y="523"/>
                  </a:lnTo>
                  <a:lnTo>
                    <a:pt x="176" y="561"/>
                  </a:lnTo>
                  <a:lnTo>
                    <a:pt x="168" y="538"/>
                  </a:lnTo>
                  <a:lnTo>
                    <a:pt x="103" y="637"/>
                  </a:lnTo>
                  <a:lnTo>
                    <a:pt x="96" y="746"/>
                  </a:lnTo>
                  <a:lnTo>
                    <a:pt x="80" y="769"/>
                  </a:lnTo>
                  <a:lnTo>
                    <a:pt x="88" y="815"/>
                  </a:lnTo>
                  <a:lnTo>
                    <a:pt x="103" y="815"/>
                  </a:lnTo>
                  <a:lnTo>
                    <a:pt x="110" y="891"/>
                  </a:lnTo>
                  <a:lnTo>
                    <a:pt x="103" y="914"/>
                  </a:lnTo>
                  <a:lnTo>
                    <a:pt x="146" y="1029"/>
                  </a:lnTo>
                  <a:lnTo>
                    <a:pt x="154" y="999"/>
                  </a:lnTo>
                  <a:lnTo>
                    <a:pt x="139" y="975"/>
                  </a:lnTo>
                  <a:lnTo>
                    <a:pt x="139" y="907"/>
                  </a:lnTo>
                  <a:lnTo>
                    <a:pt x="125" y="884"/>
                  </a:lnTo>
                  <a:lnTo>
                    <a:pt x="132" y="861"/>
                  </a:lnTo>
                  <a:lnTo>
                    <a:pt x="146" y="884"/>
                  </a:lnTo>
                  <a:lnTo>
                    <a:pt x="146" y="914"/>
                  </a:lnTo>
                  <a:lnTo>
                    <a:pt x="176" y="1022"/>
                  </a:lnTo>
                  <a:lnTo>
                    <a:pt x="205" y="1053"/>
                  </a:lnTo>
                  <a:lnTo>
                    <a:pt x="205" y="1114"/>
                  </a:lnTo>
                  <a:lnTo>
                    <a:pt x="248" y="1168"/>
                  </a:lnTo>
                  <a:lnTo>
                    <a:pt x="264" y="1168"/>
                  </a:lnTo>
                  <a:lnTo>
                    <a:pt x="329" y="1207"/>
                  </a:lnTo>
                  <a:lnTo>
                    <a:pt x="366" y="1207"/>
                  </a:lnTo>
                  <a:lnTo>
                    <a:pt x="387" y="1252"/>
                  </a:lnTo>
                  <a:lnTo>
                    <a:pt x="438" y="1283"/>
                  </a:lnTo>
                  <a:lnTo>
                    <a:pt x="468" y="1283"/>
                  </a:lnTo>
                  <a:lnTo>
                    <a:pt x="468" y="1330"/>
                  </a:lnTo>
                  <a:lnTo>
                    <a:pt x="482" y="1330"/>
                  </a:lnTo>
                  <a:lnTo>
                    <a:pt x="489" y="1376"/>
                  </a:lnTo>
                  <a:lnTo>
                    <a:pt x="505" y="1376"/>
                  </a:lnTo>
                  <a:lnTo>
                    <a:pt x="556" y="1421"/>
                  </a:lnTo>
                  <a:lnTo>
                    <a:pt x="570" y="1421"/>
                  </a:lnTo>
                  <a:lnTo>
                    <a:pt x="585" y="1406"/>
                  </a:lnTo>
                  <a:lnTo>
                    <a:pt x="599" y="1406"/>
                  </a:lnTo>
                  <a:lnTo>
                    <a:pt x="599" y="1438"/>
                  </a:lnTo>
                  <a:lnTo>
                    <a:pt x="614" y="1438"/>
                  </a:lnTo>
                  <a:lnTo>
                    <a:pt x="622" y="1490"/>
                  </a:lnTo>
                  <a:lnTo>
                    <a:pt x="570" y="1552"/>
                  </a:lnTo>
                  <a:lnTo>
                    <a:pt x="556" y="1583"/>
                  </a:lnTo>
                  <a:lnTo>
                    <a:pt x="577" y="1591"/>
                  </a:lnTo>
                  <a:lnTo>
                    <a:pt x="548" y="1636"/>
                  </a:lnTo>
                  <a:lnTo>
                    <a:pt x="548" y="1659"/>
                  </a:lnTo>
                  <a:lnTo>
                    <a:pt x="614" y="1775"/>
                  </a:lnTo>
                  <a:lnTo>
                    <a:pt x="637" y="1783"/>
                  </a:lnTo>
                  <a:lnTo>
                    <a:pt x="679" y="1859"/>
                  </a:lnTo>
                  <a:lnTo>
                    <a:pt x="666" y="1952"/>
                  </a:lnTo>
                  <a:lnTo>
                    <a:pt x="643" y="1967"/>
                  </a:lnTo>
                  <a:lnTo>
                    <a:pt x="614" y="2167"/>
                  </a:lnTo>
                  <a:lnTo>
                    <a:pt x="637" y="2136"/>
                  </a:lnTo>
                  <a:lnTo>
                    <a:pt x="628" y="2197"/>
                  </a:lnTo>
                  <a:lnTo>
                    <a:pt x="614" y="2212"/>
                  </a:lnTo>
                  <a:lnTo>
                    <a:pt x="643" y="2328"/>
                  </a:lnTo>
                  <a:lnTo>
                    <a:pt x="659" y="2328"/>
                  </a:lnTo>
                  <a:lnTo>
                    <a:pt x="679" y="2282"/>
                  </a:lnTo>
                  <a:lnTo>
                    <a:pt x="702" y="2267"/>
                  </a:lnTo>
                  <a:lnTo>
                    <a:pt x="702" y="2243"/>
                  </a:lnTo>
                  <a:lnTo>
                    <a:pt x="686" y="2228"/>
                  </a:lnTo>
                  <a:lnTo>
                    <a:pt x="717" y="2197"/>
                  </a:lnTo>
                  <a:lnTo>
                    <a:pt x="724" y="2144"/>
                  </a:lnTo>
                  <a:lnTo>
                    <a:pt x="782" y="2144"/>
                  </a:lnTo>
                  <a:lnTo>
                    <a:pt x="804" y="2128"/>
                  </a:lnTo>
                  <a:lnTo>
                    <a:pt x="797" y="2083"/>
                  </a:lnTo>
                  <a:lnTo>
                    <a:pt x="833" y="2090"/>
                  </a:lnTo>
                  <a:lnTo>
                    <a:pt x="929" y="2020"/>
                  </a:lnTo>
                  <a:lnTo>
                    <a:pt x="929" y="1990"/>
                  </a:lnTo>
                  <a:lnTo>
                    <a:pt x="987" y="1944"/>
                  </a:lnTo>
                  <a:lnTo>
                    <a:pt x="987" y="1967"/>
                  </a:lnTo>
                  <a:lnTo>
                    <a:pt x="1030" y="1944"/>
                  </a:lnTo>
                  <a:lnTo>
                    <a:pt x="1081" y="1866"/>
                  </a:lnTo>
                  <a:lnTo>
                    <a:pt x="1081" y="1836"/>
                  </a:lnTo>
                  <a:lnTo>
                    <a:pt x="1133" y="1813"/>
                  </a:lnTo>
                  <a:lnTo>
                    <a:pt x="1154" y="1748"/>
                  </a:lnTo>
                  <a:lnTo>
                    <a:pt x="1104" y="1683"/>
                  </a:lnTo>
                  <a:lnTo>
                    <a:pt x="1067" y="1674"/>
                  </a:lnTo>
                  <a:lnTo>
                    <a:pt x="1030" y="1629"/>
                  </a:lnTo>
                  <a:lnTo>
                    <a:pt x="994" y="1629"/>
                  </a:lnTo>
                  <a:lnTo>
                    <a:pt x="994" y="1652"/>
                  </a:lnTo>
                  <a:lnTo>
                    <a:pt x="965" y="1621"/>
                  </a:lnTo>
                  <a:lnTo>
                    <a:pt x="943" y="1636"/>
                  </a:lnTo>
                  <a:lnTo>
                    <a:pt x="943" y="1606"/>
                  </a:lnTo>
                  <a:lnTo>
                    <a:pt x="972" y="1591"/>
                  </a:lnTo>
                  <a:lnTo>
                    <a:pt x="979" y="1568"/>
                  </a:lnTo>
                  <a:lnTo>
                    <a:pt x="950" y="1499"/>
                  </a:lnTo>
                  <a:lnTo>
                    <a:pt x="891" y="1490"/>
                  </a:lnTo>
                  <a:lnTo>
                    <a:pt x="878" y="1452"/>
                  </a:lnTo>
                  <a:lnTo>
                    <a:pt x="833" y="1414"/>
                  </a:lnTo>
                  <a:lnTo>
                    <a:pt x="797" y="1421"/>
                  </a:lnTo>
                  <a:lnTo>
                    <a:pt x="775" y="1399"/>
                  </a:lnTo>
                  <a:lnTo>
                    <a:pt x="724" y="1399"/>
                  </a:lnTo>
                  <a:lnTo>
                    <a:pt x="717" y="1425"/>
                  </a:lnTo>
                  <a:lnTo>
                    <a:pt x="694" y="1414"/>
                  </a:lnTo>
                  <a:lnTo>
                    <a:pt x="717" y="1383"/>
                  </a:lnTo>
                  <a:lnTo>
                    <a:pt x="650" y="1414"/>
                  </a:lnTo>
                  <a:lnTo>
                    <a:pt x="643" y="1429"/>
                  </a:lnTo>
                  <a:lnTo>
                    <a:pt x="628" y="1429"/>
                  </a:lnTo>
                  <a:lnTo>
                    <a:pt x="606" y="1383"/>
                  </a:lnTo>
                  <a:lnTo>
                    <a:pt x="556" y="1383"/>
                  </a:lnTo>
                  <a:lnTo>
                    <a:pt x="518" y="1353"/>
                  </a:lnTo>
                  <a:lnTo>
                    <a:pt x="533" y="1299"/>
                  </a:lnTo>
                  <a:lnTo>
                    <a:pt x="525" y="1252"/>
                  </a:lnTo>
                  <a:lnTo>
                    <a:pt x="482" y="1260"/>
                  </a:lnTo>
                  <a:lnTo>
                    <a:pt x="453" y="1252"/>
                  </a:lnTo>
                  <a:lnTo>
                    <a:pt x="468" y="1207"/>
                  </a:lnTo>
                  <a:lnTo>
                    <a:pt x="496" y="1161"/>
                  </a:lnTo>
                  <a:lnTo>
                    <a:pt x="482" y="1153"/>
                  </a:lnTo>
                  <a:lnTo>
                    <a:pt x="438" y="1161"/>
                  </a:lnTo>
                  <a:lnTo>
                    <a:pt x="424" y="1207"/>
                  </a:lnTo>
                  <a:lnTo>
                    <a:pt x="395" y="1207"/>
                  </a:lnTo>
                  <a:lnTo>
                    <a:pt x="322" y="1161"/>
                  </a:lnTo>
                  <a:lnTo>
                    <a:pt x="322" y="1129"/>
                  </a:lnTo>
                  <a:lnTo>
                    <a:pt x="315" y="1099"/>
                  </a:lnTo>
                  <a:lnTo>
                    <a:pt x="344" y="1029"/>
                  </a:lnTo>
                  <a:lnTo>
                    <a:pt x="402" y="999"/>
                  </a:lnTo>
                  <a:lnTo>
                    <a:pt x="445" y="999"/>
                  </a:lnTo>
                  <a:lnTo>
                    <a:pt x="475" y="1022"/>
                  </a:lnTo>
                  <a:lnTo>
                    <a:pt x="489" y="1022"/>
                  </a:lnTo>
                  <a:lnTo>
                    <a:pt x="482" y="999"/>
                  </a:lnTo>
                  <a:lnTo>
                    <a:pt x="548" y="1007"/>
                  </a:lnTo>
                  <a:lnTo>
                    <a:pt x="570" y="1029"/>
                  </a:lnTo>
                  <a:lnTo>
                    <a:pt x="577" y="1060"/>
                  </a:lnTo>
                  <a:lnTo>
                    <a:pt x="599" y="1106"/>
                  </a:lnTo>
                  <a:lnTo>
                    <a:pt x="614" y="1083"/>
                  </a:lnTo>
                  <a:lnTo>
                    <a:pt x="614" y="1045"/>
                  </a:lnTo>
                  <a:lnTo>
                    <a:pt x="599" y="999"/>
                  </a:lnTo>
                  <a:lnTo>
                    <a:pt x="622" y="945"/>
                  </a:lnTo>
                  <a:lnTo>
                    <a:pt x="673" y="922"/>
                  </a:lnTo>
                  <a:lnTo>
                    <a:pt x="666" y="853"/>
                  </a:lnTo>
                  <a:lnTo>
                    <a:pt x="686" y="876"/>
                  </a:lnTo>
                  <a:lnTo>
                    <a:pt x="694" y="846"/>
                  </a:lnTo>
                  <a:lnTo>
                    <a:pt x="720" y="814"/>
                  </a:lnTo>
                  <a:lnTo>
                    <a:pt x="746" y="798"/>
                  </a:lnTo>
                  <a:lnTo>
                    <a:pt x="738" y="776"/>
                  </a:lnTo>
                  <a:lnTo>
                    <a:pt x="818" y="699"/>
                  </a:lnTo>
                  <a:lnTo>
                    <a:pt x="804" y="699"/>
                  </a:lnTo>
                  <a:lnTo>
                    <a:pt x="804" y="661"/>
                  </a:lnTo>
                  <a:lnTo>
                    <a:pt x="753" y="669"/>
                  </a:lnTo>
                  <a:lnTo>
                    <a:pt x="775" y="623"/>
                  </a:lnTo>
                  <a:lnTo>
                    <a:pt x="870" y="591"/>
                  </a:lnTo>
                  <a:lnTo>
                    <a:pt x="870" y="561"/>
                  </a:lnTo>
                  <a:lnTo>
                    <a:pt x="818" y="561"/>
                  </a:lnTo>
                  <a:lnTo>
                    <a:pt x="833" y="530"/>
                  </a:lnTo>
                  <a:lnTo>
                    <a:pt x="804" y="530"/>
                  </a:lnTo>
                  <a:lnTo>
                    <a:pt x="767" y="446"/>
                  </a:lnTo>
                  <a:lnTo>
                    <a:pt x="753" y="477"/>
                  </a:lnTo>
                  <a:lnTo>
                    <a:pt x="738" y="477"/>
                  </a:lnTo>
                  <a:lnTo>
                    <a:pt x="724" y="446"/>
                  </a:lnTo>
                  <a:lnTo>
                    <a:pt x="637" y="416"/>
                  </a:lnTo>
                  <a:lnTo>
                    <a:pt x="637" y="484"/>
                  </a:lnTo>
                  <a:lnTo>
                    <a:pt x="659" y="515"/>
                  </a:lnTo>
                  <a:lnTo>
                    <a:pt x="643" y="545"/>
                  </a:lnTo>
                  <a:lnTo>
                    <a:pt x="659" y="631"/>
                  </a:lnTo>
                  <a:lnTo>
                    <a:pt x="622" y="631"/>
                  </a:lnTo>
                  <a:lnTo>
                    <a:pt x="592" y="553"/>
                  </a:lnTo>
                  <a:lnTo>
                    <a:pt x="548" y="507"/>
                  </a:lnTo>
                  <a:lnTo>
                    <a:pt x="525" y="515"/>
                  </a:lnTo>
                  <a:lnTo>
                    <a:pt x="518" y="423"/>
                  </a:lnTo>
                  <a:lnTo>
                    <a:pt x="525" y="384"/>
                  </a:lnTo>
                  <a:lnTo>
                    <a:pt x="548" y="408"/>
                  </a:lnTo>
                  <a:lnTo>
                    <a:pt x="563" y="392"/>
                  </a:lnTo>
                  <a:lnTo>
                    <a:pt x="548" y="361"/>
                  </a:lnTo>
                  <a:lnTo>
                    <a:pt x="577" y="369"/>
                  </a:lnTo>
                  <a:lnTo>
                    <a:pt x="622" y="331"/>
                  </a:lnTo>
                  <a:lnTo>
                    <a:pt x="622" y="300"/>
                  </a:lnTo>
                  <a:lnTo>
                    <a:pt x="585" y="323"/>
                  </a:lnTo>
                  <a:lnTo>
                    <a:pt x="548" y="254"/>
                  </a:lnTo>
                  <a:lnTo>
                    <a:pt x="548" y="315"/>
                  </a:lnTo>
                  <a:lnTo>
                    <a:pt x="525" y="323"/>
                  </a:lnTo>
                  <a:lnTo>
                    <a:pt x="525" y="308"/>
                  </a:lnTo>
                  <a:lnTo>
                    <a:pt x="468" y="292"/>
                  </a:lnTo>
                  <a:lnTo>
                    <a:pt x="461" y="315"/>
                  </a:lnTo>
                  <a:lnTo>
                    <a:pt x="416" y="270"/>
                  </a:lnTo>
                  <a:lnTo>
                    <a:pt x="431" y="247"/>
                  </a:lnTo>
                  <a:lnTo>
                    <a:pt x="344" y="177"/>
                  </a:lnTo>
                  <a:lnTo>
                    <a:pt x="322" y="177"/>
                  </a:lnTo>
                  <a:lnTo>
                    <a:pt x="315" y="100"/>
                  </a:lnTo>
                  <a:lnTo>
                    <a:pt x="300" y="78"/>
                  </a:lnTo>
                  <a:lnTo>
                    <a:pt x="307" y="53"/>
                  </a:lnTo>
                  <a:lnTo>
                    <a:pt x="248" y="8"/>
                  </a:lnTo>
                  <a:lnTo>
                    <a:pt x="219" y="0"/>
                  </a:lnTo>
                  <a:lnTo>
                    <a:pt x="212" y="38"/>
                  </a:lnTo>
                  <a:lnTo>
                    <a:pt x="197" y="46"/>
                  </a:lnTo>
                  <a:lnTo>
                    <a:pt x="190" y="24"/>
                  </a:lnTo>
                  <a:lnTo>
                    <a:pt x="161" y="24"/>
                  </a:lnTo>
                  <a:lnTo>
                    <a:pt x="161" y="53"/>
                  </a:lnTo>
                  <a:lnTo>
                    <a:pt x="168" y="78"/>
                  </a:lnTo>
                  <a:lnTo>
                    <a:pt x="154" y="85"/>
                  </a:lnTo>
                  <a:lnTo>
                    <a:pt x="103" y="62"/>
                  </a:lnTo>
                  <a:lnTo>
                    <a:pt x="67" y="85"/>
                  </a:lnTo>
                  <a:lnTo>
                    <a:pt x="80" y="108"/>
                  </a:lnTo>
                  <a:lnTo>
                    <a:pt x="74" y="116"/>
                  </a:lnTo>
                  <a:lnTo>
                    <a:pt x="80" y="154"/>
                  </a:lnTo>
                  <a:lnTo>
                    <a:pt x="74" y="163"/>
                  </a:lnTo>
                  <a:lnTo>
                    <a:pt x="0" y="154"/>
                  </a:lnTo>
                  <a:lnTo>
                    <a:pt x="0" y="154"/>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37" name="Freeform 122"/>
            <p:cNvSpPr>
              <a:spLocks/>
            </p:cNvSpPr>
            <p:nvPr/>
          </p:nvSpPr>
          <p:spPr bwMode="auto">
            <a:xfrm>
              <a:off x="1919288" y="3182938"/>
              <a:ext cx="188912" cy="179387"/>
            </a:xfrm>
            <a:custGeom>
              <a:avLst/>
              <a:gdLst/>
              <a:ahLst/>
              <a:cxnLst>
                <a:cxn ang="0">
                  <a:pos x="88" y="46"/>
                </a:cxn>
                <a:cxn ang="0">
                  <a:pos x="88" y="31"/>
                </a:cxn>
                <a:cxn ang="0">
                  <a:pos x="50" y="0"/>
                </a:cxn>
                <a:cxn ang="0">
                  <a:pos x="36" y="0"/>
                </a:cxn>
                <a:cxn ang="0">
                  <a:pos x="0" y="31"/>
                </a:cxn>
                <a:cxn ang="0">
                  <a:pos x="65" y="39"/>
                </a:cxn>
                <a:cxn ang="0">
                  <a:pos x="72" y="46"/>
                </a:cxn>
                <a:cxn ang="0">
                  <a:pos x="36" y="78"/>
                </a:cxn>
                <a:cxn ang="0">
                  <a:pos x="36" y="93"/>
                </a:cxn>
                <a:cxn ang="0">
                  <a:pos x="44" y="93"/>
                </a:cxn>
                <a:cxn ang="0">
                  <a:pos x="44" y="124"/>
                </a:cxn>
                <a:cxn ang="0">
                  <a:pos x="50" y="139"/>
                </a:cxn>
                <a:cxn ang="0">
                  <a:pos x="65" y="131"/>
                </a:cxn>
                <a:cxn ang="0">
                  <a:pos x="72" y="93"/>
                </a:cxn>
                <a:cxn ang="0">
                  <a:pos x="95" y="78"/>
                </a:cxn>
                <a:cxn ang="0">
                  <a:pos x="95" y="93"/>
                </a:cxn>
                <a:cxn ang="0">
                  <a:pos x="108" y="93"/>
                </a:cxn>
                <a:cxn ang="0">
                  <a:pos x="108" y="116"/>
                </a:cxn>
                <a:cxn ang="0">
                  <a:pos x="108" y="124"/>
                </a:cxn>
                <a:cxn ang="0">
                  <a:pos x="131" y="116"/>
                </a:cxn>
                <a:cxn ang="0">
                  <a:pos x="139" y="93"/>
                </a:cxn>
                <a:cxn ang="0">
                  <a:pos x="146" y="93"/>
                </a:cxn>
                <a:cxn ang="0">
                  <a:pos x="146" y="78"/>
                </a:cxn>
                <a:cxn ang="0">
                  <a:pos x="131" y="78"/>
                </a:cxn>
                <a:cxn ang="0">
                  <a:pos x="124" y="61"/>
                </a:cxn>
                <a:cxn ang="0">
                  <a:pos x="95" y="55"/>
                </a:cxn>
                <a:cxn ang="0">
                  <a:pos x="88" y="46"/>
                </a:cxn>
                <a:cxn ang="0">
                  <a:pos x="88" y="46"/>
                </a:cxn>
              </a:cxnLst>
              <a:rect l="0" t="0" r="r" b="b"/>
              <a:pathLst>
                <a:path w="146" h="139">
                  <a:moveTo>
                    <a:pt x="88" y="46"/>
                  </a:moveTo>
                  <a:lnTo>
                    <a:pt x="88" y="31"/>
                  </a:lnTo>
                  <a:lnTo>
                    <a:pt x="50" y="0"/>
                  </a:lnTo>
                  <a:lnTo>
                    <a:pt x="36" y="0"/>
                  </a:lnTo>
                  <a:lnTo>
                    <a:pt x="0" y="31"/>
                  </a:lnTo>
                  <a:lnTo>
                    <a:pt x="65" y="39"/>
                  </a:lnTo>
                  <a:lnTo>
                    <a:pt x="72" y="46"/>
                  </a:lnTo>
                  <a:lnTo>
                    <a:pt x="36" y="78"/>
                  </a:lnTo>
                  <a:lnTo>
                    <a:pt x="36" y="93"/>
                  </a:lnTo>
                  <a:lnTo>
                    <a:pt x="44" y="93"/>
                  </a:lnTo>
                  <a:lnTo>
                    <a:pt x="44" y="124"/>
                  </a:lnTo>
                  <a:lnTo>
                    <a:pt x="50" y="139"/>
                  </a:lnTo>
                  <a:lnTo>
                    <a:pt x="65" y="131"/>
                  </a:lnTo>
                  <a:lnTo>
                    <a:pt x="72" y="93"/>
                  </a:lnTo>
                  <a:lnTo>
                    <a:pt x="95" y="78"/>
                  </a:lnTo>
                  <a:lnTo>
                    <a:pt x="95" y="93"/>
                  </a:lnTo>
                  <a:lnTo>
                    <a:pt x="108" y="93"/>
                  </a:lnTo>
                  <a:lnTo>
                    <a:pt x="108" y="116"/>
                  </a:lnTo>
                  <a:lnTo>
                    <a:pt x="108" y="124"/>
                  </a:lnTo>
                  <a:lnTo>
                    <a:pt x="131" y="116"/>
                  </a:lnTo>
                  <a:lnTo>
                    <a:pt x="139" y="93"/>
                  </a:lnTo>
                  <a:lnTo>
                    <a:pt x="146" y="93"/>
                  </a:lnTo>
                  <a:lnTo>
                    <a:pt x="146" y="78"/>
                  </a:lnTo>
                  <a:lnTo>
                    <a:pt x="131" y="78"/>
                  </a:lnTo>
                  <a:lnTo>
                    <a:pt x="124" y="61"/>
                  </a:lnTo>
                  <a:lnTo>
                    <a:pt x="95" y="55"/>
                  </a:lnTo>
                  <a:lnTo>
                    <a:pt x="88" y="46"/>
                  </a:lnTo>
                  <a:lnTo>
                    <a:pt x="88" y="46"/>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38" name="Freeform 123"/>
            <p:cNvSpPr>
              <a:spLocks/>
            </p:cNvSpPr>
            <p:nvPr/>
          </p:nvSpPr>
          <p:spPr bwMode="auto">
            <a:xfrm>
              <a:off x="1919288" y="3182938"/>
              <a:ext cx="188912" cy="179387"/>
            </a:xfrm>
            <a:custGeom>
              <a:avLst/>
              <a:gdLst/>
              <a:ahLst/>
              <a:cxnLst>
                <a:cxn ang="0">
                  <a:pos x="88" y="46"/>
                </a:cxn>
                <a:cxn ang="0">
                  <a:pos x="88" y="31"/>
                </a:cxn>
                <a:cxn ang="0">
                  <a:pos x="50" y="0"/>
                </a:cxn>
                <a:cxn ang="0">
                  <a:pos x="36" y="0"/>
                </a:cxn>
                <a:cxn ang="0">
                  <a:pos x="0" y="31"/>
                </a:cxn>
                <a:cxn ang="0">
                  <a:pos x="65" y="39"/>
                </a:cxn>
                <a:cxn ang="0">
                  <a:pos x="72" y="46"/>
                </a:cxn>
                <a:cxn ang="0">
                  <a:pos x="36" y="78"/>
                </a:cxn>
                <a:cxn ang="0">
                  <a:pos x="36" y="93"/>
                </a:cxn>
                <a:cxn ang="0">
                  <a:pos x="44" y="93"/>
                </a:cxn>
                <a:cxn ang="0">
                  <a:pos x="44" y="124"/>
                </a:cxn>
                <a:cxn ang="0">
                  <a:pos x="50" y="139"/>
                </a:cxn>
                <a:cxn ang="0">
                  <a:pos x="65" y="131"/>
                </a:cxn>
                <a:cxn ang="0">
                  <a:pos x="72" y="93"/>
                </a:cxn>
                <a:cxn ang="0">
                  <a:pos x="95" y="78"/>
                </a:cxn>
                <a:cxn ang="0">
                  <a:pos x="95" y="93"/>
                </a:cxn>
                <a:cxn ang="0">
                  <a:pos x="108" y="93"/>
                </a:cxn>
                <a:cxn ang="0">
                  <a:pos x="108" y="116"/>
                </a:cxn>
                <a:cxn ang="0">
                  <a:pos x="108" y="124"/>
                </a:cxn>
                <a:cxn ang="0">
                  <a:pos x="131" y="116"/>
                </a:cxn>
                <a:cxn ang="0">
                  <a:pos x="139" y="93"/>
                </a:cxn>
                <a:cxn ang="0">
                  <a:pos x="146" y="93"/>
                </a:cxn>
                <a:cxn ang="0">
                  <a:pos x="146" y="78"/>
                </a:cxn>
                <a:cxn ang="0">
                  <a:pos x="131" y="78"/>
                </a:cxn>
                <a:cxn ang="0">
                  <a:pos x="124" y="61"/>
                </a:cxn>
                <a:cxn ang="0">
                  <a:pos x="95" y="55"/>
                </a:cxn>
                <a:cxn ang="0">
                  <a:pos x="88" y="46"/>
                </a:cxn>
                <a:cxn ang="0">
                  <a:pos x="88" y="46"/>
                </a:cxn>
              </a:cxnLst>
              <a:rect l="0" t="0" r="r" b="b"/>
              <a:pathLst>
                <a:path w="146" h="139">
                  <a:moveTo>
                    <a:pt x="88" y="46"/>
                  </a:moveTo>
                  <a:lnTo>
                    <a:pt x="88" y="31"/>
                  </a:lnTo>
                  <a:lnTo>
                    <a:pt x="50" y="0"/>
                  </a:lnTo>
                  <a:lnTo>
                    <a:pt x="36" y="0"/>
                  </a:lnTo>
                  <a:lnTo>
                    <a:pt x="0" y="31"/>
                  </a:lnTo>
                  <a:lnTo>
                    <a:pt x="65" y="39"/>
                  </a:lnTo>
                  <a:lnTo>
                    <a:pt x="72" y="46"/>
                  </a:lnTo>
                  <a:lnTo>
                    <a:pt x="36" y="78"/>
                  </a:lnTo>
                  <a:lnTo>
                    <a:pt x="36" y="93"/>
                  </a:lnTo>
                  <a:lnTo>
                    <a:pt x="44" y="93"/>
                  </a:lnTo>
                  <a:lnTo>
                    <a:pt x="44" y="124"/>
                  </a:lnTo>
                  <a:lnTo>
                    <a:pt x="50" y="139"/>
                  </a:lnTo>
                  <a:lnTo>
                    <a:pt x="65" y="131"/>
                  </a:lnTo>
                  <a:lnTo>
                    <a:pt x="72" y="93"/>
                  </a:lnTo>
                  <a:lnTo>
                    <a:pt x="95" y="78"/>
                  </a:lnTo>
                  <a:lnTo>
                    <a:pt x="95" y="93"/>
                  </a:lnTo>
                  <a:lnTo>
                    <a:pt x="108" y="93"/>
                  </a:lnTo>
                  <a:lnTo>
                    <a:pt x="108" y="116"/>
                  </a:lnTo>
                  <a:lnTo>
                    <a:pt x="108" y="124"/>
                  </a:lnTo>
                  <a:lnTo>
                    <a:pt x="131" y="116"/>
                  </a:lnTo>
                  <a:lnTo>
                    <a:pt x="139" y="93"/>
                  </a:lnTo>
                  <a:lnTo>
                    <a:pt x="146" y="93"/>
                  </a:lnTo>
                  <a:lnTo>
                    <a:pt x="146" y="78"/>
                  </a:lnTo>
                  <a:lnTo>
                    <a:pt x="131" y="78"/>
                  </a:lnTo>
                  <a:lnTo>
                    <a:pt x="124" y="61"/>
                  </a:lnTo>
                  <a:lnTo>
                    <a:pt x="95" y="55"/>
                  </a:lnTo>
                  <a:lnTo>
                    <a:pt x="88" y="46"/>
                  </a:lnTo>
                  <a:lnTo>
                    <a:pt x="88" y="46"/>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sp>
          <p:nvSpPr>
            <p:cNvPr id="139" name="Freeform 124"/>
            <p:cNvSpPr>
              <a:spLocks/>
            </p:cNvSpPr>
            <p:nvPr/>
          </p:nvSpPr>
          <p:spPr bwMode="auto">
            <a:xfrm>
              <a:off x="2047875" y="3300413"/>
              <a:ext cx="133350" cy="68262"/>
            </a:xfrm>
            <a:custGeom>
              <a:avLst/>
              <a:gdLst/>
              <a:ahLst/>
              <a:cxnLst>
                <a:cxn ang="0">
                  <a:pos x="8" y="33"/>
                </a:cxn>
                <a:cxn ang="0">
                  <a:pos x="0" y="48"/>
                </a:cxn>
                <a:cxn ang="0">
                  <a:pos x="36" y="53"/>
                </a:cxn>
                <a:cxn ang="0">
                  <a:pos x="59" y="33"/>
                </a:cxn>
                <a:cxn ang="0">
                  <a:pos x="103" y="11"/>
                </a:cxn>
                <a:cxn ang="0">
                  <a:pos x="86" y="0"/>
                </a:cxn>
                <a:cxn ang="0">
                  <a:pos x="64" y="7"/>
                </a:cxn>
                <a:cxn ang="0">
                  <a:pos x="44" y="28"/>
                </a:cxn>
                <a:cxn ang="0">
                  <a:pos x="31" y="24"/>
                </a:cxn>
                <a:cxn ang="0">
                  <a:pos x="8" y="33"/>
                </a:cxn>
                <a:cxn ang="0">
                  <a:pos x="8" y="33"/>
                </a:cxn>
              </a:cxnLst>
              <a:rect l="0" t="0" r="r" b="b"/>
              <a:pathLst>
                <a:path w="103" h="53">
                  <a:moveTo>
                    <a:pt x="8" y="33"/>
                  </a:moveTo>
                  <a:lnTo>
                    <a:pt x="0" y="48"/>
                  </a:lnTo>
                  <a:lnTo>
                    <a:pt x="36" y="53"/>
                  </a:lnTo>
                  <a:lnTo>
                    <a:pt x="59" y="33"/>
                  </a:lnTo>
                  <a:lnTo>
                    <a:pt x="103" y="11"/>
                  </a:lnTo>
                  <a:lnTo>
                    <a:pt x="86" y="0"/>
                  </a:lnTo>
                  <a:lnTo>
                    <a:pt x="64" y="7"/>
                  </a:lnTo>
                  <a:lnTo>
                    <a:pt x="44" y="28"/>
                  </a:lnTo>
                  <a:lnTo>
                    <a:pt x="31" y="24"/>
                  </a:lnTo>
                  <a:lnTo>
                    <a:pt x="8" y="33"/>
                  </a:lnTo>
                  <a:lnTo>
                    <a:pt x="8" y="33"/>
                  </a:lnTo>
                  <a:close/>
                </a:path>
              </a:pathLst>
            </a:custGeom>
            <a:grpFill/>
            <a:ln w="9525">
              <a:solidFill>
                <a:schemeClr val="bg1">
                  <a:lumMod val="85000"/>
                </a:schemeClr>
              </a:solidFill>
              <a:round/>
              <a:headEnd/>
              <a:tailEnd/>
            </a:ln>
            <a:effectLst/>
          </p:spPr>
          <p:txBody>
            <a:bodyPr/>
            <a:lstStyle/>
            <a:p>
              <a:pPr eaLnBrk="0" hangingPunct="0">
                <a:spcAft>
                  <a:spcPts val="600"/>
                </a:spcAft>
                <a:defRPr/>
              </a:pPr>
              <a:endParaRPr lang="en-CA" dirty="0">
                <a:latin typeface="Arial" charset="0"/>
                <a:cs typeface="+mn-cs"/>
              </a:endParaRPr>
            </a:p>
          </p:txBody>
        </p:sp>
        <p:sp>
          <p:nvSpPr>
            <p:cNvPr id="140" name="Freeform 125"/>
            <p:cNvSpPr>
              <a:spLocks/>
            </p:cNvSpPr>
            <p:nvPr/>
          </p:nvSpPr>
          <p:spPr bwMode="auto">
            <a:xfrm>
              <a:off x="2047875" y="3300413"/>
              <a:ext cx="133350" cy="68262"/>
            </a:xfrm>
            <a:custGeom>
              <a:avLst/>
              <a:gdLst/>
              <a:ahLst/>
              <a:cxnLst>
                <a:cxn ang="0">
                  <a:pos x="8" y="33"/>
                </a:cxn>
                <a:cxn ang="0">
                  <a:pos x="0" y="48"/>
                </a:cxn>
                <a:cxn ang="0">
                  <a:pos x="36" y="53"/>
                </a:cxn>
                <a:cxn ang="0">
                  <a:pos x="59" y="33"/>
                </a:cxn>
                <a:cxn ang="0">
                  <a:pos x="103" y="11"/>
                </a:cxn>
                <a:cxn ang="0">
                  <a:pos x="86" y="0"/>
                </a:cxn>
                <a:cxn ang="0">
                  <a:pos x="64" y="7"/>
                </a:cxn>
                <a:cxn ang="0">
                  <a:pos x="44" y="28"/>
                </a:cxn>
                <a:cxn ang="0">
                  <a:pos x="31" y="24"/>
                </a:cxn>
                <a:cxn ang="0">
                  <a:pos x="8" y="33"/>
                </a:cxn>
                <a:cxn ang="0">
                  <a:pos x="8" y="33"/>
                </a:cxn>
              </a:cxnLst>
              <a:rect l="0" t="0" r="r" b="b"/>
              <a:pathLst>
                <a:path w="103" h="53">
                  <a:moveTo>
                    <a:pt x="8" y="33"/>
                  </a:moveTo>
                  <a:lnTo>
                    <a:pt x="0" y="48"/>
                  </a:lnTo>
                  <a:lnTo>
                    <a:pt x="36" y="53"/>
                  </a:lnTo>
                  <a:lnTo>
                    <a:pt x="59" y="33"/>
                  </a:lnTo>
                  <a:lnTo>
                    <a:pt x="103" y="11"/>
                  </a:lnTo>
                  <a:lnTo>
                    <a:pt x="86" y="0"/>
                  </a:lnTo>
                  <a:lnTo>
                    <a:pt x="64" y="7"/>
                  </a:lnTo>
                  <a:lnTo>
                    <a:pt x="44" y="28"/>
                  </a:lnTo>
                  <a:lnTo>
                    <a:pt x="31" y="24"/>
                  </a:lnTo>
                  <a:lnTo>
                    <a:pt x="8" y="33"/>
                  </a:lnTo>
                  <a:lnTo>
                    <a:pt x="8" y="33"/>
                  </a:lnTo>
                </a:path>
              </a:pathLst>
            </a:custGeom>
            <a:grpFill/>
            <a:ln w="0">
              <a:solidFill>
                <a:schemeClr val="bg1">
                  <a:lumMod val="85000"/>
                </a:schemeClr>
              </a:solidFill>
              <a:prstDash val="solid"/>
              <a:round/>
              <a:headEnd/>
              <a:tailEnd/>
            </a:ln>
            <a:effectLst/>
          </p:spPr>
          <p:txBody>
            <a:bodyPr/>
            <a:lstStyle/>
            <a:p>
              <a:pPr eaLnBrk="0" hangingPunct="0">
                <a:spcAft>
                  <a:spcPts val="600"/>
                </a:spcAft>
                <a:defRPr/>
              </a:pPr>
              <a:endParaRPr lang="en-CA" dirty="0">
                <a:latin typeface="Arial" charset="0"/>
                <a:cs typeface="+mn-cs"/>
              </a:endParaRPr>
            </a:p>
          </p:txBody>
        </p:sp>
      </p:grpSp>
      <p:pic>
        <p:nvPicPr>
          <p:cNvPr id="151" name="Picture 150" descr="p3.png"/>
          <p:cNvPicPr>
            <a:picLocks noChangeAspect="1"/>
          </p:cNvPicPr>
          <p:nvPr/>
        </p:nvPicPr>
        <p:blipFill>
          <a:blip r:embed="rId3" cstate="email">
            <a:extLst>
              <a:ext uri="{28A0092B-C50C-407E-A947-70E740481C1C}">
                <a14:useLocalDpi xmlns:a14="http://schemas.microsoft.com/office/drawing/2010/main" val="0"/>
              </a:ext>
            </a:extLst>
          </a:blip>
          <a:srcRect/>
          <a:stretch>
            <a:fillRect/>
          </a:stretch>
        </p:blipFill>
        <p:spPr>
          <a:xfrm>
            <a:off x="6248400" y="3429000"/>
            <a:ext cx="1905000" cy="1905000"/>
          </a:xfrm>
          <a:prstGeom prst="rect">
            <a:avLst/>
          </a:prstGeom>
        </p:spPr>
      </p:pic>
      <p:sp>
        <p:nvSpPr>
          <p:cNvPr id="147" name="Title 1"/>
          <p:cNvSpPr>
            <a:spLocks noGrp="1"/>
          </p:cNvSpPr>
          <p:nvPr>
            <p:ph type="title"/>
          </p:nvPr>
        </p:nvSpPr>
        <p:spPr/>
        <p:txBody>
          <a:bodyPr/>
          <a:lstStyle/>
          <a:p>
            <a:r>
              <a:rPr lang="en-GB" dirty="0" smtClean="0"/>
              <a:t>With passionate people and a </a:t>
            </a:r>
            <a:r>
              <a:rPr lang="en-GB" dirty="0"/>
              <a:t>comprehensive capability</a:t>
            </a:r>
          </a:p>
        </p:txBody>
      </p:sp>
      <p:grpSp>
        <p:nvGrpSpPr>
          <p:cNvPr id="157" name="Group 156"/>
          <p:cNvGrpSpPr/>
          <p:nvPr/>
        </p:nvGrpSpPr>
        <p:grpSpPr>
          <a:xfrm>
            <a:off x="6471600" y="1290000"/>
            <a:ext cx="2520000" cy="2520000"/>
            <a:chOff x="6471600" y="1290000"/>
            <a:chExt cx="2520000" cy="2520000"/>
          </a:xfrm>
        </p:grpSpPr>
        <p:grpSp>
          <p:nvGrpSpPr>
            <p:cNvPr id="143" name="Group 142"/>
            <p:cNvGrpSpPr/>
            <p:nvPr/>
          </p:nvGrpSpPr>
          <p:grpSpPr>
            <a:xfrm>
              <a:off x="6471600" y="1290000"/>
              <a:ext cx="2520000" cy="2520000"/>
              <a:chOff x="6471600" y="1290000"/>
              <a:chExt cx="2520000" cy="2520000"/>
            </a:xfrm>
          </p:grpSpPr>
          <p:sp>
            <p:nvSpPr>
              <p:cNvPr id="152" name="Oval 151"/>
              <p:cNvSpPr/>
              <p:nvPr/>
            </p:nvSpPr>
            <p:spPr bwMode="auto">
              <a:xfrm rot="5400000">
                <a:off x="6471600" y="1290000"/>
                <a:ext cx="2520000" cy="2520000"/>
              </a:xfrm>
              <a:prstGeom prst="ellipse">
                <a:avLst/>
              </a:prstGeom>
              <a:solidFill>
                <a:schemeClr val="accent5"/>
              </a:solidFill>
              <a:ln w="635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bg1"/>
                  </a:solidFill>
                  <a:effectLst/>
                  <a:latin typeface="Arial" charset="0"/>
                </a:endParaRPr>
              </a:p>
            </p:txBody>
          </p:sp>
          <p:sp>
            <p:nvSpPr>
              <p:cNvPr id="153" name="Rectangle 152"/>
              <p:cNvSpPr/>
              <p:nvPr/>
            </p:nvSpPr>
            <p:spPr>
              <a:xfrm rot="10800000" flipH="1" flipV="1">
                <a:off x="6556011" y="2357961"/>
                <a:ext cx="2338449" cy="400110"/>
              </a:xfrm>
              <a:prstGeom prst="rect">
                <a:avLst/>
              </a:prstGeom>
            </p:spPr>
            <p:txBody>
              <a:bodyPr wrap="square" anchor="ctr" anchorCtr="0">
                <a:noAutofit/>
              </a:bodyPr>
              <a:lstStyle/>
              <a:p>
                <a:pPr algn="ctr">
                  <a:lnSpc>
                    <a:spcPts val="3000"/>
                  </a:lnSpc>
                </a:pPr>
                <a:r>
                  <a:rPr lang="en-GB" sz="3600" kern="0" dirty="0" smtClean="0">
                    <a:solidFill>
                      <a:schemeClr val="bg1"/>
                    </a:solidFill>
                    <a:latin typeface="Arial"/>
                    <a:ea typeface="+mj-ea"/>
                    <a:cs typeface="+mj-cs"/>
                  </a:rPr>
                  <a:t>$12.8bn</a:t>
                </a:r>
                <a:endParaRPr lang="en-GB" sz="1600" kern="0" dirty="0" smtClean="0">
                  <a:solidFill>
                    <a:schemeClr val="bg1"/>
                  </a:solidFill>
                  <a:latin typeface="Arial"/>
                  <a:ea typeface="+mj-ea"/>
                  <a:cs typeface="+mj-cs"/>
                </a:endParaRPr>
              </a:p>
            </p:txBody>
          </p:sp>
        </p:grpSp>
        <p:sp>
          <p:nvSpPr>
            <p:cNvPr id="144" name="TextBox 143"/>
            <p:cNvSpPr txBox="1"/>
            <p:nvPr/>
          </p:nvSpPr>
          <p:spPr>
            <a:xfrm>
              <a:off x="7279104" y="2703096"/>
              <a:ext cx="914400" cy="914400"/>
            </a:xfrm>
            <a:prstGeom prst="rect">
              <a:avLst/>
            </a:prstGeom>
            <a:noFill/>
          </p:spPr>
          <p:txBody>
            <a:bodyPr wrap="none" rtlCol="0">
              <a:normAutofit/>
            </a:bodyPr>
            <a:lstStyle/>
            <a:p>
              <a:pPr algn="ctr">
                <a:spcBef>
                  <a:spcPts val="0"/>
                </a:spcBef>
                <a:spcAft>
                  <a:spcPts val="600"/>
                </a:spcAft>
              </a:pPr>
              <a:r>
                <a:rPr lang="en-GB" sz="1600" kern="0" dirty="0" smtClean="0">
                  <a:solidFill>
                    <a:schemeClr val="bg1"/>
                  </a:solidFill>
                  <a:latin typeface="Arial"/>
                </a:rPr>
                <a:t>sales in 2016</a:t>
              </a:r>
            </a:p>
            <a:p>
              <a:pPr algn="ctr">
                <a:spcBef>
                  <a:spcPts val="0"/>
                </a:spcBef>
                <a:spcAft>
                  <a:spcPts val="600"/>
                </a:spcAft>
              </a:pPr>
              <a:endParaRPr lang="en-US" sz="2000" dirty="0" smtClean="0"/>
            </a:p>
          </p:txBody>
        </p:sp>
      </p:grpSp>
      <p:pic>
        <p:nvPicPr>
          <p:cNvPr id="154" name="Picture 153" descr="Untitled-2.png"/>
          <p:cNvPicPr>
            <a:picLocks noChangeAspect="1"/>
          </p:cNvPicPr>
          <p:nvPr/>
        </p:nvPicPr>
        <p:blipFill>
          <a:blip r:embed="rId4" cstate="email">
            <a:extLst>
              <a:ext uri="{28A0092B-C50C-407E-A947-70E740481C1C}">
                <a14:useLocalDpi xmlns:a14="http://schemas.microsoft.com/office/drawing/2010/main" val="0"/>
              </a:ext>
            </a:extLst>
          </a:blip>
          <a:srcRect/>
          <a:stretch>
            <a:fillRect/>
          </a:stretch>
        </p:blipFill>
        <p:spPr>
          <a:xfrm>
            <a:off x="1371600" y="3505200"/>
            <a:ext cx="1905000" cy="1905000"/>
          </a:xfrm>
          <a:prstGeom prst="rect">
            <a:avLst/>
          </a:prstGeom>
        </p:spPr>
      </p:pic>
      <p:sp>
        <p:nvSpPr>
          <p:cNvPr id="2565" name="Oval 2564"/>
          <p:cNvSpPr/>
          <p:nvPr/>
        </p:nvSpPr>
        <p:spPr bwMode="auto">
          <a:xfrm rot="5400000">
            <a:off x="184214" y="1062742"/>
            <a:ext cx="2972956" cy="2972956"/>
          </a:xfrm>
          <a:prstGeom prst="ellipse">
            <a:avLst/>
          </a:prstGeom>
          <a:solidFill>
            <a:schemeClr val="tx2"/>
          </a:solidFill>
          <a:ln w="635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bg1"/>
              </a:solidFill>
              <a:effectLst/>
              <a:latin typeface="Arial" charset="0"/>
            </a:endParaRPr>
          </a:p>
        </p:txBody>
      </p:sp>
      <p:sp>
        <p:nvSpPr>
          <p:cNvPr id="2566" name="Rectangle 2565"/>
          <p:cNvSpPr/>
          <p:nvPr/>
        </p:nvSpPr>
        <p:spPr>
          <a:xfrm rot="10800000" flipH="1" flipV="1">
            <a:off x="228601" y="2300375"/>
            <a:ext cx="2798642" cy="366624"/>
          </a:xfrm>
          <a:prstGeom prst="rect">
            <a:avLst/>
          </a:prstGeom>
        </p:spPr>
        <p:txBody>
          <a:bodyPr wrap="square" anchor="ctr" anchorCtr="0">
            <a:noAutofit/>
          </a:bodyPr>
          <a:lstStyle/>
          <a:p>
            <a:pPr algn="ctr"/>
            <a:endParaRPr lang="en-GB" sz="2000" kern="0" dirty="0" smtClean="0">
              <a:solidFill>
                <a:schemeClr val="bg1"/>
              </a:solidFill>
              <a:latin typeface="Arial"/>
              <a:ea typeface="+mj-ea"/>
              <a:cs typeface="+mj-cs"/>
            </a:endParaRPr>
          </a:p>
          <a:p>
            <a:pPr algn="ctr"/>
            <a:r>
              <a:rPr lang="en-GB" sz="3600" kern="0" dirty="0" smtClean="0">
                <a:solidFill>
                  <a:schemeClr val="bg1"/>
                </a:solidFill>
                <a:latin typeface="Arial"/>
                <a:ea typeface="+mj-ea"/>
                <a:cs typeface="+mj-cs"/>
              </a:rPr>
              <a:t>$1.3 billion</a:t>
            </a:r>
          </a:p>
          <a:p>
            <a:pPr algn="ctr"/>
            <a:r>
              <a:rPr lang="en-GB" sz="1600" kern="0" dirty="0" smtClean="0">
                <a:solidFill>
                  <a:schemeClr val="bg1"/>
                </a:solidFill>
                <a:latin typeface="Arial"/>
              </a:rPr>
              <a:t>R&amp;D investment in 2016 and more than </a:t>
            </a:r>
            <a:r>
              <a:rPr lang="en-GB" sz="3600" kern="0" dirty="0" smtClean="0">
                <a:solidFill>
                  <a:schemeClr val="bg1"/>
                </a:solidFill>
                <a:latin typeface="Arial"/>
              </a:rPr>
              <a:t>5,000</a:t>
            </a:r>
            <a:endParaRPr lang="en-GB" sz="2000" kern="0" dirty="0" smtClean="0">
              <a:solidFill>
                <a:schemeClr val="bg1"/>
              </a:solidFill>
              <a:latin typeface="Arial"/>
            </a:endParaRPr>
          </a:p>
          <a:p>
            <a:pPr algn="ctr"/>
            <a:r>
              <a:rPr lang="en-GB" sz="1600" kern="0" dirty="0" smtClean="0">
                <a:solidFill>
                  <a:schemeClr val="bg1"/>
                </a:solidFill>
                <a:latin typeface="Arial"/>
              </a:rPr>
              <a:t>R&amp;D staff</a:t>
            </a:r>
            <a:endParaRPr lang="en-GB" sz="1600" dirty="0">
              <a:solidFill>
                <a:schemeClr val="bg1"/>
              </a:solidFill>
            </a:endParaRPr>
          </a:p>
        </p:txBody>
      </p:sp>
      <p:pic>
        <p:nvPicPr>
          <p:cNvPr id="156" name="Picture 155" descr="P1.png"/>
          <p:cNvPicPr>
            <a:picLocks noChangeAspect="1"/>
          </p:cNvPicPr>
          <p:nvPr/>
        </p:nvPicPr>
        <p:blipFill>
          <a:blip r:embed="rId5" cstate="email">
            <a:extLst>
              <a:ext uri="{28A0092B-C50C-407E-A947-70E740481C1C}">
                <a14:useLocalDpi xmlns:a14="http://schemas.microsoft.com/office/drawing/2010/main" val="0"/>
              </a:ext>
            </a:extLst>
          </a:blip>
          <a:srcRect/>
          <a:stretch>
            <a:fillRect/>
          </a:stretch>
        </p:blipFill>
        <p:spPr>
          <a:xfrm>
            <a:off x="4419600" y="914400"/>
            <a:ext cx="1905000" cy="1905000"/>
          </a:xfrm>
          <a:prstGeom prst="rect">
            <a:avLst/>
          </a:prstGeom>
        </p:spPr>
      </p:pic>
      <p:grpSp>
        <p:nvGrpSpPr>
          <p:cNvPr id="142" name="Group 141"/>
          <p:cNvGrpSpPr/>
          <p:nvPr/>
        </p:nvGrpSpPr>
        <p:grpSpPr>
          <a:xfrm>
            <a:off x="3352800" y="2204400"/>
            <a:ext cx="2590799" cy="2520000"/>
            <a:chOff x="3352800" y="2204400"/>
            <a:chExt cx="2590799" cy="2520000"/>
          </a:xfrm>
        </p:grpSpPr>
        <p:sp>
          <p:nvSpPr>
            <p:cNvPr id="148" name="Oval 147"/>
            <p:cNvSpPr/>
            <p:nvPr/>
          </p:nvSpPr>
          <p:spPr bwMode="auto">
            <a:xfrm rot="5400000">
              <a:off x="3388677" y="2204400"/>
              <a:ext cx="2520000" cy="2520000"/>
            </a:xfrm>
            <a:prstGeom prst="ellipse">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noAutofit/>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GB" sz="1000" b="0" i="0" u="none" strike="noStrike" cap="none" normalizeH="0" baseline="0" dirty="0" smtClean="0">
                <a:ln>
                  <a:noFill/>
                </a:ln>
                <a:solidFill>
                  <a:schemeClr val="bg1"/>
                </a:solidFill>
                <a:effectLst/>
                <a:latin typeface="Arial" charset="0"/>
              </a:endParaRPr>
            </a:p>
          </p:txBody>
        </p:sp>
        <p:sp>
          <p:nvSpPr>
            <p:cNvPr id="149" name="Rectangle 148"/>
            <p:cNvSpPr/>
            <p:nvPr/>
          </p:nvSpPr>
          <p:spPr>
            <a:xfrm rot="10800000" flipH="1" flipV="1">
              <a:off x="3352800" y="2268415"/>
              <a:ext cx="2590799" cy="2286000"/>
            </a:xfrm>
            <a:prstGeom prst="rect">
              <a:avLst/>
            </a:prstGeom>
          </p:spPr>
          <p:txBody>
            <a:bodyPr wrap="square" anchor="ctr" anchorCtr="0">
              <a:noAutofit/>
            </a:bodyPr>
            <a:lstStyle/>
            <a:p>
              <a:pPr algn="ctr"/>
              <a:r>
                <a:rPr lang="en-GB" sz="3500" kern="0" dirty="0" smtClean="0">
                  <a:solidFill>
                    <a:schemeClr val="bg1"/>
                  </a:solidFill>
                  <a:latin typeface="Arial"/>
                  <a:ea typeface="+mj-ea"/>
                  <a:cs typeface="+mj-cs"/>
                </a:rPr>
                <a:t>28,000</a:t>
              </a:r>
              <a:r>
                <a:rPr lang="en-GB" sz="2000" b="1" kern="0" dirty="0" smtClean="0">
                  <a:solidFill>
                    <a:schemeClr val="bg1"/>
                  </a:solidFill>
                  <a:latin typeface="Arial"/>
                  <a:ea typeface="+mj-ea"/>
                  <a:cs typeface="+mj-cs"/>
                </a:rPr>
                <a:t/>
              </a:r>
              <a:br>
                <a:rPr lang="en-GB" sz="2000" b="1" kern="0" dirty="0" smtClean="0">
                  <a:solidFill>
                    <a:schemeClr val="bg1"/>
                  </a:solidFill>
                  <a:latin typeface="Arial"/>
                  <a:ea typeface="+mj-ea"/>
                  <a:cs typeface="+mj-cs"/>
                </a:rPr>
              </a:br>
              <a:r>
                <a:rPr lang="en-GB" sz="1600" kern="0" dirty="0" smtClean="0">
                  <a:solidFill>
                    <a:schemeClr val="bg1"/>
                  </a:solidFill>
                  <a:latin typeface="Arial"/>
                  <a:ea typeface="+mj-ea"/>
                  <a:cs typeface="+mj-cs"/>
                </a:rPr>
                <a:t>employees</a:t>
              </a:r>
            </a:p>
            <a:p>
              <a:pPr algn="ctr"/>
              <a:r>
                <a:rPr lang="en-GB" sz="1600" kern="0" dirty="0" smtClean="0">
                  <a:solidFill>
                    <a:schemeClr val="bg1"/>
                  </a:solidFill>
                  <a:latin typeface="Arial"/>
                  <a:ea typeface="+mj-ea"/>
                  <a:cs typeface="+mj-cs"/>
                </a:rPr>
                <a:t>in some </a:t>
              </a:r>
              <a:r>
                <a:rPr lang="en-GB" sz="3500" kern="0" dirty="0" smtClean="0">
                  <a:solidFill>
                    <a:schemeClr val="bg1"/>
                  </a:solidFill>
                  <a:latin typeface="Arial"/>
                  <a:ea typeface="+mj-ea"/>
                  <a:cs typeface="+mj-cs"/>
                </a:rPr>
                <a:t>90</a:t>
              </a:r>
            </a:p>
            <a:p>
              <a:pPr algn="ctr"/>
              <a:r>
                <a:rPr lang="en-GB" sz="1600" kern="0" dirty="0" smtClean="0">
                  <a:solidFill>
                    <a:schemeClr val="bg1"/>
                  </a:solidFill>
                  <a:latin typeface="Arial"/>
                  <a:ea typeface="+mj-ea"/>
                  <a:cs typeface="+mj-cs"/>
                </a:rPr>
                <a:t>countries</a:t>
              </a:r>
            </a:p>
          </p:txBody>
        </p:sp>
      </p:grpSp>
      <p:sp>
        <p:nvSpPr>
          <p:cNvPr id="141"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spTree>
    <p:extLst>
      <p:ext uri="{BB962C8B-B14F-4D97-AF65-F5344CB8AC3E}">
        <p14:creationId xmlns:p14="http://schemas.microsoft.com/office/powerpoint/2010/main" val="125766650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 name="Content Placeholder 3" descr="sunflower field.jpg"/>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4931" t="31253" r="22267" b="28467"/>
          <a:stretch/>
        </p:blipFill>
        <p:spPr>
          <a:xfrm>
            <a:off x="3073350" y="4693062"/>
            <a:ext cx="1858689" cy="1072322"/>
          </a:xfrm>
        </p:spPr>
      </p:pic>
      <p:grpSp>
        <p:nvGrpSpPr>
          <p:cNvPr id="9" name="Group 55"/>
          <p:cNvGrpSpPr/>
          <p:nvPr/>
        </p:nvGrpSpPr>
        <p:grpSpPr>
          <a:xfrm>
            <a:off x="3073351" y="1048761"/>
            <a:ext cx="1858689" cy="1117083"/>
            <a:chOff x="3305628" y="2774299"/>
            <a:chExt cx="2484000" cy="1492899"/>
          </a:xfrm>
        </p:grpSpPr>
        <p:pic>
          <p:nvPicPr>
            <p:cNvPr id="40964" name="Picture 4" descr="http://us.123rf.com/400wm/400/400/fotokostic/fotokostic1104/fotokostic110400067/9229333-soybean-pod.jpg"/>
            <p:cNvPicPr>
              <a:picLocks noChangeAspect="1" noChangeArrowheads="1"/>
            </p:cNvPicPr>
            <p:nvPr/>
          </p:nvPicPr>
          <p:blipFill>
            <a:blip r:embed="rId4" cstate="email"/>
            <a:srcRect/>
            <a:stretch>
              <a:fillRect/>
            </a:stretch>
          </p:blipFill>
          <p:spPr bwMode="auto">
            <a:xfrm>
              <a:off x="3305628" y="2774299"/>
              <a:ext cx="2476500" cy="1440000"/>
            </a:xfrm>
            <a:prstGeom prst="rect">
              <a:avLst/>
            </a:prstGeom>
            <a:noFill/>
          </p:spPr>
        </p:pic>
        <p:sp>
          <p:nvSpPr>
            <p:cNvPr id="37" name="Rectangle 36"/>
            <p:cNvSpPr/>
            <p:nvPr/>
          </p:nvSpPr>
          <p:spPr bwMode="auto">
            <a:xfrm>
              <a:off x="3305628" y="3350299"/>
              <a:ext cx="2484000" cy="864000"/>
            </a:xfrm>
            <a:prstGeom prst="rect">
              <a:avLst/>
            </a:prstGeom>
            <a:solidFill>
              <a:schemeClr val="accent5">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8" name="TextBox 37"/>
            <p:cNvSpPr txBox="1"/>
            <p:nvPr/>
          </p:nvSpPr>
          <p:spPr>
            <a:xfrm>
              <a:off x="3313878" y="3428998"/>
              <a:ext cx="2209800" cy="838200"/>
            </a:xfrm>
            <a:prstGeom prst="rect">
              <a:avLst/>
            </a:prstGeom>
            <a:noFill/>
          </p:spPr>
          <p:txBody>
            <a:bodyPr wrap="square" rtlCol="0">
              <a:normAutofit/>
            </a:bodyPr>
            <a:lstStyle/>
            <a:p>
              <a:pPr>
                <a:lnSpc>
                  <a:spcPct val="90000"/>
                </a:lnSpc>
                <a:spcBef>
                  <a:spcPts val="0"/>
                </a:spcBef>
                <a:spcAft>
                  <a:spcPts val="0"/>
                </a:spcAft>
              </a:pPr>
              <a:r>
                <a:rPr lang="de-CH" sz="1800" b="1" dirty="0" smtClean="0">
                  <a:solidFill>
                    <a:schemeClr val="bg1"/>
                  </a:solidFill>
                </a:rPr>
                <a:t>Soybean</a:t>
              </a:r>
              <a:endParaRPr lang="en-US" sz="1800" b="1" dirty="0" smtClean="0">
                <a:solidFill>
                  <a:schemeClr val="bg1"/>
                </a:solidFill>
              </a:endParaRPr>
            </a:p>
          </p:txBody>
        </p:sp>
        <p:cxnSp>
          <p:nvCxnSpPr>
            <p:cNvPr id="39" name="Straight Connector 38"/>
            <p:cNvCxnSpPr/>
            <p:nvPr/>
          </p:nvCxnSpPr>
          <p:spPr bwMode="auto">
            <a:xfrm>
              <a:off x="3407478" y="3470148"/>
              <a:ext cx="2232000"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grpSp>
        <p:nvGrpSpPr>
          <p:cNvPr id="3" name="Group 40"/>
          <p:cNvGrpSpPr/>
          <p:nvPr/>
        </p:nvGrpSpPr>
        <p:grpSpPr>
          <a:xfrm>
            <a:off x="1014165" y="2266022"/>
            <a:ext cx="1858689" cy="1117084"/>
            <a:chOff x="660400" y="1212200"/>
            <a:chExt cx="2484000" cy="1492900"/>
          </a:xfrm>
        </p:grpSpPr>
        <p:pic>
          <p:nvPicPr>
            <p:cNvPr id="40970" name="Picture 10" descr="http://wall.bete.tv/wall_bete_tv.php?id=146436"/>
            <p:cNvPicPr>
              <a:picLocks noChangeArrowheads="1"/>
            </p:cNvPicPr>
            <p:nvPr/>
          </p:nvPicPr>
          <p:blipFill>
            <a:blip r:embed="rId5" cstate="email"/>
            <a:srcRect/>
            <a:stretch>
              <a:fillRect/>
            </a:stretch>
          </p:blipFill>
          <p:spPr bwMode="auto">
            <a:xfrm>
              <a:off x="660400" y="1212200"/>
              <a:ext cx="2484000" cy="1440000"/>
            </a:xfrm>
            <a:prstGeom prst="rect">
              <a:avLst/>
            </a:prstGeom>
            <a:noFill/>
          </p:spPr>
        </p:pic>
        <p:sp>
          <p:nvSpPr>
            <p:cNvPr id="5" name="Rectangle 4"/>
            <p:cNvSpPr/>
            <p:nvPr/>
          </p:nvSpPr>
          <p:spPr bwMode="auto">
            <a:xfrm>
              <a:off x="660400" y="1788200"/>
              <a:ext cx="2484000" cy="864000"/>
            </a:xfrm>
            <a:prstGeom prst="rect">
              <a:avLst/>
            </a:prstGeom>
            <a:solidFill>
              <a:schemeClr val="accent2">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15" name="TextBox 14"/>
            <p:cNvSpPr txBox="1"/>
            <p:nvPr/>
          </p:nvSpPr>
          <p:spPr>
            <a:xfrm>
              <a:off x="668650" y="1866900"/>
              <a:ext cx="2209800" cy="838200"/>
            </a:xfrm>
            <a:prstGeom prst="rect">
              <a:avLst/>
            </a:prstGeom>
            <a:noFill/>
          </p:spPr>
          <p:txBody>
            <a:bodyPr wrap="square" rtlCol="0">
              <a:normAutofit/>
            </a:bodyPr>
            <a:lstStyle/>
            <a:p>
              <a:pPr>
                <a:lnSpc>
                  <a:spcPct val="90000"/>
                </a:lnSpc>
                <a:spcBef>
                  <a:spcPts val="0"/>
                </a:spcBef>
                <a:spcAft>
                  <a:spcPts val="0"/>
                </a:spcAft>
              </a:pPr>
              <a:r>
                <a:rPr lang="de-CH" sz="1800" b="1" dirty="0" smtClean="0">
                  <a:solidFill>
                    <a:schemeClr val="bg1"/>
                  </a:solidFill>
                </a:rPr>
                <a:t>Cereals</a:t>
              </a:r>
              <a:endParaRPr lang="en-US" sz="1800" b="1" dirty="0" smtClean="0">
                <a:solidFill>
                  <a:schemeClr val="bg1"/>
                </a:solidFill>
              </a:endParaRPr>
            </a:p>
          </p:txBody>
        </p:sp>
        <p:cxnSp>
          <p:nvCxnSpPr>
            <p:cNvPr id="17" name="Straight Connector 16"/>
            <p:cNvCxnSpPr/>
            <p:nvPr/>
          </p:nvCxnSpPr>
          <p:spPr bwMode="auto">
            <a:xfrm>
              <a:off x="762250" y="1908050"/>
              <a:ext cx="2232000"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grpSp>
        <p:nvGrpSpPr>
          <p:cNvPr id="4" name="Group 44"/>
          <p:cNvGrpSpPr/>
          <p:nvPr/>
        </p:nvGrpSpPr>
        <p:grpSpPr>
          <a:xfrm>
            <a:off x="1014165" y="1048761"/>
            <a:ext cx="1858689" cy="1117083"/>
            <a:chOff x="3305628" y="1212200"/>
            <a:chExt cx="2484000" cy="1492899"/>
          </a:xfrm>
        </p:grpSpPr>
        <p:pic>
          <p:nvPicPr>
            <p:cNvPr id="40968" name="Picture 8" descr="http://www.agmrc.org/media/cms/swcorn_BDEC10B87D1D0.jpg"/>
            <p:cNvPicPr>
              <a:picLocks noChangeArrowheads="1"/>
            </p:cNvPicPr>
            <p:nvPr/>
          </p:nvPicPr>
          <p:blipFill>
            <a:blip r:embed="rId6" cstate="email"/>
            <a:srcRect/>
            <a:stretch>
              <a:fillRect/>
            </a:stretch>
          </p:blipFill>
          <p:spPr bwMode="auto">
            <a:xfrm>
              <a:off x="3305628" y="1212200"/>
              <a:ext cx="2484000" cy="1440000"/>
            </a:xfrm>
            <a:prstGeom prst="rect">
              <a:avLst/>
            </a:prstGeom>
            <a:noFill/>
          </p:spPr>
        </p:pic>
        <p:sp>
          <p:nvSpPr>
            <p:cNvPr id="22" name="Rectangle 21"/>
            <p:cNvSpPr/>
            <p:nvPr/>
          </p:nvSpPr>
          <p:spPr bwMode="auto">
            <a:xfrm>
              <a:off x="3305628" y="1788200"/>
              <a:ext cx="2484000" cy="864000"/>
            </a:xfrm>
            <a:prstGeom prst="rect">
              <a:avLst/>
            </a:prstGeom>
            <a:solidFill>
              <a:schemeClr val="accent1">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23" name="TextBox 22"/>
            <p:cNvSpPr txBox="1"/>
            <p:nvPr/>
          </p:nvSpPr>
          <p:spPr>
            <a:xfrm>
              <a:off x="3313878" y="1866899"/>
              <a:ext cx="2209800" cy="838200"/>
            </a:xfrm>
            <a:prstGeom prst="rect">
              <a:avLst/>
            </a:prstGeom>
            <a:noFill/>
          </p:spPr>
          <p:txBody>
            <a:bodyPr wrap="square" rtlCol="0">
              <a:normAutofit/>
            </a:bodyPr>
            <a:lstStyle/>
            <a:p>
              <a:pPr>
                <a:lnSpc>
                  <a:spcPct val="90000"/>
                </a:lnSpc>
                <a:spcBef>
                  <a:spcPts val="0"/>
                </a:spcBef>
                <a:spcAft>
                  <a:spcPts val="0"/>
                </a:spcAft>
              </a:pPr>
              <a:r>
                <a:rPr lang="de-CH" sz="1800" b="1" dirty="0" smtClean="0">
                  <a:solidFill>
                    <a:schemeClr val="bg1"/>
                  </a:solidFill>
                </a:rPr>
                <a:t>Corn</a:t>
              </a:r>
              <a:endParaRPr lang="en-US" sz="1800" b="1" dirty="0" smtClean="0">
                <a:solidFill>
                  <a:schemeClr val="bg1"/>
                </a:solidFill>
              </a:endParaRPr>
            </a:p>
          </p:txBody>
        </p:sp>
        <p:cxnSp>
          <p:nvCxnSpPr>
            <p:cNvPr id="24" name="Straight Connector 23"/>
            <p:cNvCxnSpPr/>
            <p:nvPr/>
          </p:nvCxnSpPr>
          <p:spPr bwMode="auto">
            <a:xfrm>
              <a:off x="3407478" y="1908049"/>
              <a:ext cx="2232000"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grpSp>
        <p:nvGrpSpPr>
          <p:cNvPr id="16" name="Group 15"/>
          <p:cNvGrpSpPr/>
          <p:nvPr/>
        </p:nvGrpSpPr>
        <p:grpSpPr>
          <a:xfrm>
            <a:off x="3073351" y="5119182"/>
            <a:ext cx="1858689" cy="646501"/>
            <a:chOff x="3073351" y="5119182"/>
            <a:chExt cx="1858689" cy="646501"/>
          </a:xfrm>
        </p:grpSpPr>
        <p:sp>
          <p:nvSpPr>
            <p:cNvPr id="27" name="Rectangle 26"/>
            <p:cNvSpPr/>
            <p:nvPr/>
          </p:nvSpPr>
          <p:spPr bwMode="auto">
            <a:xfrm>
              <a:off x="3073351" y="5119182"/>
              <a:ext cx="1858689" cy="646501"/>
            </a:xfrm>
            <a:prstGeom prst="rect">
              <a:avLst/>
            </a:prstGeom>
            <a:solidFill>
              <a:schemeClr val="accent3">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29" name="Straight Connector 28"/>
            <p:cNvCxnSpPr/>
            <p:nvPr/>
          </p:nvCxnSpPr>
          <p:spPr bwMode="auto">
            <a:xfrm>
              <a:off x="3149562" y="5208861"/>
              <a:ext cx="1670126"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sp>
        <p:nvSpPr>
          <p:cNvPr id="28" name="TextBox 27"/>
          <p:cNvSpPr txBox="1"/>
          <p:nvPr/>
        </p:nvSpPr>
        <p:spPr>
          <a:xfrm>
            <a:off x="3079524" y="5178070"/>
            <a:ext cx="1653515" cy="627195"/>
          </a:xfrm>
          <a:prstGeom prst="rect">
            <a:avLst/>
          </a:prstGeom>
          <a:noFill/>
        </p:spPr>
        <p:txBody>
          <a:bodyPr wrap="square" rtlCol="0">
            <a:normAutofit lnSpcReduction="10000"/>
          </a:bodyPr>
          <a:lstStyle/>
          <a:p>
            <a:pPr>
              <a:spcBef>
                <a:spcPts val="0"/>
              </a:spcBef>
              <a:spcAft>
                <a:spcPts val="0"/>
              </a:spcAft>
            </a:pPr>
            <a:r>
              <a:rPr lang="de-CH" sz="1800" b="1" dirty="0" smtClean="0">
                <a:solidFill>
                  <a:schemeClr val="bg1"/>
                </a:solidFill>
              </a:rPr>
              <a:t>Diverse field crops</a:t>
            </a:r>
            <a:endParaRPr lang="en-US" sz="1800" b="1" dirty="0" smtClean="0">
              <a:solidFill>
                <a:schemeClr val="bg1"/>
              </a:solidFill>
            </a:endParaRPr>
          </a:p>
        </p:txBody>
      </p:sp>
      <p:grpSp>
        <p:nvGrpSpPr>
          <p:cNvPr id="8" name="Group 39"/>
          <p:cNvGrpSpPr/>
          <p:nvPr/>
        </p:nvGrpSpPr>
        <p:grpSpPr>
          <a:xfrm>
            <a:off x="3073351" y="2263647"/>
            <a:ext cx="1858689" cy="1117084"/>
            <a:chOff x="660400" y="2774299"/>
            <a:chExt cx="2484000" cy="1492900"/>
          </a:xfrm>
        </p:grpSpPr>
        <p:pic>
          <p:nvPicPr>
            <p:cNvPr id="40966" name="Picture 6" descr="http://1.bp.blogspot.com/_e5qPXvzsEF0/TC8fMYrGtUI/AAAAAAAAAH8/IfG4WW6tvN8/s1600/Rice+Trading+1.jpg"/>
            <p:cNvPicPr>
              <a:picLocks noChangeArrowheads="1"/>
            </p:cNvPicPr>
            <p:nvPr/>
          </p:nvPicPr>
          <p:blipFill>
            <a:blip r:embed="rId7" cstate="email"/>
            <a:srcRect/>
            <a:stretch>
              <a:fillRect/>
            </a:stretch>
          </p:blipFill>
          <p:spPr bwMode="auto">
            <a:xfrm>
              <a:off x="660400" y="2774299"/>
              <a:ext cx="2484000" cy="1440000"/>
            </a:xfrm>
            <a:prstGeom prst="rect">
              <a:avLst/>
            </a:prstGeom>
            <a:noFill/>
          </p:spPr>
        </p:pic>
        <p:sp>
          <p:nvSpPr>
            <p:cNvPr id="32" name="Rectangle 31"/>
            <p:cNvSpPr/>
            <p:nvPr/>
          </p:nvSpPr>
          <p:spPr bwMode="auto">
            <a:xfrm>
              <a:off x="660400" y="3350299"/>
              <a:ext cx="2484000" cy="864000"/>
            </a:xfrm>
            <a:prstGeom prst="rect">
              <a:avLst/>
            </a:prstGeom>
            <a:solidFill>
              <a:schemeClr val="tx1">
                <a:lumMod val="60000"/>
                <a:lumOff val="40000"/>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3" name="TextBox 32"/>
            <p:cNvSpPr txBox="1"/>
            <p:nvPr/>
          </p:nvSpPr>
          <p:spPr>
            <a:xfrm>
              <a:off x="668650" y="3428999"/>
              <a:ext cx="2209800" cy="838200"/>
            </a:xfrm>
            <a:prstGeom prst="rect">
              <a:avLst/>
            </a:prstGeom>
            <a:noFill/>
          </p:spPr>
          <p:txBody>
            <a:bodyPr wrap="square" rtlCol="0">
              <a:normAutofit/>
            </a:bodyPr>
            <a:lstStyle/>
            <a:p>
              <a:pPr>
                <a:lnSpc>
                  <a:spcPct val="90000"/>
                </a:lnSpc>
                <a:spcBef>
                  <a:spcPts val="0"/>
                </a:spcBef>
                <a:spcAft>
                  <a:spcPts val="0"/>
                </a:spcAft>
              </a:pPr>
              <a:r>
                <a:rPr lang="de-CH" sz="1800" b="1" dirty="0" smtClean="0">
                  <a:solidFill>
                    <a:schemeClr val="bg1"/>
                  </a:solidFill>
                </a:rPr>
                <a:t>Rice</a:t>
              </a:r>
              <a:endParaRPr lang="en-US" sz="1800" b="1" dirty="0" smtClean="0">
                <a:solidFill>
                  <a:schemeClr val="bg1"/>
                </a:solidFill>
              </a:endParaRPr>
            </a:p>
          </p:txBody>
        </p:sp>
        <p:cxnSp>
          <p:nvCxnSpPr>
            <p:cNvPr id="34" name="Straight Connector 33"/>
            <p:cNvCxnSpPr/>
            <p:nvPr/>
          </p:nvCxnSpPr>
          <p:spPr bwMode="auto">
            <a:xfrm>
              <a:off x="762250" y="3470149"/>
              <a:ext cx="2232000"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grpSp>
        <p:nvGrpSpPr>
          <p:cNvPr id="10" name="Group 49"/>
          <p:cNvGrpSpPr/>
          <p:nvPr/>
        </p:nvGrpSpPr>
        <p:grpSpPr>
          <a:xfrm>
            <a:off x="1014165" y="3483284"/>
            <a:ext cx="1858689" cy="1109956"/>
            <a:chOff x="5943600" y="2774299"/>
            <a:chExt cx="2484000" cy="1483374"/>
          </a:xfrm>
        </p:grpSpPr>
        <p:pic>
          <p:nvPicPr>
            <p:cNvPr id="40978" name="Picture 18" descr="http://www.economy-ukraine.com.ua/wp-content/uploads/2010/10/potatoe.jpg"/>
            <p:cNvPicPr>
              <a:picLocks noChangeArrowheads="1"/>
            </p:cNvPicPr>
            <p:nvPr/>
          </p:nvPicPr>
          <p:blipFill>
            <a:blip r:embed="rId8" cstate="email"/>
            <a:srcRect/>
            <a:stretch>
              <a:fillRect/>
            </a:stretch>
          </p:blipFill>
          <p:spPr bwMode="auto">
            <a:xfrm>
              <a:off x="5943600" y="2774299"/>
              <a:ext cx="2484000" cy="1440000"/>
            </a:xfrm>
            <a:prstGeom prst="rect">
              <a:avLst/>
            </a:prstGeom>
            <a:noFill/>
          </p:spPr>
        </p:pic>
        <p:sp>
          <p:nvSpPr>
            <p:cNvPr id="42" name="Rectangle 41"/>
            <p:cNvSpPr/>
            <p:nvPr/>
          </p:nvSpPr>
          <p:spPr bwMode="auto">
            <a:xfrm>
              <a:off x="5943600" y="3350299"/>
              <a:ext cx="2484000" cy="864000"/>
            </a:xfrm>
            <a:prstGeom prst="rect">
              <a:avLst/>
            </a:prstGeom>
            <a:solidFill>
              <a:schemeClr val="accent1">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43" name="TextBox 42"/>
            <p:cNvSpPr txBox="1"/>
            <p:nvPr/>
          </p:nvSpPr>
          <p:spPr>
            <a:xfrm>
              <a:off x="5951850" y="3419473"/>
              <a:ext cx="2449200" cy="838200"/>
            </a:xfrm>
            <a:prstGeom prst="rect">
              <a:avLst/>
            </a:prstGeom>
            <a:noFill/>
          </p:spPr>
          <p:txBody>
            <a:bodyPr wrap="square" rtlCol="0">
              <a:noAutofit/>
            </a:bodyPr>
            <a:lstStyle/>
            <a:p>
              <a:pPr>
                <a:lnSpc>
                  <a:spcPct val="90000"/>
                </a:lnSpc>
                <a:spcBef>
                  <a:spcPts val="0"/>
                </a:spcBef>
                <a:spcAft>
                  <a:spcPts val="0"/>
                </a:spcAft>
              </a:pPr>
              <a:r>
                <a:rPr lang="de-CH" sz="1800" b="1" dirty="0" smtClean="0">
                  <a:solidFill>
                    <a:schemeClr val="bg1"/>
                  </a:solidFill>
                </a:rPr>
                <a:t>Specialty crops</a:t>
              </a:r>
              <a:endParaRPr lang="en-US" sz="1800" b="1" dirty="0" smtClean="0">
                <a:solidFill>
                  <a:schemeClr val="bg1"/>
                </a:solidFill>
              </a:endParaRPr>
            </a:p>
          </p:txBody>
        </p:sp>
        <p:cxnSp>
          <p:nvCxnSpPr>
            <p:cNvPr id="44" name="Straight Connector 43"/>
            <p:cNvCxnSpPr/>
            <p:nvPr/>
          </p:nvCxnSpPr>
          <p:spPr bwMode="auto">
            <a:xfrm>
              <a:off x="6045450" y="3460623"/>
              <a:ext cx="2232000"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grpSp>
        <p:nvGrpSpPr>
          <p:cNvPr id="11" name="Group 59"/>
          <p:cNvGrpSpPr/>
          <p:nvPr/>
        </p:nvGrpSpPr>
        <p:grpSpPr>
          <a:xfrm>
            <a:off x="1014165" y="4693419"/>
            <a:ext cx="1858689" cy="1111845"/>
            <a:chOff x="660400" y="4343400"/>
            <a:chExt cx="2484000" cy="1485899"/>
          </a:xfrm>
        </p:grpSpPr>
        <p:pic>
          <p:nvPicPr>
            <p:cNvPr id="40974" name="Picture 14" descr="http://www.clubmobile.org/trips/Images/SaPa/612Sugar_cane.JPG"/>
            <p:cNvPicPr>
              <a:picLocks noChangeArrowheads="1"/>
            </p:cNvPicPr>
            <p:nvPr/>
          </p:nvPicPr>
          <p:blipFill>
            <a:blip r:embed="rId9" cstate="email"/>
            <a:srcRect/>
            <a:stretch>
              <a:fillRect/>
            </a:stretch>
          </p:blipFill>
          <p:spPr bwMode="auto">
            <a:xfrm>
              <a:off x="660400" y="4343400"/>
              <a:ext cx="2484000" cy="1440000"/>
            </a:xfrm>
            <a:prstGeom prst="rect">
              <a:avLst/>
            </a:prstGeom>
            <a:noFill/>
          </p:spPr>
        </p:pic>
        <p:sp>
          <p:nvSpPr>
            <p:cNvPr id="47" name="Rectangle 46"/>
            <p:cNvSpPr/>
            <p:nvPr/>
          </p:nvSpPr>
          <p:spPr bwMode="auto">
            <a:xfrm>
              <a:off x="660400" y="4919400"/>
              <a:ext cx="2484000" cy="864000"/>
            </a:xfrm>
            <a:prstGeom prst="rect">
              <a:avLst/>
            </a:prstGeom>
            <a:solidFill>
              <a:schemeClr val="tx2">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48" name="TextBox 47"/>
            <p:cNvSpPr txBox="1"/>
            <p:nvPr/>
          </p:nvSpPr>
          <p:spPr>
            <a:xfrm>
              <a:off x="668650" y="4991099"/>
              <a:ext cx="2209800" cy="838200"/>
            </a:xfrm>
            <a:prstGeom prst="rect">
              <a:avLst/>
            </a:prstGeom>
            <a:noFill/>
          </p:spPr>
          <p:txBody>
            <a:bodyPr wrap="square" rtlCol="0">
              <a:normAutofit/>
            </a:bodyPr>
            <a:lstStyle/>
            <a:p>
              <a:pPr>
                <a:lnSpc>
                  <a:spcPct val="90000"/>
                </a:lnSpc>
                <a:spcBef>
                  <a:spcPts val="0"/>
                </a:spcBef>
                <a:spcAft>
                  <a:spcPts val="0"/>
                </a:spcAft>
              </a:pPr>
              <a:r>
                <a:rPr lang="de-CH" sz="1800" b="1" dirty="0" smtClean="0">
                  <a:solidFill>
                    <a:schemeClr val="bg1"/>
                  </a:solidFill>
                </a:rPr>
                <a:t>Sugar cane</a:t>
              </a:r>
              <a:endParaRPr lang="en-US" sz="1800" b="1" dirty="0" smtClean="0">
                <a:solidFill>
                  <a:schemeClr val="bg1"/>
                </a:solidFill>
              </a:endParaRPr>
            </a:p>
          </p:txBody>
        </p:sp>
        <p:cxnSp>
          <p:nvCxnSpPr>
            <p:cNvPr id="49" name="Straight Connector 48"/>
            <p:cNvCxnSpPr/>
            <p:nvPr/>
          </p:nvCxnSpPr>
          <p:spPr bwMode="auto">
            <a:xfrm>
              <a:off x="762250" y="5032249"/>
              <a:ext cx="2232000"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grpSp>
        <p:nvGrpSpPr>
          <p:cNvPr id="12" name="Group 54"/>
          <p:cNvGrpSpPr/>
          <p:nvPr/>
        </p:nvGrpSpPr>
        <p:grpSpPr>
          <a:xfrm>
            <a:off x="3073351" y="3478534"/>
            <a:ext cx="1858689" cy="1111845"/>
            <a:chOff x="3305628" y="4343400"/>
            <a:chExt cx="2484000" cy="1485898"/>
          </a:xfrm>
        </p:grpSpPr>
        <p:pic>
          <p:nvPicPr>
            <p:cNvPr id="40976" name="Picture 16" descr="http://www.weightlosspatchesreview.com/wp-content/uploads/2010/11/green_vegetables.jpg"/>
            <p:cNvPicPr>
              <a:picLocks noChangeArrowheads="1"/>
            </p:cNvPicPr>
            <p:nvPr/>
          </p:nvPicPr>
          <p:blipFill>
            <a:blip r:embed="rId10" cstate="email"/>
            <a:srcRect/>
            <a:stretch>
              <a:fillRect/>
            </a:stretch>
          </p:blipFill>
          <p:spPr bwMode="auto">
            <a:xfrm>
              <a:off x="3305628" y="4343400"/>
              <a:ext cx="2484000" cy="1440000"/>
            </a:xfrm>
            <a:prstGeom prst="rect">
              <a:avLst/>
            </a:prstGeom>
            <a:noFill/>
          </p:spPr>
        </p:pic>
        <p:sp>
          <p:nvSpPr>
            <p:cNvPr id="52" name="Rectangle 51"/>
            <p:cNvSpPr/>
            <p:nvPr/>
          </p:nvSpPr>
          <p:spPr bwMode="auto">
            <a:xfrm>
              <a:off x="3305628" y="4919400"/>
              <a:ext cx="2484000" cy="864000"/>
            </a:xfrm>
            <a:prstGeom prst="rect">
              <a:avLst/>
            </a:prstGeom>
            <a:solidFill>
              <a:schemeClr val="tx1">
                <a:alpha val="60000"/>
              </a:schemeClr>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53" name="TextBox 52"/>
            <p:cNvSpPr txBox="1"/>
            <p:nvPr/>
          </p:nvSpPr>
          <p:spPr>
            <a:xfrm>
              <a:off x="3313878" y="4991098"/>
              <a:ext cx="2209800" cy="838200"/>
            </a:xfrm>
            <a:prstGeom prst="rect">
              <a:avLst/>
            </a:prstGeom>
            <a:noFill/>
          </p:spPr>
          <p:txBody>
            <a:bodyPr wrap="square" rtlCol="0">
              <a:noAutofit/>
            </a:bodyPr>
            <a:lstStyle/>
            <a:p>
              <a:pPr>
                <a:lnSpc>
                  <a:spcPct val="90000"/>
                </a:lnSpc>
                <a:spcBef>
                  <a:spcPts val="0"/>
                </a:spcBef>
                <a:spcAft>
                  <a:spcPts val="0"/>
                </a:spcAft>
              </a:pPr>
              <a:r>
                <a:rPr lang="de-CH" sz="1800" b="1" dirty="0" smtClean="0">
                  <a:solidFill>
                    <a:schemeClr val="bg1"/>
                  </a:solidFill>
                </a:rPr>
                <a:t>Vegetables and flowers</a:t>
              </a:r>
              <a:endParaRPr lang="en-US" sz="1800" b="1" dirty="0" smtClean="0">
                <a:solidFill>
                  <a:schemeClr val="bg1"/>
                </a:solidFill>
              </a:endParaRPr>
            </a:p>
          </p:txBody>
        </p:sp>
        <p:cxnSp>
          <p:nvCxnSpPr>
            <p:cNvPr id="54" name="Straight Connector 53"/>
            <p:cNvCxnSpPr/>
            <p:nvPr/>
          </p:nvCxnSpPr>
          <p:spPr bwMode="auto">
            <a:xfrm>
              <a:off x="3407478" y="5032248"/>
              <a:ext cx="2232000" cy="0"/>
            </a:xfrm>
            <a:prstGeom prst="line">
              <a:avLst/>
            </a:prstGeom>
            <a:solidFill>
              <a:schemeClr val="accent2"/>
            </a:solidFill>
            <a:ln w="28575" cap="flat" cmpd="sng" algn="ctr">
              <a:solidFill>
                <a:schemeClr val="bg1"/>
              </a:solidFill>
              <a:prstDash val="solid"/>
              <a:round/>
              <a:headEnd type="none" w="sm" len="sm"/>
              <a:tailEnd type="none" w="sm" len="sm"/>
            </a:ln>
            <a:effectLst/>
          </p:spPr>
        </p:cxnSp>
      </p:grpSp>
      <p:sp>
        <p:nvSpPr>
          <p:cNvPr id="2" name="Title 1"/>
          <p:cNvSpPr>
            <a:spLocks noGrp="1"/>
          </p:cNvSpPr>
          <p:nvPr>
            <p:ph type="title"/>
          </p:nvPr>
        </p:nvSpPr>
        <p:spPr/>
        <p:txBody>
          <a:bodyPr/>
          <a:lstStyle/>
          <a:p>
            <a:pPr lvl="1"/>
            <a:r>
              <a:rPr lang="en-US" dirty="0" smtClean="0"/>
              <a:t>Supporting key crops with Crop Protection and Seeds offers</a:t>
            </a:r>
            <a:endParaRPr lang="en-US" dirty="0">
              <a:solidFill>
                <a:srgbClr val="FF0000"/>
              </a:solidFill>
            </a:endParaRPr>
          </a:p>
        </p:txBody>
      </p:sp>
      <p:sp>
        <p:nvSpPr>
          <p:cNvPr id="56" name="Text Box 128"/>
          <p:cNvSpPr txBox="1">
            <a:spLocks noChangeArrowheads="1"/>
          </p:cNvSpPr>
          <p:nvPr/>
        </p:nvSpPr>
        <p:spPr bwMode="auto">
          <a:xfrm>
            <a:off x="5508104" y="4654819"/>
            <a:ext cx="2627098" cy="1006429"/>
          </a:xfrm>
          <a:prstGeom prst="rect">
            <a:avLst/>
          </a:prstGeom>
          <a:noFill/>
          <a:ln w="9525">
            <a:noFill/>
            <a:miter lim="800000"/>
            <a:headEnd/>
            <a:tailEnd/>
          </a:ln>
        </p:spPr>
        <p:txBody>
          <a:bodyPr wrap="square">
            <a:spAutoFit/>
          </a:bodyPr>
          <a:lstStyle/>
          <a:p>
            <a:pPr algn="ctr" eaLnBrk="0" hangingPunct="0">
              <a:lnSpc>
                <a:spcPct val="90000"/>
              </a:lnSpc>
            </a:pPr>
            <a:r>
              <a:rPr lang="en-GB" sz="4400" dirty="0" smtClean="0"/>
              <a:t>$12.8 bn</a:t>
            </a:r>
          </a:p>
          <a:p>
            <a:pPr algn="ctr" eaLnBrk="0" hangingPunct="0">
              <a:lnSpc>
                <a:spcPct val="90000"/>
              </a:lnSpc>
            </a:pPr>
            <a:r>
              <a:rPr lang="en-GB" sz="2200" dirty="0" smtClean="0"/>
              <a:t>Group sales 2016</a:t>
            </a:r>
            <a:endParaRPr lang="en-GB" sz="2200" dirty="0"/>
          </a:p>
        </p:txBody>
      </p:sp>
      <p:sp>
        <p:nvSpPr>
          <p:cNvPr id="60" name="Rectangle 59"/>
          <p:cNvSpPr/>
          <p:nvPr/>
        </p:nvSpPr>
        <p:spPr bwMode="auto">
          <a:xfrm>
            <a:off x="5903674" y="3318573"/>
            <a:ext cx="667643" cy="792001"/>
          </a:xfrm>
          <a:prstGeom prst="rect">
            <a:avLst/>
          </a:prstGeom>
          <a:solidFill>
            <a:schemeClr val="accent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61" name="Rectangle 60"/>
          <p:cNvSpPr/>
          <p:nvPr/>
        </p:nvSpPr>
        <p:spPr bwMode="auto">
          <a:xfrm>
            <a:off x="7016412" y="1302575"/>
            <a:ext cx="667643" cy="2807999"/>
          </a:xfrm>
          <a:prstGeom prst="rect">
            <a:avLst/>
          </a:prstGeom>
          <a:solidFill>
            <a:schemeClr val="tx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cxnSp>
        <p:nvCxnSpPr>
          <p:cNvPr id="63" name="Straight Connector 62"/>
          <p:cNvCxnSpPr/>
          <p:nvPr/>
        </p:nvCxnSpPr>
        <p:spPr bwMode="auto">
          <a:xfrm>
            <a:off x="5681126" y="4110574"/>
            <a:ext cx="2225476" cy="0"/>
          </a:xfrm>
          <a:prstGeom prst="line">
            <a:avLst/>
          </a:prstGeom>
          <a:solidFill>
            <a:schemeClr val="accent2"/>
          </a:solidFill>
          <a:ln w="6350" cap="flat" cmpd="sng" algn="ctr">
            <a:solidFill>
              <a:schemeClr val="tx1"/>
            </a:solidFill>
            <a:prstDash val="solid"/>
            <a:round/>
            <a:headEnd type="none" w="sm" len="sm"/>
            <a:tailEnd type="none" w="sm" len="sm"/>
          </a:ln>
          <a:effectLst/>
        </p:spPr>
      </p:cxnSp>
      <p:sp>
        <p:nvSpPr>
          <p:cNvPr id="64" name="TextBox 63"/>
          <p:cNvSpPr txBox="1"/>
          <p:nvPr/>
        </p:nvSpPr>
        <p:spPr>
          <a:xfrm>
            <a:off x="5949331" y="4167746"/>
            <a:ext cx="1103282" cy="1103282"/>
          </a:xfrm>
          <a:prstGeom prst="rect">
            <a:avLst/>
          </a:prstGeom>
          <a:noFill/>
        </p:spPr>
        <p:txBody>
          <a:bodyPr wrap="none" rtlCol="0">
            <a:normAutofit/>
          </a:bodyPr>
          <a:lstStyle/>
          <a:p>
            <a:pPr>
              <a:spcBef>
                <a:spcPts val="0"/>
              </a:spcBef>
              <a:spcAft>
                <a:spcPts val="600"/>
              </a:spcAft>
            </a:pPr>
            <a:r>
              <a:rPr lang="fr-CH" sz="1200" dirty="0" smtClean="0"/>
              <a:t>Seeds</a:t>
            </a:r>
            <a:endParaRPr lang="en-US" sz="1200" dirty="0" smtClean="0"/>
          </a:p>
        </p:txBody>
      </p:sp>
      <p:sp>
        <p:nvSpPr>
          <p:cNvPr id="65" name="TextBox 64"/>
          <p:cNvSpPr txBox="1"/>
          <p:nvPr/>
        </p:nvSpPr>
        <p:spPr>
          <a:xfrm>
            <a:off x="6940953" y="4167746"/>
            <a:ext cx="1103282" cy="1103282"/>
          </a:xfrm>
          <a:prstGeom prst="rect">
            <a:avLst/>
          </a:prstGeom>
          <a:noFill/>
        </p:spPr>
        <p:txBody>
          <a:bodyPr wrap="none" rtlCol="0">
            <a:normAutofit/>
          </a:bodyPr>
          <a:lstStyle/>
          <a:p>
            <a:pPr>
              <a:spcBef>
                <a:spcPts val="0"/>
              </a:spcBef>
              <a:spcAft>
                <a:spcPts val="0"/>
              </a:spcAft>
            </a:pPr>
            <a:r>
              <a:rPr lang="fr-CH" sz="1200" dirty="0" smtClean="0"/>
              <a:t>Crop</a:t>
            </a:r>
          </a:p>
          <a:p>
            <a:pPr>
              <a:spcBef>
                <a:spcPts val="0"/>
              </a:spcBef>
              <a:spcAft>
                <a:spcPts val="0"/>
              </a:spcAft>
            </a:pPr>
            <a:r>
              <a:rPr lang="fr-CH" sz="1200" dirty="0" smtClean="0"/>
              <a:t>Protection</a:t>
            </a:r>
            <a:endParaRPr lang="en-US" sz="1200" dirty="0" smtClean="0"/>
          </a:p>
        </p:txBody>
      </p:sp>
      <p:sp>
        <p:nvSpPr>
          <p:cNvPr id="66" name="Rectangle 65"/>
          <p:cNvSpPr/>
          <p:nvPr/>
        </p:nvSpPr>
        <p:spPr>
          <a:xfrm>
            <a:off x="7061490" y="1495615"/>
            <a:ext cx="570990" cy="323165"/>
          </a:xfrm>
          <a:prstGeom prst="rect">
            <a:avLst/>
          </a:prstGeom>
        </p:spPr>
        <p:txBody>
          <a:bodyPr wrap="none">
            <a:spAutoFit/>
          </a:bodyPr>
          <a:lstStyle/>
          <a:p>
            <a:pPr algn="ctr" eaLnBrk="0" hangingPunct="0">
              <a:spcAft>
                <a:spcPts val="600"/>
              </a:spcAft>
            </a:pPr>
            <a:r>
              <a:rPr lang="en-GB" sz="1500" b="1" dirty="0" smtClean="0">
                <a:solidFill>
                  <a:srgbClr val="FFFFFF"/>
                </a:solidFill>
              </a:rPr>
              <a:t>78%</a:t>
            </a:r>
            <a:endParaRPr lang="en-GB" sz="1500" dirty="0">
              <a:solidFill>
                <a:srgbClr val="FFFFFF"/>
              </a:solidFill>
            </a:endParaRPr>
          </a:p>
        </p:txBody>
      </p:sp>
      <p:sp>
        <p:nvSpPr>
          <p:cNvPr id="67" name="Text Box 8"/>
          <p:cNvSpPr txBox="1">
            <a:spLocks noChangeArrowheads="1"/>
          </p:cNvSpPr>
          <p:nvPr/>
        </p:nvSpPr>
        <p:spPr bwMode="auto">
          <a:xfrm>
            <a:off x="5784273" y="3458450"/>
            <a:ext cx="903287" cy="323165"/>
          </a:xfrm>
          <a:prstGeom prst="rect">
            <a:avLst/>
          </a:prstGeom>
          <a:noFill/>
          <a:ln w="12700">
            <a:noFill/>
            <a:miter lim="800000"/>
            <a:headEnd type="none" w="sm" len="sm"/>
            <a:tailEnd type="none" w="sm" len="sm"/>
          </a:ln>
        </p:spPr>
        <p:txBody>
          <a:bodyPr>
            <a:spAutoFit/>
          </a:bodyPr>
          <a:lstStyle/>
          <a:p>
            <a:pPr algn="ctr" eaLnBrk="0" hangingPunct="0">
              <a:spcAft>
                <a:spcPct val="8000"/>
              </a:spcAft>
            </a:pPr>
            <a:r>
              <a:rPr lang="en-GB" sz="1500" b="1" dirty="0" smtClean="0">
                <a:solidFill>
                  <a:srgbClr val="FFFFFF"/>
                </a:solidFill>
              </a:rPr>
              <a:t>22%</a:t>
            </a:r>
            <a:endParaRPr lang="en-GB" sz="1500" dirty="0">
              <a:solidFill>
                <a:srgbClr val="FFFFFF"/>
              </a:solidFill>
            </a:endParaRPr>
          </a:p>
        </p:txBody>
      </p:sp>
      <p:sp>
        <p:nvSpPr>
          <p:cNvPr id="58"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spTree>
    <p:extLst>
      <p:ext uri="{BB962C8B-B14F-4D97-AF65-F5344CB8AC3E}">
        <p14:creationId xmlns:p14="http://schemas.microsoft.com/office/powerpoint/2010/main" val="3487908293"/>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18"/>
          <p:cNvSpPr>
            <a:spLocks noGrp="1" noChangeArrowheads="1"/>
          </p:cNvSpPr>
          <p:nvPr>
            <p:ph type="title"/>
          </p:nvPr>
        </p:nvSpPr>
        <p:spPr/>
        <p:txBody>
          <a:bodyPr/>
          <a:lstStyle/>
          <a:p>
            <a:pPr eaLnBrk="1" hangingPunct="1"/>
            <a:r>
              <a:rPr lang="en-US" altLang="en-US" dirty="0" smtClean="0"/>
              <a:t>Syngenta has two core businesses</a:t>
            </a:r>
            <a:endParaRPr lang="en-US" altLang="en-US" dirty="0" smtClean="0">
              <a:solidFill>
                <a:srgbClr val="FF0000"/>
              </a:solidFill>
            </a:endParaRPr>
          </a:p>
        </p:txBody>
      </p:sp>
      <p:sp>
        <p:nvSpPr>
          <p:cNvPr id="56325" name="Text Box 5"/>
          <p:cNvSpPr txBox="1">
            <a:spLocks noChangeArrowheads="1"/>
          </p:cNvSpPr>
          <p:nvPr/>
        </p:nvSpPr>
        <p:spPr bwMode="auto">
          <a:xfrm>
            <a:off x="1237159" y="1298993"/>
            <a:ext cx="2159000"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nSpc>
                <a:spcPct val="80000"/>
              </a:lnSpc>
              <a:spcBef>
                <a:spcPct val="50000"/>
              </a:spcBef>
              <a:spcAft>
                <a:spcPts val="600"/>
              </a:spcAft>
            </a:pPr>
            <a:r>
              <a:rPr lang="en-GB" altLang="en-US" sz="1800" b="1" dirty="0">
                <a:solidFill>
                  <a:schemeClr val="accent2"/>
                </a:solidFill>
              </a:rPr>
              <a:t>Crop Protection</a:t>
            </a:r>
          </a:p>
        </p:txBody>
      </p:sp>
      <p:sp>
        <p:nvSpPr>
          <p:cNvPr id="56326" name="Text Box 7"/>
          <p:cNvSpPr txBox="1">
            <a:spLocks noChangeArrowheads="1"/>
          </p:cNvSpPr>
          <p:nvPr/>
        </p:nvSpPr>
        <p:spPr bwMode="auto">
          <a:xfrm>
            <a:off x="1237159" y="3659540"/>
            <a:ext cx="2955925"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nSpc>
                <a:spcPct val="80000"/>
              </a:lnSpc>
              <a:spcBef>
                <a:spcPct val="50000"/>
              </a:spcBef>
            </a:pPr>
            <a:r>
              <a:rPr lang="en-GB" altLang="en-US" sz="1600" dirty="0"/>
              <a:t>Selective herbicides</a:t>
            </a:r>
          </a:p>
          <a:p>
            <a:pPr>
              <a:lnSpc>
                <a:spcPct val="80000"/>
              </a:lnSpc>
              <a:spcBef>
                <a:spcPct val="50000"/>
              </a:spcBef>
            </a:pPr>
            <a:r>
              <a:rPr lang="en-GB" altLang="en-US" sz="1600" dirty="0"/>
              <a:t>Non-selective herbicides</a:t>
            </a:r>
          </a:p>
          <a:p>
            <a:pPr>
              <a:lnSpc>
                <a:spcPct val="80000"/>
              </a:lnSpc>
              <a:spcBef>
                <a:spcPct val="50000"/>
              </a:spcBef>
            </a:pPr>
            <a:r>
              <a:rPr lang="en-GB" altLang="en-US" sz="1600" dirty="0"/>
              <a:t>Fungicides</a:t>
            </a:r>
          </a:p>
          <a:p>
            <a:pPr>
              <a:lnSpc>
                <a:spcPct val="80000"/>
              </a:lnSpc>
              <a:spcBef>
                <a:spcPct val="50000"/>
              </a:spcBef>
            </a:pPr>
            <a:r>
              <a:rPr lang="en-GB" altLang="en-US" sz="1600" dirty="0"/>
              <a:t>Insecticides</a:t>
            </a:r>
          </a:p>
          <a:p>
            <a:pPr>
              <a:lnSpc>
                <a:spcPct val="80000"/>
              </a:lnSpc>
              <a:spcBef>
                <a:spcPct val="50000"/>
              </a:spcBef>
            </a:pPr>
            <a:r>
              <a:rPr lang="en-GB" altLang="en-US" sz="1600" dirty="0" err="1" smtClean="0"/>
              <a:t>Seedcare</a:t>
            </a:r>
            <a:endParaRPr lang="en-GB" altLang="en-US" sz="1600" dirty="0"/>
          </a:p>
        </p:txBody>
      </p:sp>
      <p:sp>
        <p:nvSpPr>
          <p:cNvPr id="56330" name="Text Box 6"/>
          <p:cNvSpPr txBox="1">
            <a:spLocks noChangeArrowheads="1"/>
          </p:cNvSpPr>
          <p:nvPr/>
        </p:nvSpPr>
        <p:spPr bwMode="auto">
          <a:xfrm>
            <a:off x="4840598" y="1298993"/>
            <a:ext cx="2231267"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nSpc>
                <a:spcPct val="80000"/>
              </a:lnSpc>
              <a:spcBef>
                <a:spcPct val="50000"/>
              </a:spcBef>
              <a:spcAft>
                <a:spcPts val="600"/>
              </a:spcAft>
            </a:pPr>
            <a:r>
              <a:rPr lang="en-GB" altLang="en-US" sz="1800" b="1" dirty="0">
                <a:solidFill>
                  <a:schemeClr val="accent2"/>
                </a:solidFill>
              </a:rPr>
              <a:t>Seeds</a:t>
            </a:r>
          </a:p>
        </p:txBody>
      </p:sp>
      <p:sp>
        <p:nvSpPr>
          <p:cNvPr id="56331" name="Text Box 8"/>
          <p:cNvSpPr txBox="1">
            <a:spLocks noChangeArrowheads="1"/>
          </p:cNvSpPr>
          <p:nvPr/>
        </p:nvSpPr>
        <p:spPr bwMode="auto">
          <a:xfrm>
            <a:off x="4840598" y="3659163"/>
            <a:ext cx="2641611" cy="929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1000">
                <a:solidFill>
                  <a:schemeClr val="tx1"/>
                </a:solidFill>
                <a:latin typeface="Arial" panose="020B0604020202020204" pitchFamily="34" charset="0"/>
                <a:cs typeface="Arial" panose="020B0604020202020204" pitchFamily="34" charset="0"/>
              </a:defRPr>
            </a:lvl1pPr>
            <a:lvl2pPr marL="742950" indent="-285750" eaLnBrk="0" hangingPunct="0">
              <a:defRPr sz="1000">
                <a:solidFill>
                  <a:schemeClr val="tx1"/>
                </a:solidFill>
                <a:latin typeface="Arial" panose="020B0604020202020204" pitchFamily="34" charset="0"/>
                <a:cs typeface="Arial" panose="020B0604020202020204" pitchFamily="34" charset="0"/>
              </a:defRPr>
            </a:lvl2pPr>
            <a:lvl3pPr marL="1143000" indent="-228600" eaLnBrk="0" hangingPunct="0">
              <a:defRPr sz="1000">
                <a:solidFill>
                  <a:schemeClr val="tx1"/>
                </a:solidFill>
                <a:latin typeface="Arial" panose="020B0604020202020204" pitchFamily="34" charset="0"/>
                <a:cs typeface="Arial" panose="020B0604020202020204" pitchFamily="34" charset="0"/>
              </a:defRPr>
            </a:lvl3pPr>
            <a:lvl4pPr marL="1600200" indent="-228600" eaLnBrk="0" hangingPunct="0">
              <a:defRPr sz="1000">
                <a:solidFill>
                  <a:schemeClr val="tx1"/>
                </a:solidFill>
                <a:latin typeface="Arial" panose="020B0604020202020204" pitchFamily="34" charset="0"/>
                <a:cs typeface="Arial" panose="020B0604020202020204" pitchFamily="34" charset="0"/>
              </a:defRPr>
            </a:lvl4pPr>
            <a:lvl5pPr marL="2057400" indent="-228600" eaLnBrk="0" hangingPunct="0">
              <a:defRPr sz="1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000">
                <a:solidFill>
                  <a:schemeClr val="tx1"/>
                </a:solidFill>
                <a:latin typeface="Arial" panose="020B0604020202020204" pitchFamily="34" charset="0"/>
                <a:cs typeface="Arial" panose="020B0604020202020204" pitchFamily="34" charset="0"/>
              </a:defRPr>
            </a:lvl9pPr>
          </a:lstStyle>
          <a:p>
            <a:pPr>
              <a:lnSpc>
                <a:spcPct val="80000"/>
              </a:lnSpc>
              <a:spcBef>
                <a:spcPct val="50000"/>
              </a:spcBef>
            </a:pPr>
            <a:r>
              <a:rPr lang="en-GB" altLang="en-US" sz="1600" dirty="0"/>
              <a:t>Corn &amp; Soybean</a:t>
            </a:r>
          </a:p>
          <a:p>
            <a:pPr>
              <a:lnSpc>
                <a:spcPct val="80000"/>
              </a:lnSpc>
              <a:spcBef>
                <a:spcPct val="50000"/>
              </a:spcBef>
            </a:pPr>
            <a:r>
              <a:rPr lang="en-GB" altLang="en-US" sz="1600" dirty="0"/>
              <a:t>Diverse Field Crops</a:t>
            </a:r>
          </a:p>
          <a:p>
            <a:pPr>
              <a:lnSpc>
                <a:spcPct val="80000"/>
              </a:lnSpc>
              <a:spcBef>
                <a:spcPct val="50000"/>
              </a:spcBef>
            </a:pPr>
            <a:r>
              <a:rPr lang="en-GB" altLang="en-US" sz="1600" dirty="0" smtClean="0"/>
              <a:t>Vegetables and Flowers</a:t>
            </a:r>
            <a:endParaRPr lang="en-GB" altLang="en-US" sz="1600" dirty="0"/>
          </a:p>
        </p:txBody>
      </p:sp>
      <p:pic>
        <p:nvPicPr>
          <p:cNvPr id="16" name="Content Placeholder 3" descr="syngenta-031207-tomatoes-403.tif.jpg"/>
          <p:cNvPicPr>
            <a:picLocks noChangeAspect="1"/>
          </p:cNvPicPr>
          <p:nvPr/>
        </p:nvPicPr>
        <p:blipFill rotWithShape="1">
          <a:blip r:embed="rId3" cstate="print">
            <a:extLst>
              <a:ext uri="{28A0092B-C50C-407E-A947-70E740481C1C}">
                <a14:useLocalDpi xmlns:a14="http://schemas.microsoft.com/office/drawing/2010/main" val="0"/>
              </a:ext>
            </a:extLst>
          </a:blip>
          <a:srcRect l="-51"/>
          <a:stretch/>
        </p:blipFill>
        <p:spPr>
          <a:xfrm>
            <a:off x="4932040" y="1765975"/>
            <a:ext cx="2664296" cy="1584176"/>
          </a:xfrm>
          <a:prstGeom prst="rect">
            <a:avLst/>
          </a:prstGeom>
        </p:spPr>
      </p:pic>
      <p:pic>
        <p:nvPicPr>
          <p:cNvPr id="20" name="Content Placeholder 3" descr="wheat green closeup.jpg"/>
          <p:cNvPicPr>
            <a:picLocks/>
          </p:cNvPicPr>
          <p:nvPr/>
        </p:nvPicPr>
        <p:blipFill rotWithShape="1">
          <a:blip r:embed="rId4" cstate="print">
            <a:extLst>
              <a:ext uri="{28A0092B-C50C-407E-A947-70E740481C1C}">
                <a14:useLocalDpi xmlns:a14="http://schemas.microsoft.com/office/drawing/2010/main" val="0"/>
              </a:ext>
            </a:extLst>
          </a:blip>
          <a:srcRect/>
          <a:stretch/>
        </p:blipFill>
        <p:spPr>
          <a:xfrm>
            <a:off x="1331640" y="1765973"/>
            <a:ext cx="2664000" cy="1584000"/>
          </a:xfrm>
          <a:prstGeom prst="rect">
            <a:avLst/>
          </a:prstGeom>
        </p:spPr>
      </p:pic>
      <p:cxnSp>
        <p:nvCxnSpPr>
          <p:cNvPr id="7" name="Straight Connector 6"/>
          <p:cNvCxnSpPr/>
          <p:nvPr/>
        </p:nvCxnSpPr>
        <p:spPr bwMode="auto">
          <a:xfrm>
            <a:off x="1330821" y="1657375"/>
            <a:ext cx="2664000" cy="0"/>
          </a:xfrm>
          <a:prstGeom prst="line">
            <a:avLst/>
          </a:prstGeom>
          <a:solidFill>
            <a:schemeClr val="accent2"/>
          </a:solidFill>
          <a:ln w="19050" cap="flat" cmpd="sng" algn="ctr">
            <a:solidFill>
              <a:schemeClr val="accent2"/>
            </a:solidFill>
            <a:prstDash val="solid"/>
            <a:round/>
            <a:headEnd type="none" w="sm" len="sm"/>
            <a:tailEnd type="none" w="sm" len="sm"/>
          </a:ln>
          <a:effectLst/>
        </p:spPr>
      </p:cxnSp>
      <p:cxnSp>
        <p:nvCxnSpPr>
          <p:cNvPr id="28" name="Straight Connector 27"/>
          <p:cNvCxnSpPr/>
          <p:nvPr/>
        </p:nvCxnSpPr>
        <p:spPr bwMode="auto">
          <a:xfrm>
            <a:off x="4932040" y="1657375"/>
            <a:ext cx="2664000" cy="0"/>
          </a:xfrm>
          <a:prstGeom prst="line">
            <a:avLst/>
          </a:prstGeom>
          <a:solidFill>
            <a:schemeClr val="accent2"/>
          </a:solidFill>
          <a:ln w="19050" cap="flat" cmpd="sng" algn="ctr">
            <a:solidFill>
              <a:schemeClr val="accent2"/>
            </a:solidFill>
            <a:prstDash val="solid"/>
            <a:round/>
            <a:headEnd type="none" w="sm" len="sm"/>
            <a:tailEnd type="none" w="sm" len="sm"/>
          </a:ln>
          <a:effectLst/>
        </p:spPr>
      </p:cxnSp>
      <p:cxnSp>
        <p:nvCxnSpPr>
          <p:cNvPr id="30" name="Straight Connector 29"/>
          <p:cNvCxnSpPr/>
          <p:nvPr/>
        </p:nvCxnSpPr>
        <p:spPr bwMode="auto">
          <a:xfrm>
            <a:off x="1330821" y="3448050"/>
            <a:ext cx="2664000" cy="0"/>
          </a:xfrm>
          <a:prstGeom prst="line">
            <a:avLst/>
          </a:prstGeom>
          <a:solidFill>
            <a:schemeClr val="accent2"/>
          </a:solidFill>
          <a:ln w="19050" cap="flat" cmpd="sng" algn="ctr">
            <a:solidFill>
              <a:schemeClr val="accent2"/>
            </a:solidFill>
            <a:prstDash val="solid"/>
            <a:round/>
            <a:headEnd type="none" w="sm" len="sm"/>
            <a:tailEnd type="none" w="sm" len="sm"/>
          </a:ln>
          <a:effectLst/>
        </p:spPr>
      </p:cxnSp>
      <p:cxnSp>
        <p:nvCxnSpPr>
          <p:cNvPr id="31" name="Straight Connector 30"/>
          <p:cNvCxnSpPr/>
          <p:nvPr/>
        </p:nvCxnSpPr>
        <p:spPr bwMode="auto">
          <a:xfrm>
            <a:off x="4932040" y="3448050"/>
            <a:ext cx="2664000" cy="0"/>
          </a:xfrm>
          <a:prstGeom prst="line">
            <a:avLst/>
          </a:prstGeom>
          <a:solidFill>
            <a:schemeClr val="accent2"/>
          </a:solidFill>
          <a:ln w="19050" cap="flat" cmpd="sng" algn="ctr">
            <a:solidFill>
              <a:schemeClr val="accent2"/>
            </a:solidFill>
            <a:prstDash val="solid"/>
            <a:round/>
            <a:headEnd type="none" w="sm" len="sm"/>
            <a:tailEnd type="none" w="sm" len="sm"/>
          </a:ln>
          <a:effectLst/>
        </p:spPr>
      </p:cxnSp>
      <p:sp>
        <p:nvSpPr>
          <p:cNvPr id="13"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spTree>
    <p:extLst>
      <p:ext uri="{BB962C8B-B14F-4D97-AF65-F5344CB8AC3E}">
        <p14:creationId xmlns:p14="http://schemas.microsoft.com/office/powerpoint/2010/main" val="3786901829"/>
      </p:ext>
    </p:extLst>
  </p:cSld>
  <p:clrMapOvr>
    <a:masterClrMapping/>
  </p:clrMapOvr>
  <p:transition advClick="0">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US" dirty="0" smtClean="0"/>
              <a:t>Classification: PUBLIC</a:t>
            </a:r>
            <a:endParaRPr lang="en-US" dirty="0"/>
          </a:p>
        </p:txBody>
      </p:sp>
      <p:grpSp>
        <p:nvGrpSpPr>
          <p:cNvPr id="5" name="Group 4"/>
          <p:cNvGrpSpPr/>
          <p:nvPr/>
        </p:nvGrpSpPr>
        <p:grpSpPr>
          <a:xfrm>
            <a:off x="5221957" y="2175234"/>
            <a:ext cx="3498815" cy="3134354"/>
            <a:chOff x="5229908" y="919860"/>
            <a:chExt cx="3498815" cy="3134354"/>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908" y="919860"/>
              <a:ext cx="3498815" cy="3134354"/>
            </a:xfrm>
            <a:prstGeom prst="rect">
              <a:avLst/>
            </a:prstGeom>
          </p:spPr>
        </p:pic>
        <p:sp>
          <p:nvSpPr>
            <p:cNvPr id="7" name="TextBox 6"/>
            <p:cNvSpPr txBox="1"/>
            <p:nvPr/>
          </p:nvSpPr>
          <p:spPr>
            <a:xfrm>
              <a:off x="6100231" y="1000645"/>
              <a:ext cx="1778000" cy="529793"/>
            </a:xfrm>
            <a:prstGeom prst="rect">
              <a:avLst/>
            </a:prstGeom>
            <a:noFill/>
          </p:spPr>
          <p:txBody>
            <a:bodyPr wrap="square" rtlCol="0">
              <a:normAutofit/>
            </a:bodyPr>
            <a:lstStyle/>
            <a:p>
              <a:pPr algn="ctr">
                <a:spcBef>
                  <a:spcPts val="0"/>
                </a:spcBef>
                <a:spcAft>
                  <a:spcPts val="0"/>
                </a:spcAft>
              </a:pPr>
              <a:r>
                <a:rPr lang="de-CH" sz="1200" b="1" dirty="0" smtClean="0">
                  <a:solidFill>
                    <a:schemeClr val="bg1"/>
                  </a:solidFill>
                </a:rPr>
                <a:t>More health</a:t>
              </a:r>
            </a:p>
            <a:p>
              <a:pPr algn="ctr">
                <a:spcBef>
                  <a:spcPts val="0"/>
                </a:spcBef>
                <a:spcAft>
                  <a:spcPts val="0"/>
                </a:spcAft>
              </a:pPr>
              <a:r>
                <a:rPr lang="de-CH" sz="1200" b="1" dirty="0" smtClean="0">
                  <a:solidFill>
                    <a:schemeClr val="bg1"/>
                  </a:solidFill>
                </a:rPr>
                <a:t>Less poverty</a:t>
              </a:r>
            </a:p>
          </p:txBody>
        </p:sp>
      </p:grpSp>
      <p:grpSp>
        <p:nvGrpSpPr>
          <p:cNvPr id="8" name="Group 7"/>
          <p:cNvGrpSpPr/>
          <p:nvPr/>
        </p:nvGrpSpPr>
        <p:grpSpPr>
          <a:xfrm>
            <a:off x="2809479" y="2169773"/>
            <a:ext cx="2340000" cy="3143251"/>
            <a:chOff x="2825381" y="914399"/>
            <a:chExt cx="2340000" cy="3240000"/>
          </a:xfrm>
        </p:grpSpPr>
        <p:sp>
          <p:nvSpPr>
            <p:cNvPr id="9" name="Rounded Rectangle 8"/>
            <p:cNvSpPr/>
            <p:nvPr/>
          </p:nvSpPr>
          <p:spPr bwMode="auto">
            <a:xfrm>
              <a:off x="2825381" y="914399"/>
              <a:ext cx="2340000" cy="3240000"/>
            </a:xfrm>
            <a:prstGeom prst="roundRect">
              <a:avLst/>
            </a:prstGeom>
            <a:solidFill>
              <a:schemeClr val="accent3"/>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10" name="TextBox 9"/>
            <p:cNvSpPr txBox="1"/>
            <p:nvPr/>
          </p:nvSpPr>
          <p:spPr>
            <a:xfrm>
              <a:off x="3106381" y="1003300"/>
              <a:ext cx="1778000" cy="546100"/>
            </a:xfrm>
            <a:prstGeom prst="rect">
              <a:avLst/>
            </a:prstGeom>
            <a:noFill/>
          </p:spPr>
          <p:txBody>
            <a:bodyPr wrap="square" rtlCol="0">
              <a:normAutofit/>
            </a:bodyPr>
            <a:lstStyle/>
            <a:p>
              <a:pPr algn="ctr">
                <a:spcBef>
                  <a:spcPts val="0"/>
                </a:spcBef>
                <a:spcAft>
                  <a:spcPts val="0"/>
                </a:spcAft>
              </a:pPr>
              <a:r>
                <a:rPr lang="de-CH" sz="1200" b="1" dirty="0" smtClean="0">
                  <a:solidFill>
                    <a:schemeClr val="bg1"/>
                  </a:solidFill>
                </a:rPr>
                <a:t>More biodiversity</a:t>
              </a:r>
            </a:p>
            <a:p>
              <a:pPr algn="ctr">
                <a:spcBef>
                  <a:spcPts val="0"/>
                </a:spcBef>
                <a:spcAft>
                  <a:spcPts val="0"/>
                </a:spcAft>
              </a:pPr>
              <a:r>
                <a:rPr lang="de-CH" sz="1200" b="1" dirty="0" smtClean="0">
                  <a:solidFill>
                    <a:schemeClr val="bg1"/>
                  </a:solidFill>
                </a:rPr>
                <a:t>Less degradation</a:t>
              </a:r>
            </a:p>
          </p:txBody>
        </p:sp>
      </p:grpSp>
      <p:grpSp>
        <p:nvGrpSpPr>
          <p:cNvPr id="11" name="Group 10"/>
          <p:cNvGrpSpPr/>
          <p:nvPr/>
        </p:nvGrpSpPr>
        <p:grpSpPr>
          <a:xfrm>
            <a:off x="398449" y="2169773"/>
            <a:ext cx="2340000" cy="3143251"/>
            <a:chOff x="398449" y="914399"/>
            <a:chExt cx="2340000" cy="3240000"/>
          </a:xfrm>
        </p:grpSpPr>
        <p:sp>
          <p:nvSpPr>
            <p:cNvPr id="12" name="Rounded Rectangle 11"/>
            <p:cNvSpPr/>
            <p:nvPr/>
          </p:nvSpPr>
          <p:spPr bwMode="auto">
            <a:xfrm>
              <a:off x="398449" y="914399"/>
              <a:ext cx="2340000" cy="3240000"/>
            </a:xfrm>
            <a:prstGeom prst="roundRect">
              <a:avLst/>
            </a:prstGeom>
            <a:solidFill>
              <a:schemeClr val="tx2"/>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13" name="TextBox 12"/>
            <p:cNvSpPr txBox="1"/>
            <p:nvPr/>
          </p:nvSpPr>
          <p:spPr>
            <a:xfrm>
              <a:off x="688974" y="1003300"/>
              <a:ext cx="1778000" cy="546100"/>
            </a:xfrm>
            <a:prstGeom prst="rect">
              <a:avLst/>
            </a:prstGeom>
            <a:noFill/>
          </p:spPr>
          <p:txBody>
            <a:bodyPr wrap="square" rtlCol="0">
              <a:normAutofit/>
            </a:bodyPr>
            <a:lstStyle/>
            <a:p>
              <a:pPr algn="ctr">
                <a:spcBef>
                  <a:spcPts val="0"/>
                </a:spcBef>
                <a:spcAft>
                  <a:spcPts val="0"/>
                </a:spcAft>
              </a:pPr>
              <a:r>
                <a:rPr lang="de-CH" sz="1200" b="1" dirty="0" smtClean="0">
                  <a:solidFill>
                    <a:schemeClr val="bg1"/>
                  </a:solidFill>
                </a:rPr>
                <a:t>More food</a:t>
              </a:r>
            </a:p>
            <a:p>
              <a:pPr algn="ctr">
                <a:spcBef>
                  <a:spcPts val="0"/>
                </a:spcBef>
                <a:spcAft>
                  <a:spcPts val="0"/>
                </a:spcAft>
              </a:pPr>
              <a:r>
                <a:rPr lang="de-CH" sz="1200" b="1" dirty="0" smtClean="0">
                  <a:solidFill>
                    <a:schemeClr val="bg1"/>
                  </a:solidFill>
                </a:rPr>
                <a:t>Less waste</a:t>
              </a:r>
            </a:p>
          </p:txBody>
        </p:sp>
      </p:grpSp>
      <p:sp>
        <p:nvSpPr>
          <p:cNvPr id="14" name="TextBox 13"/>
          <p:cNvSpPr txBox="1"/>
          <p:nvPr/>
        </p:nvSpPr>
        <p:spPr>
          <a:xfrm>
            <a:off x="319335" y="5386049"/>
            <a:ext cx="8426011" cy="393700"/>
          </a:xfrm>
          <a:prstGeom prst="rect">
            <a:avLst/>
          </a:prstGeom>
          <a:noFill/>
        </p:spPr>
        <p:txBody>
          <a:bodyPr wrap="square" rtlCol="0">
            <a:noAutofit/>
          </a:bodyPr>
          <a:lstStyle/>
          <a:p>
            <a:pPr algn="r">
              <a:spcBef>
                <a:spcPts val="0"/>
              </a:spcBef>
              <a:spcAft>
                <a:spcPts val="600"/>
              </a:spcAft>
            </a:pPr>
            <a:r>
              <a:rPr lang="en-US" sz="2000" dirty="0" smtClean="0"/>
              <a:t>One planet. Six commitments.</a:t>
            </a:r>
          </a:p>
        </p:txBody>
      </p:sp>
      <p:grpSp>
        <p:nvGrpSpPr>
          <p:cNvPr id="15" name="Group 14"/>
          <p:cNvGrpSpPr/>
          <p:nvPr/>
        </p:nvGrpSpPr>
        <p:grpSpPr>
          <a:xfrm>
            <a:off x="466724" y="2761775"/>
            <a:ext cx="2203450" cy="2365198"/>
            <a:chOff x="466724" y="1506401"/>
            <a:chExt cx="2203450" cy="2365198"/>
          </a:xfrm>
        </p:grpSpPr>
        <p:grpSp>
          <p:nvGrpSpPr>
            <p:cNvPr id="16" name="Group 15"/>
            <p:cNvGrpSpPr/>
            <p:nvPr/>
          </p:nvGrpSpPr>
          <p:grpSpPr>
            <a:xfrm>
              <a:off x="466724" y="2169799"/>
              <a:ext cx="2203450" cy="1701800"/>
              <a:chOff x="469900" y="-1119501"/>
              <a:chExt cx="2203450" cy="1701800"/>
            </a:xfrm>
          </p:grpSpPr>
          <p:sp>
            <p:nvSpPr>
              <p:cNvPr id="20" name="Rounded Rectangle 19"/>
              <p:cNvSpPr/>
              <p:nvPr/>
            </p:nvSpPr>
            <p:spPr bwMode="auto">
              <a:xfrm>
                <a:off x="46990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21" name="Rounded Rectangle 20"/>
              <p:cNvSpPr/>
              <p:nvPr/>
            </p:nvSpPr>
            <p:spPr bwMode="auto">
              <a:xfrm>
                <a:off x="105915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sp>
            <p:nvSpPr>
              <p:cNvPr id="22" name="Rounded Rectangle 21"/>
              <p:cNvSpPr/>
              <p:nvPr/>
            </p:nvSpPr>
            <p:spPr bwMode="auto">
              <a:xfrm>
                <a:off x="1629350" y="-1119501"/>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sp>
          <p:nvSpPr>
            <p:cNvPr id="17" name="TextBox 16"/>
            <p:cNvSpPr txBox="1"/>
            <p:nvPr/>
          </p:nvSpPr>
          <p:spPr>
            <a:xfrm>
              <a:off x="688974" y="2184400"/>
              <a:ext cx="1778000" cy="546100"/>
            </a:xfrm>
            <a:prstGeom prst="rect">
              <a:avLst/>
            </a:prstGeom>
            <a:noFill/>
          </p:spPr>
          <p:txBody>
            <a:bodyPr wrap="square" rtlCol="0">
              <a:normAutofit/>
            </a:bodyPr>
            <a:lstStyle/>
            <a:p>
              <a:pPr algn="ctr">
                <a:spcBef>
                  <a:spcPts val="0"/>
                </a:spcBef>
                <a:spcAft>
                  <a:spcPts val="0"/>
                </a:spcAft>
              </a:pPr>
              <a:r>
                <a:rPr lang="de-CH" sz="1200" b="1" dirty="0" smtClean="0">
                  <a:solidFill>
                    <a:schemeClr val="tx2"/>
                  </a:solidFill>
                </a:rPr>
                <a:t>Make crops</a:t>
              </a:r>
            </a:p>
            <a:p>
              <a:pPr algn="ctr">
                <a:spcBef>
                  <a:spcPts val="0"/>
                </a:spcBef>
                <a:spcAft>
                  <a:spcPts val="0"/>
                </a:spcAft>
              </a:pPr>
              <a:r>
                <a:rPr lang="de-CH" sz="1200" b="1" dirty="0" smtClean="0">
                  <a:solidFill>
                    <a:schemeClr val="tx2"/>
                  </a:solidFill>
                </a:rPr>
                <a:t>more efficient</a:t>
              </a:r>
            </a:p>
          </p:txBody>
        </p:sp>
        <p:sp>
          <p:nvSpPr>
            <p:cNvPr id="18" name="TextBox 17"/>
            <p:cNvSpPr txBox="1"/>
            <p:nvPr/>
          </p:nvSpPr>
          <p:spPr>
            <a:xfrm>
              <a:off x="558800" y="2705099"/>
              <a:ext cx="2006600" cy="1141099"/>
            </a:xfrm>
            <a:prstGeom prst="rect">
              <a:avLst/>
            </a:prstGeom>
            <a:noFill/>
          </p:spPr>
          <p:txBody>
            <a:bodyPr wrap="square" rtlCol="0">
              <a:normAutofit/>
            </a:bodyPr>
            <a:lstStyle/>
            <a:p>
              <a:pPr algn="ctr">
                <a:spcBef>
                  <a:spcPts val="0"/>
                </a:spcBef>
                <a:spcAft>
                  <a:spcPts val="0"/>
                </a:spcAft>
              </a:pPr>
              <a:r>
                <a:rPr lang="de-CH" sz="1050" dirty="0" smtClean="0"/>
                <a:t>Increase average productivity of the world’s major crops by 20% without using more land, water or inputs</a:t>
              </a:r>
            </a:p>
          </p:txBody>
        </p:sp>
        <p:pic>
          <p:nvPicPr>
            <p:cNvPr id="19" name="Picture 18"/>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263650" y="1506401"/>
              <a:ext cx="596900" cy="590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3" name="Group 22"/>
          <p:cNvGrpSpPr/>
          <p:nvPr/>
        </p:nvGrpSpPr>
        <p:grpSpPr>
          <a:xfrm>
            <a:off x="2809479" y="2765523"/>
            <a:ext cx="1221416" cy="2361450"/>
            <a:chOff x="2825381" y="1510149"/>
            <a:chExt cx="1221416" cy="2361450"/>
          </a:xfrm>
        </p:grpSpPr>
        <p:sp>
          <p:nvSpPr>
            <p:cNvPr id="24" name="Rounded Rectangle 23"/>
            <p:cNvSpPr/>
            <p:nvPr/>
          </p:nvSpPr>
          <p:spPr bwMode="auto">
            <a:xfrm>
              <a:off x="2899965"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25" name="Group 24"/>
            <p:cNvGrpSpPr/>
            <p:nvPr/>
          </p:nvGrpSpPr>
          <p:grpSpPr>
            <a:xfrm>
              <a:off x="2825381" y="1510149"/>
              <a:ext cx="1221416" cy="2336049"/>
              <a:chOff x="2825381" y="1510149"/>
              <a:chExt cx="1221416" cy="2336049"/>
            </a:xfrm>
          </p:grpSpPr>
          <p:sp>
            <p:nvSpPr>
              <p:cNvPr id="26" name="TextBox 25"/>
              <p:cNvSpPr txBox="1"/>
              <p:nvPr/>
            </p:nvSpPr>
            <p:spPr>
              <a:xfrm>
                <a:off x="2899965" y="2184400"/>
                <a:ext cx="1081484" cy="546100"/>
              </a:xfrm>
              <a:prstGeom prst="rect">
                <a:avLst/>
              </a:prstGeom>
              <a:noFill/>
            </p:spPr>
            <p:txBody>
              <a:bodyPr wrap="square" rtlCol="0">
                <a:normAutofit fontScale="85000" lnSpcReduction="20000"/>
              </a:bodyPr>
              <a:lstStyle/>
              <a:p>
                <a:pPr algn="ctr">
                  <a:spcBef>
                    <a:spcPts val="0"/>
                  </a:spcBef>
                  <a:spcAft>
                    <a:spcPts val="0"/>
                  </a:spcAft>
                </a:pPr>
                <a:r>
                  <a:rPr lang="de-CH" sz="1400" b="1" dirty="0" smtClean="0">
                    <a:solidFill>
                      <a:schemeClr val="accent3"/>
                    </a:solidFill>
                  </a:rPr>
                  <a:t>Rescue more farmland</a:t>
                </a:r>
              </a:p>
            </p:txBody>
          </p:sp>
          <p:sp>
            <p:nvSpPr>
              <p:cNvPr id="27" name="TextBox 26"/>
              <p:cNvSpPr txBox="1"/>
              <p:nvPr/>
            </p:nvSpPr>
            <p:spPr>
              <a:xfrm>
                <a:off x="2825381" y="2705099"/>
                <a:ext cx="1221416" cy="1141099"/>
              </a:xfrm>
              <a:prstGeom prst="rect">
                <a:avLst/>
              </a:prstGeom>
              <a:noFill/>
            </p:spPr>
            <p:txBody>
              <a:bodyPr wrap="square" rtlCol="0">
                <a:normAutofit/>
              </a:bodyPr>
              <a:lstStyle/>
              <a:p>
                <a:pPr algn="ctr">
                  <a:spcBef>
                    <a:spcPts val="0"/>
                  </a:spcBef>
                  <a:spcAft>
                    <a:spcPts val="600"/>
                  </a:spcAft>
                </a:pPr>
                <a:r>
                  <a:rPr lang="de-CH" sz="1050" dirty="0" smtClean="0"/>
                  <a:t>Improve the fertility of 10 million hectares of farmland on the brink of degradation</a:t>
                </a:r>
              </a:p>
            </p:txBody>
          </p:sp>
          <p:pic>
            <p:nvPicPr>
              <p:cNvPr id="28" name="Picture 2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46048" y="1510149"/>
                <a:ext cx="589318" cy="582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29" name="Group 28"/>
          <p:cNvGrpSpPr/>
          <p:nvPr/>
        </p:nvGrpSpPr>
        <p:grpSpPr>
          <a:xfrm>
            <a:off x="7509331" y="2743200"/>
            <a:ext cx="1221416" cy="2383773"/>
            <a:chOff x="7517282" y="1487826"/>
            <a:chExt cx="1221416" cy="2383773"/>
          </a:xfrm>
        </p:grpSpPr>
        <p:sp>
          <p:nvSpPr>
            <p:cNvPr id="30" name="Rounded Rectangle 29"/>
            <p:cNvSpPr/>
            <p:nvPr/>
          </p:nvSpPr>
          <p:spPr bwMode="auto">
            <a:xfrm>
              <a:off x="7614063"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31" name="Group 30"/>
            <p:cNvGrpSpPr/>
            <p:nvPr/>
          </p:nvGrpSpPr>
          <p:grpSpPr>
            <a:xfrm>
              <a:off x="7517282" y="1487826"/>
              <a:ext cx="1221416" cy="2358372"/>
              <a:chOff x="7495806" y="1487826"/>
              <a:chExt cx="1221416" cy="2358372"/>
            </a:xfrm>
          </p:grpSpPr>
          <p:sp>
            <p:nvSpPr>
              <p:cNvPr id="32" name="TextBox 31"/>
              <p:cNvSpPr txBox="1"/>
              <p:nvPr/>
            </p:nvSpPr>
            <p:spPr>
              <a:xfrm>
                <a:off x="7548004" y="2197100"/>
                <a:ext cx="1130668" cy="546100"/>
              </a:xfrm>
              <a:prstGeom prst="rect">
                <a:avLst/>
              </a:prstGeom>
              <a:noFill/>
            </p:spPr>
            <p:txBody>
              <a:bodyPr wrap="square" rtlCol="0">
                <a:normAutofit fontScale="85000" lnSpcReduction="10000"/>
              </a:bodyPr>
              <a:lstStyle/>
              <a:p>
                <a:pPr algn="ctr">
                  <a:spcBef>
                    <a:spcPts val="0"/>
                  </a:spcBef>
                  <a:spcAft>
                    <a:spcPts val="0"/>
                  </a:spcAft>
                </a:pPr>
                <a:r>
                  <a:rPr lang="de-CH" sz="1400" b="1" dirty="0" smtClean="0">
                    <a:solidFill>
                      <a:schemeClr val="accent1"/>
                    </a:solidFill>
                  </a:rPr>
                  <a:t>Look after every worker</a:t>
                </a:r>
              </a:p>
            </p:txBody>
          </p:sp>
          <p:sp>
            <p:nvSpPr>
              <p:cNvPr id="33" name="TextBox 32"/>
              <p:cNvSpPr txBox="1"/>
              <p:nvPr/>
            </p:nvSpPr>
            <p:spPr>
              <a:xfrm>
                <a:off x="7495806" y="2705099"/>
                <a:ext cx="1221416" cy="1141099"/>
              </a:xfrm>
              <a:prstGeom prst="rect">
                <a:avLst/>
              </a:prstGeom>
              <a:noFill/>
            </p:spPr>
            <p:txBody>
              <a:bodyPr wrap="square" rtlCol="0">
                <a:normAutofit/>
              </a:bodyPr>
              <a:lstStyle/>
              <a:p>
                <a:pPr algn="ctr">
                  <a:spcBef>
                    <a:spcPts val="0"/>
                  </a:spcBef>
                  <a:spcAft>
                    <a:spcPts val="600"/>
                  </a:spcAft>
                </a:pPr>
                <a:r>
                  <a:rPr lang="de-CH" sz="1050" dirty="0" smtClean="0"/>
                  <a:t>Strive for fair labor conditions throughout our entire supply chain network</a:t>
                </a:r>
              </a:p>
            </p:txBody>
          </p:sp>
          <p:pic>
            <p:nvPicPr>
              <p:cNvPr id="34" name="Picture 3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792843" y="1487826"/>
                <a:ext cx="627342" cy="627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35" name="Group 34"/>
          <p:cNvGrpSpPr/>
          <p:nvPr/>
        </p:nvGrpSpPr>
        <p:grpSpPr>
          <a:xfrm>
            <a:off x="5247946" y="2748242"/>
            <a:ext cx="1183316" cy="2378731"/>
            <a:chOff x="5255897" y="1492868"/>
            <a:chExt cx="1183316" cy="2378731"/>
          </a:xfrm>
        </p:grpSpPr>
        <p:sp>
          <p:nvSpPr>
            <p:cNvPr id="36" name="Rounded Rectangle 35"/>
            <p:cNvSpPr/>
            <p:nvPr/>
          </p:nvSpPr>
          <p:spPr bwMode="auto">
            <a:xfrm>
              <a:off x="5330481"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37" name="Group 36"/>
            <p:cNvGrpSpPr/>
            <p:nvPr/>
          </p:nvGrpSpPr>
          <p:grpSpPr>
            <a:xfrm>
              <a:off x="5255897" y="1492868"/>
              <a:ext cx="1183316" cy="2353330"/>
              <a:chOff x="5255897" y="1492868"/>
              <a:chExt cx="1183316" cy="2353330"/>
            </a:xfrm>
          </p:grpSpPr>
          <p:sp>
            <p:nvSpPr>
              <p:cNvPr id="38" name="TextBox 37"/>
              <p:cNvSpPr txBox="1"/>
              <p:nvPr/>
            </p:nvSpPr>
            <p:spPr>
              <a:xfrm>
                <a:off x="5279681" y="2184400"/>
                <a:ext cx="1146832" cy="546100"/>
              </a:xfrm>
              <a:prstGeom prst="rect">
                <a:avLst/>
              </a:prstGeom>
              <a:noFill/>
            </p:spPr>
            <p:txBody>
              <a:bodyPr wrap="square" rtlCol="0">
                <a:normAutofit fontScale="85000" lnSpcReduction="10000"/>
              </a:bodyPr>
              <a:lstStyle/>
              <a:p>
                <a:pPr algn="ctr">
                  <a:spcBef>
                    <a:spcPts val="0"/>
                  </a:spcBef>
                  <a:spcAft>
                    <a:spcPts val="0"/>
                  </a:spcAft>
                </a:pPr>
                <a:r>
                  <a:rPr lang="de-CH" sz="1400" b="1" dirty="0" smtClean="0">
                    <a:solidFill>
                      <a:schemeClr val="accent1"/>
                    </a:solidFill>
                  </a:rPr>
                  <a:t>Empower smallholders</a:t>
                </a:r>
              </a:p>
            </p:txBody>
          </p:sp>
          <p:sp>
            <p:nvSpPr>
              <p:cNvPr id="39" name="TextBox 38"/>
              <p:cNvSpPr txBox="1"/>
              <p:nvPr/>
            </p:nvSpPr>
            <p:spPr>
              <a:xfrm>
                <a:off x="5255897" y="2705099"/>
                <a:ext cx="1183316" cy="1141099"/>
              </a:xfrm>
              <a:prstGeom prst="rect">
                <a:avLst/>
              </a:prstGeom>
              <a:noFill/>
            </p:spPr>
            <p:txBody>
              <a:bodyPr wrap="square" rtlCol="0">
                <a:noAutofit/>
              </a:bodyPr>
              <a:lstStyle/>
              <a:p>
                <a:pPr algn="ctr">
                  <a:spcBef>
                    <a:spcPts val="0"/>
                  </a:spcBef>
                  <a:spcAft>
                    <a:spcPts val="0"/>
                  </a:spcAft>
                </a:pPr>
                <a:r>
                  <a:rPr lang="de-CH" sz="1050" dirty="0" smtClean="0"/>
                  <a:t>Reach 20 million smallholders and enable them to increase productivity</a:t>
                </a:r>
              </a:p>
              <a:p>
                <a:pPr algn="ctr">
                  <a:spcBef>
                    <a:spcPts val="0"/>
                  </a:spcBef>
                  <a:spcAft>
                    <a:spcPts val="0"/>
                  </a:spcAft>
                </a:pPr>
                <a:r>
                  <a:rPr lang="de-CH" sz="1050" dirty="0" smtClean="0"/>
                  <a:t>by 50%</a:t>
                </a:r>
              </a:p>
            </p:txBody>
          </p:sp>
          <p:pic>
            <p:nvPicPr>
              <p:cNvPr id="40" name="Picture 39"/>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544467" y="1492868"/>
                <a:ext cx="617259" cy="617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1" name="Group 40"/>
          <p:cNvGrpSpPr/>
          <p:nvPr/>
        </p:nvGrpSpPr>
        <p:grpSpPr>
          <a:xfrm>
            <a:off x="4006111" y="2758480"/>
            <a:ext cx="1081484" cy="2368493"/>
            <a:chOff x="4022013" y="1503106"/>
            <a:chExt cx="1081484" cy="2368493"/>
          </a:xfrm>
        </p:grpSpPr>
        <p:sp>
          <p:nvSpPr>
            <p:cNvPr id="42" name="Rounded Rectangle 41"/>
            <p:cNvSpPr/>
            <p:nvPr/>
          </p:nvSpPr>
          <p:spPr bwMode="auto">
            <a:xfrm>
              <a:off x="4046797"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43" name="Group 42"/>
            <p:cNvGrpSpPr/>
            <p:nvPr/>
          </p:nvGrpSpPr>
          <p:grpSpPr>
            <a:xfrm>
              <a:off x="4022013" y="1503106"/>
              <a:ext cx="1081484" cy="2343092"/>
              <a:chOff x="4022013" y="1503106"/>
              <a:chExt cx="1081484" cy="2343092"/>
            </a:xfrm>
          </p:grpSpPr>
          <p:sp>
            <p:nvSpPr>
              <p:cNvPr id="44" name="TextBox 43"/>
              <p:cNvSpPr txBox="1"/>
              <p:nvPr/>
            </p:nvSpPr>
            <p:spPr>
              <a:xfrm>
                <a:off x="4022013" y="2197100"/>
                <a:ext cx="1081484" cy="546100"/>
              </a:xfrm>
              <a:prstGeom prst="rect">
                <a:avLst/>
              </a:prstGeom>
              <a:noFill/>
            </p:spPr>
            <p:txBody>
              <a:bodyPr wrap="square" rtlCol="0">
                <a:normAutofit fontScale="85000" lnSpcReduction="20000"/>
              </a:bodyPr>
              <a:lstStyle/>
              <a:p>
                <a:pPr algn="ctr">
                  <a:spcBef>
                    <a:spcPts val="0"/>
                  </a:spcBef>
                  <a:spcAft>
                    <a:spcPts val="0"/>
                  </a:spcAft>
                </a:pPr>
                <a:r>
                  <a:rPr lang="de-CH" sz="1400" b="1" dirty="0" smtClean="0">
                    <a:solidFill>
                      <a:schemeClr val="accent3"/>
                    </a:solidFill>
                  </a:rPr>
                  <a:t>Help biodiversity flourish</a:t>
                </a:r>
              </a:p>
            </p:txBody>
          </p:sp>
          <p:sp>
            <p:nvSpPr>
              <p:cNvPr id="45" name="TextBox 44"/>
              <p:cNvSpPr txBox="1"/>
              <p:nvPr/>
            </p:nvSpPr>
            <p:spPr>
              <a:xfrm>
                <a:off x="4022013" y="2705099"/>
                <a:ext cx="1081484" cy="1141099"/>
              </a:xfrm>
              <a:prstGeom prst="rect">
                <a:avLst/>
              </a:prstGeom>
              <a:noFill/>
            </p:spPr>
            <p:txBody>
              <a:bodyPr wrap="square" rtlCol="0">
                <a:normAutofit/>
              </a:bodyPr>
              <a:lstStyle/>
              <a:p>
                <a:pPr algn="ctr">
                  <a:spcBef>
                    <a:spcPts val="0"/>
                  </a:spcBef>
                  <a:spcAft>
                    <a:spcPts val="600"/>
                  </a:spcAft>
                </a:pPr>
                <a:r>
                  <a:rPr lang="de-CH" sz="1050" dirty="0" smtClean="0"/>
                  <a:t>Enhance biodiversity on 5 million hectares of farmland</a:t>
                </a:r>
              </a:p>
            </p:txBody>
          </p:sp>
          <p:pic>
            <p:nvPicPr>
              <p:cNvPr id="46" name="Picture 45"/>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267015" y="1503106"/>
                <a:ext cx="603564" cy="59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47" name="Group 46"/>
          <p:cNvGrpSpPr/>
          <p:nvPr/>
        </p:nvGrpSpPr>
        <p:grpSpPr>
          <a:xfrm>
            <a:off x="6370572" y="2730382"/>
            <a:ext cx="1221416" cy="2396591"/>
            <a:chOff x="6381381" y="1475008"/>
            <a:chExt cx="1221416" cy="2396591"/>
          </a:xfrm>
        </p:grpSpPr>
        <p:sp>
          <p:nvSpPr>
            <p:cNvPr id="48" name="Rounded Rectangle 47"/>
            <p:cNvSpPr/>
            <p:nvPr/>
          </p:nvSpPr>
          <p:spPr bwMode="auto">
            <a:xfrm>
              <a:off x="6477313" y="2169799"/>
              <a:ext cx="1044000" cy="1701800"/>
            </a:xfrm>
            <a:prstGeom prst="roundRect">
              <a:avLst/>
            </a:prstGeom>
            <a:solidFill>
              <a:schemeClr val="bg1"/>
            </a:solidFill>
            <a:ln w="635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de-CH" sz="1000" b="0" i="0" u="none" strike="noStrike" cap="none" normalizeH="0" baseline="0" smtClean="0">
                <a:ln>
                  <a:noFill/>
                </a:ln>
                <a:solidFill>
                  <a:schemeClr val="tx1"/>
                </a:solidFill>
                <a:effectLst/>
                <a:latin typeface="Arial" charset="0"/>
              </a:endParaRPr>
            </a:p>
          </p:txBody>
        </p:sp>
        <p:grpSp>
          <p:nvGrpSpPr>
            <p:cNvPr id="49" name="Group 48"/>
            <p:cNvGrpSpPr/>
            <p:nvPr/>
          </p:nvGrpSpPr>
          <p:grpSpPr>
            <a:xfrm>
              <a:off x="6381381" y="1475008"/>
              <a:ext cx="1221416" cy="2371190"/>
              <a:chOff x="6381381" y="1475008"/>
              <a:chExt cx="1221416" cy="2371190"/>
            </a:xfrm>
          </p:grpSpPr>
          <p:sp>
            <p:nvSpPr>
              <p:cNvPr id="50" name="TextBox 49"/>
              <p:cNvSpPr txBox="1"/>
              <p:nvPr/>
            </p:nvSpPr>
            <p:spPr>
              <a:xfrm>
                <a:off x="6467231" y="2184400"/>
                <a:ext cx="1081484" cy="546100"/>
              </a:xfrm>
              <a:prstGeom prst="rect">
                <a:avLst/>
              </a:prstGeom>
              <a:noFill/>
            </p:spPr>
            <p:txBody>
              <a:bodyPr wrap="square" rtlCol="0">
                <a:normAutofit fontScale="85000" lnSpcReduction="10000"/>
              </a:bodyPr>
              <a:lstStyle/>
              <a:p>
                <a:pPr algn="ctr">
                  <a:spcBef>
                    <a:spcPts val="0"/>
                  </a:spcBef>
                  <a:spcAft>
                    <a:spcPts val="0"/>
                  </a:spcAft>
                </a:pPr>
                <a:r>
                  <a:rPr lang="de-CH" sz="1400" b="1" dirty="0" smtClean="0">
                    <a:solidFill>
                      <a:schemeClr val="accent1"/>
                    </a:solidFill>
                  </a:rPr>
                  <a:t>Help people stay safe</a:t>
                </a:r>
              </a:p>
            </p:txBody>
          </p:sp>
          <p:sp>
            <p:nvSpPr>
              <p:cNvPr id="51" name="TextBox 50"/>
              <p:cNvSpPr txBox="1"/>
              <p:nvPr/>
            </p:nvSpPr>
            <p:spPr>
              <a:xfrm>
                <a:off x="6381381" y="2705099"/>
                <a:ext cx="1221416" cy="1141099"/>
              </a:xfrm>
              <a:prstGeom prst="rect">
                <a:avLst/>
              </a:prstGeom>
              <a:noFill/>
            </p:spPr>
            <p:txBody>
              <a:bodyPr wrap="square" rtlCol="0">
                <a:normAutofit lnSpcReduction="10000"/>
              </a:bodyPr>
              <a:lstStyle/>
              <a:p>
                <a:pPr algn="ctr">
                  <a:lnSpc>
                    <a:spcPct val="110000"/>
                  </a:lnSpc>
                  <a:spcBef>
                    <a:spcPts val="0"/>
                  </a:spcBef>
                  <a:spcAft>
                    <a:spcPts val="600"/>
                  </a:spcAft>
                </a:pPr>
                <a:r>
                  <a:rPr lang="de-CH" sz="1050" dirty="0" smtClean="0"/>
                  <a:t>Train 20 million farm workers on labor safety, especially in developing countries</a:t>
                </a:r>
              </a:p>
            </p:txBody>
          </p:sp>
          <p:pic>
            <p:nvPicPr>
              <p:cNvPr id="52" name="Picture 51"/>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6678144" y="1475008"/>
                <a:ext cx="642337" cy="635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53" name="Title 3"/>
          <p:cNvSpPr>
            <a:spLocks noGrp="1"/>
          </p:cNvSpPr>
          <p:nvPr>
            <p:ph type="title"/>
          </p:nvPr>
        </p:nvSpPr>
        <p:spPr>
          <a:xfrm>
            <a:off x="373063" y="88900"/>
            <a:ext cx="8453437" cy="812800"/>
          </a:xfrm>
        </p:spPr>
        <p:txBody>
          <a:bodyPr/>
          <a:lstStyle/>
          <a:p>
            <a:r>
              <a:rPr lang="en-US" dirty="0" smtClean="0"/>
              <a:t>The Good Growth Plan</a:t>
            </a:r>
            <a:endParaRPr lang="en-US" dirty="0"/>
          </a:p>
        </p:txBody>
      </p:sp>
      <p:sp>
        <p:nvSpPr>
          <p:cNvPr id="54" name="TextBox 53"/>
          <p:cNvSpPr txBox="1"/>
          <p:nvPr/>
        </p:nvSpPr>
        <p:spPr>
          <a:xfrm>
            <a:off x="319334" y="1066800"/>
            <a:ext cx="8401437" cy="838200"/>
          </a:xfrm>
          <a:prstGeom prst="rect">
            <a:avLst/>
          </a:prstGeom>
          <a:noFill/>
        </p:spPr>
        <p:txBody>
          <a:bodyPr wrap="square" rtlCol="0">
            <a:normAutofit fontScale="92500" lnSpcReduction="20000"/>
          </a:bodyPr>
          <a:lstStyle/>
          <a:p>
            <a:r>
              <a:rPr lang="en-US" sz="2000" dirty="0"/>
              <a:t>W</a:t>
            </a:r>
            <a:r>
              <a:rPr lang="en-US" sz="2000" dirty="0" smtClean="0"/>
              <a:t>e’ve </a:t>
            </a:r>
            <a:r>
              <a:rPr lang="en-US" sz="2000" dirty="0"/>
              <a:t>made six commitments to help grow more </a:t>
            </a:r>
            <a:r>
              <a:rPr lang="en-US" sz="2000" dirty="0" smtClean="0"/>
              <a:t>food using </a:t>
            </a:r>
            <a:r>
              <a:rPr lang="en-US" sz="2000" dirty="0"/>
              <a:t>fewer resources, while protecting nature, and at the same time helping people in rural </a:t>
            </a:r>
            <a:r>
              <a:rPr lang="de-CH" sz="2000" dirty="0"/>
              <a:t>communities live better lives</a:t>
            </a:r>
            <a:endParaRPr lang="de-CH" sz="2000" dirty="0" smtClean="0"/>
          </a:p>
        </p:txBody>
      </p:sp>
    </p:spTree>
    <p:extLst>
      <p:ext uri="{BB962C8B-B14F-4D97-AF65-F5344CB8AC3E}">
        <p14:creationId xmlns:p14="http://schemas.microsoft.com/office/powerpoint/2010/main" val="331772754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500"/>
                                        <p:tgtEl>
                                          <p:spTgt spid="1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1500"/>
                            </p:stCondLst>
                            <p:childTnLst>
                              <p:par>
                                <p:cTn id="22" presetID="22" presetClass="entr" presetSubtype="1" fill="hold" nodeType="afterEffect">
                                  <p:stCondLst>
                                    <p:cond delay="500"/>
                                  </p:stCondLst>
                                  <p:childTnLst>
                                    <p:set>
                                      <p:cBhvr>
                                        <p:cTn id="23" dur="1" fill="hold">
                                          <p:stCondLst>
                                            <p:cond delay="0"/>
                                          </p:stCondLst>
                                        </p:cTn>
                                        <p:tgtEl>
                                          <p:spTgt spid="41"/>
                                        </p:tgtEl>
                                        <p:attrNameLst>
                                          <p:attrName>style.visibility</p:attrName>
                                        </p:attrNameLst>
                                      </p:cBhvr>
                                      <p:to>
                                        <p:strVal val="visible"/>
                                      </p:to>
                                    </p:set>
                                    <p:animEffect transition="in" filter="wipe(up)">
                                      <p:cBhvr>
                                        <p:cTn id="24" dur="500"/>
                                        <p:tgtEl>
                                          <p:spTgt spid="4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childTnLst>
                                </p:cTn>
                              </p:par>
                            </p:childTnLst>
                          </p:cTn>
                        </p:par>
                        <p:par>
                          <p:cTn id="30" fill="hold">
                            <p:stCondLst>
                              <p:cond delay="1000"/>
                            </p:stCondLst>
                            <p:childTnLst>
                              <p:par>
                                <p:cTn id="31" presetID="22" presetClass="entr" presetSubtype="1"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up)">
                                      <p:cBhvr>
                                        <p:cTn id="33" dur="500"/>
                                        <p:tgtEl>
                                          <p:spTgt spid="35"/>
                                        </p:tgtEl>
                                      </p:cBhvr>
                                    </p:animEffect>
                                  </p:childTnLst>
                                </p:cTn>
                              </p:par>
                            </p:childTnLst>
                          </p:cTn>
                        </p:par>
                        <p:par>
                          <p:cTn id="34" fill="hold">
                            <p:stCondLst>
                              <p:cond delay="1500"/>
                            </p:stCondLst>
                            <p:childTnLst>
                              <p:par>
                                <p:cTn id="35" presetID="22" presetClass="entr" presetSubtype="1" fill="hold" nodeType="afterEffect">
                                  <p:stCondLst>
                                    <p:cond delay="50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par>
                                <p:cTn id="38" presetID="10" presetClass="entr" presetSubtype="0" fill="hold" grpId="0" nodeType="withEffect">
                                  <p:stCondLst>
                                    <p:cond delay="500"/>
                                  </p:stCondLst>
                                  <p:iterate type="lt">
                                    <p:tmPct val="0"/>
                                  </p:iterate>
                                  <p:childTnLst>
                                    <p:set>
                                      <p:cBhvr>
                                        <p:cTn id="39" dur="1" fill="hold">
                                          <p:stCondLst>
                                            <p:cond delay="0"/>
                                          </p:stCondLst>
                                        </p:cTn>
                                        <p:tgtEl>
                                          <p:spTgt spid="14"/>
                                        </p:tgtEl>
                                        <p:attrNameLst>
                                          <p:attrName>style.visibility</p:attrName>
                                        </p:attrNameLst>
                                      </p:cBhvr>
                                      <p:to>
                                        <p:strVal val="visible"/>
                                      </p:to>
                                    </p:set>
                                    <p:animEffect transition="in" filter="fade">
                                      <p:cBhvr>
                                        <p:cTn id="40" dur="2000"/>
                                        <p:tgtEl>
                                          <p:spTgt spid="14"/>
                                        </p:tgtEl>
                                      </p:cBhvr>
                                    </p:animEffect>
                                  </p:childTnLst>
                                </p:cTn>
                              </p:par>
                              <p:par>
                                <p:cTn id="41" presetID="22" presetClass="entr" presetSubtype="1" fill="hold" nodeType="withEffect">
                                  <p:stCondLst>
                                    <p:cond delay="1000"/>
                                  </p:stCondLst>
                                  <p:childTnLst>
                                    <p:set>
                                      <p:cBhvr>
                                        <p:cTn id="42" dur="1" fill="hold">
                                          <p:stCondLst>
                                            <p:cond delay="0"/>
                                          </p:stCondLst>
                                        </p:cTn>
                                        <p:tgtEl>
                                          <p:spTgt spid="29"/>
                                        </p:tgtEl>
                                        <p:attrNameLst>
                                          <p:attrName>style.visibility</p:attrName>
                                        </p:attrNameLst>
                                      </p:cBhvr>
                                      <p:to>
                                        <p:strVal val="visible"/>
                                      </p:to>
                                    </p:set>
                                    <p:animEffect transition="in" filter="wipe(up)">
                                      <p:cBhvr>
                                        <p:cTn id="4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p:cNvPicPr>
            <a:picLocks noChangeAspect="1"/>
          </p:cNvPicPr>
          <p:nvPr/>
        </p:nvPicPr>
        <p:blipFill rotWithShape="1">
          <a:blip r:embed="rId2">
            <a:extLst>
              <a:ext uri="{28A0092B-C50C-407E-A947-70E740481C1C}">
                <a14:useLocalDpi xmlns:a14="http://schemas.microsoft.com/office/drawing/2010/main" val="0"/>
              </a:ext>
            </a:extLst>
          </a:blip>
          <a:srcRect l="18145" t="-4835" r="31455" b="4035"/>
          <a:stretch/>
        </p:blipFill>
        <p:spPr>
          <a:xfrm>
            <a:off x="7744610" y="2539465"/>
            <a:ext cx="1098000" cy="439200"/>
          </a:xfrm>
          <a:prstGeom prst="rect">
            <a:avLst/>
          </a:prstGeom>
        </p:spPr>
      </p:pic>
      <p:pic>
        <p:nvPicPr>
          <p:cNvPr id="91" name="Picture 90"/>
          <p:cNvPicPr>
            <a:picLocks noChangeAspect="1"/>
          </p:cNvPicPr>
          <p:nvPr/>
        </p:nvPicPr>
        <p:blipFill rotWithShape="1">
          <a:blip r:embed="rId3">
            <a:extLst>
              <a:ext uri="{28A0092B-C50C-407E-A947-70E740481C1C}">
                <a14:useLocalDpi xmlns:a14="http://schemas.microsoft.com/office/drawing/2010/main" val="0"/>
              </a:ext>
            </a:extLst>
          </a:blip>
          <a:srcRect l="21081" r="38600"/>
          <a:stretch/>
        </p:blipFill>
        <p:spPr>
          <a:xfrm>
            <a:off x="6979638" y="2572911"/>
            <a:ext cx="883721" cy="438360"/>
          </a:xfrm>
          <a:prstGeom prst="rect">
            <a:avLst/>
          </a:prstGeom>
        </p:spPr>
      </p:pic>
      <p:pic>
        <p:nvPicPr>
          <p:cNvPr id="78" name="Picture 7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7829" y="4695410"/>
            <a:ext cx="1428750" cy="285750"/>
          </a:xfrm>
          <a:prstGeom prst="rect">
            <a:avLst/>
          </a:prstGeom>
        </p:spPr>
      </p:pic>
      <p:sp>
        <p:nvSpPr>
          <p:cNvPr id="2" name="Title 1"/>
          <p:cNvSpPr>
            <a:spLocks noGrp="1"/>
          </p:cNvSpPr>
          <p:nvPr>
            <p:ph type="title"/>
          </p:nvPr>
        </p:nvSpPr>
        <p:spPr/>
        <p:txBody>
          <a:bodyPr/>
          <a:lstStyle/>
          <a:p>
            <a:r>
              <a:rPr lang="en-US" dirty="0" smtClean="0"/>
              <a:t>Our product brands: helping plants reach their potential</a:t>
            </a:r>
            <a:endParaRPr lang="en-US" dirty="0"/>
          </a:p>
        </p:txBody>
      </p:sp>
      <p:grpSp>
        <p:nvGrpSpPr>
          <p:cNvPr id="5" name="Group 4"/>
          <p:cNvGrpSpPr/>
          <p:nvPr/>
        </p:nvGrpSpPr>
        <p:grpSpPr>
          <a:xfrm>
            <a:off x="3054932" y="4719847"/>
            <a:ext cx="792718" cy="221600"/>
            <a:chOff x="-2763838" y="2641600"/>
            <a:chExt cx="4043363" cy="1130300"/>
          </a:xfrm>
        </p:grpSpPr>
        <p:sp>
          <p:nvSpPr>
            <p:cNvPr id="25" name="Freeform 68"/>
            <p:cNvSpPr>
              <a:spLocks noEditPoints="1"/>
            </p:cNvSpPr>
            <p:nvPr/>
          </p:nvSpPr>
          <p:spPr bwMode="auto">
            <a:xfrm>
              <a:off x="1095375" y="3013075"/>
              <a:ext cx="184150" cy="82550"/>
            </a:xfrm>
            <a:custGeom>
              <a:avLst/>
              <a:gdLst>
                <a:gd name="T0" fmla="*/ 30 w 116"/>
                <a:gd name="T1" fmla="*/ 10 h 52"/>
                <a:gd name="T2" fmla="*/ 30 w 116"/>
                <a:gd name="T3" fmla="*/ 52 h 52"/>
                <a:gd name="T4" fmla="*/ 19 w 116"/>
                <a:gd name="T5" fmla="*/ 52 h 52"/>
                <a:gd name="T6" fmla="*/ 19 w 116"/>
                <a:gd name="T7" fmla="*/ 10 h 52"/>
                <a:gd name="T8" fmla="*/ 0 w 116"/>
                <a:gd name="T9" fmla="*/ 10 h 52"/>
                <a:gd name="T10" fmla="*/ 0 w 116"/>
                <a:gd name="T11" fmla="*/ 0 h 52"/>
                <a:gd name="T12" fmla="*/ 47 w 116"/>
                <a:gd name="T13" fmla="*/ 0 h 52"/>
                <a:gd name="T14" fmla="*/ 47 w 116"/>
                <a:gd name="T15" fmla="*/ 10 h 52"/>
                <a:gd name="T16" fmla="*/ 30 w 116"/>
                <a:gd name="T17" fmla="*/ 10 h 52"/>
                <a:gd name="T18" fmla="*/ 104 w 116"/>
                <a:gd name="T19" fmla="*/ 52 h 52"/>
                <a:gd name="T20" fmla="*/ 104 w 116"/>
                <a:gd name="T21" fmla="*/ 17 h 52"/>
                <a:gd name="T22" fmla="*/ 92 w 116"/>
                <a:gd name="T23" fmla="*/ 52 h 52"/>
                <a:gd name="T24" fmla="*/ 78 w 116"/>
                <a:gd name="T25" fmla="*/ 52 h 52"/>
                <a:gd name="T26" fmla="*/ 66 w 116"/>
                <a:gd name="T27" fmla="*/ 17 h 52"/>
                <a:gd name="T28" fmla="*/ 66 w 116"/>
                <a:gd name="T29" fmla="*/ 52 h 52"/>
                <a:gd name="T30" fmla="*/ 54 w 116"/>
                <a:gd name="T31" fmla="*/ 52 h 52"/>
                <a:gd name="T32" fmla="*/ 54 w 116"/>
                <a:gd name="T33" fmla="*/ 0 h 52"/>
                <a:gd name="T34" fmla="*/ 71 w 116"/>
                <a:gd name="T35" fmla="*/ 0 h 52"/>
                <a:gd name="T36" fmla="*/ 85 w 116"/>
                <a:gd name="T37" fmla="*/ 38 h 52"/>
                <a:gd name="T38" fmla="*/ 99 w 116"/>
                <a:gd name="T39" fmla="*/ 0 h 52"/>
                <a:gd name="T40" fmla="*/ 116 w 116"/>
                <a:gd name="T41" fmla="*/ 0 h 52"/>
                <a:gd name="T42" fmla="*/ 116 w 116"/>
                <a:gd name="T43" fmla="*/ 52 h 52"/>
                <a:gd name="T44" fmla="*/ 104 w 116"/>
                <a:gd name="T45"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52">
                  <a:moveTo>
                    <a:pt x="30" y="10"/>
                  </a:moveTo>
                  <a:lnTo>
                    <a:pt x="30" y="52"/>
                  </a:lnTo>
                  <a:lnTo>
                    <a:pt x="19" y="52"/>
                  </a:lnTo>
                  <a:lnTo>
                    <a:pt x="19" y="10"/>
                  </a:lnTo>
                  <a:lnTo>
                    <a:pt x="0" y="10"/>
                  </a:lnTo>
                  <a:lnTo>
                    <a:pt x="0" y="0"/>
                  </a:lnTo>
                  <a:lnTo>
                    <a:pt x="47" y="0"/>
                  </a:lnTo>
                  <a:lnTo>
                    <a:pt x="47" y="10"/>
                  </a:lnTo>
                  <a:lnTo>
                    <a:pt x="30" y="10"/>
                  </a:lnTo>
                  <a:close/>
                  <a:moveTo>
                    <a:pt x="104" y="52"/>
                  </a:moveTo>
                  <a:lnTo>
                    <a:pt x="104" y="17"/>
                  </a:lnTo>
                  <a:lnTo>
                    <a:pt x="92" y="52"/>
                  </a:lnTo>
                  <a:lnTo>
                    <a:pt x="78" y="52"/>
                  </a:lnTo>
                  <a:lnTo>
                    <a:pt x="66" y="17"/>
                  </a:lnTo>
                  <a:lnTo>
                    <a:pt x="66" y="52"/>
                  </a:lnTo>
                  <a:lnTo>
                    <a:pt x="54" y="52"/>
                  </a:lnTo>
                  <a:lnTo>
                    <a:pt x="54" y="0"/>
                  </a:lnTo>
                  <a:lnTo>
                    <a:pt x="71" y="0"/>
                  </a:lnTo>
                  <a:lnTo>
                    <a:pt x="85" y="38"/>
                  </a:lnTo>
                  <a:lnTo>
                    <a:pt x="99" y="0"/>
                  </a:lnTo>
                  <a:lnTo>
                    <a:pt x="116" y="0"/>
                  </a:lnTo>
                  <a:lnTo>
                    <a:pt x="116" y="52"/>
                  </a:lnTo>
                  <a:lnTo>
                    <a:pt x="104" y="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6" name="Freeform 69"/>
            <p:cNvSpPr>
              <a:spLocks noEditPoints="1"/>
            </p:cNvSpPr>
            <p:nvPr/>
          </p:nvSpPr>
          <p:spPr bwMode="auto">
            <a:xfrm>
              <a:off x="-1608138" y="2927350"/>
              <a:ext cx="2698750" cy="619125"/>
            </a:xfrm>
            <a:custGeom>
              <a:avLst/>
              <a:gdLst>
                <a:gd name="T0" fmla="*/ 74 w 720"/>
                <a:gd name="T1" fmla="*/ 0 h 165"/>
                <a:gd name="T2" fmla="*/ 0 w 720"/>
                <a:gd name="T3" fmla="*/ 81 h 165"/>
                <a:gd name="T4" fmla="*/ 88 w 720"/>
                <a:gd name="T5" fmla="*/ 165 h 165"/>
                <a:gd name="T6" fmla="*/ 133 w 720"/>
                <a:gd name="T7" fmla="*/ 135 h 165"/>
                <a:gd name="T8" fmla="*/ 41 w 720"/>
                <a:gd name="T9" fmla="*/ 98 h 165"/>
                <a:gd name="T10" fmla="*/ 133 w 720"/>
                <a:gd name="T11" fmla="*/ 68 h 165"/>
                <a:gd name="T12" fmla="*/ 48 w 720"/>
                <a:gd name="T13" fmla="*/ 41 h 165"/>
                <a:gd name="T14" fmla="*/ 133 w 720"/>
                <a:gd name="T15" fmla="*/ 29 h 165"/>
                <a:gd name="T16" fmla="*/ 194 w 720"/>
                <a:gd name="T17" fmla="*/ 0 h 165"/>
                <a:gd name="T18" fmla="*/ 161 w 720"/>
                <a:gd name="T19" fmla="*/ 165 h 165"/>
                <a:gd name="T20" fmla="*/ 194 w 720"/>
                <a:gd name="T21" fmla="*/ 0 h 165"/>
                <a:gd name="T22" fmla="*/ 238 w 720"/>
                <a:gd name="T23" fmla="*/ 94 h 165"/>
                <a:gd name="T24" fmla="*/ 229 w 720"/>
                <a:gd name="T25" fmla="*/ 159 h 165"/>
                <a:gd name="T26" fmla="*/ 339 w 720"/>
                <a:gd name="T27" fmla="*/ 165 h 165"/>
                <a:gd name="T28" fmla="*/ 336 w 720"/>
                <a:gd name="T29" fmla="*/ 72 h 165"/>
                <a:gd name="T30" fmla="*/ 280 w 720"/>
                <a:gd name="T31" fmla="*/ 44 h 165"/>
                <a:gd name="T32" fmla="*/ 224 w 720"/>
                <a:gd name="T33" fmla="*/ 70 h 165"/>
                <a:gd name="T34" fmla="*/ 306 w 720"/>
                <a:gd name="T35" fmla="*/ 91 h 165"/>
                <a:gd name="T36" fmla="*/ 306 w 720"/>
                <a:gd name="T37" fmla="*/ 118 h 165"/>
                <a:gd name="T38" fmla="*/ 267 w 720"/>
                <a:gd name="T39" fmla="*/ 139 h 165"/>
                <a:gd name="T40" fmla="*/ 257 w 720"/>
                <a:gd name="T41" fmla="*/ 118 h 165"/>
                <a:gd name="T42" fmla="*/ 306 w 720"/>
                <a:gd name="T43" fmla="*/ 118 h 165"/>
                <a:gd name="T44" fmla="*/ 357 w 720"/>
                <a:gd name="T45" fmla="*/ 44 h 165"/>
                <a:gd name="T46" fmla="*/ 378 w 720"/>
                <a:gd name="T47" fmla="*/ 70 h 165"/>
                <a:gd name="T48" fmla="*/ 389 w 720"/>
                <a:gd name="T49" fmla="*/ 156 h 165"/>
                <a:gd name="T50" fmla="*/ 443 w 720"/>
                <a:gd name="T51" fmla="*/ 165 h 165"/>
                <a:gd name="T52" fmla="*/ 429 w 720"/>
                <a:gd name="T53" fmla="*/ 139 h 165"/>
                <a:gd name="T54" fmla="*/ 412 w 720"/>
                <a:gd name="T55" fmla="*/ 114 h 165"/>
                <a:gd name="T56" fmla="*/ 443 w 720"/>
                <a:gd name="T57" fmla="*/ 70 h 165"/>
                <a:gd name="T58" fmla="*/ 412 w 720"/>
                <a:gd name="T59" fmla="*/ 44 h 165"/>
                <a:gd name="T60" fmla="*/ 378 w 720"/>
                <a:gd name="T61" fmla="*/ 0 h 165"/>
                <a:gd name="T62" fmla="*/ 544 w 720"/>
                <a:gd name="T63" fmla="*/ 139 h 165"/>
                <a:gd name="T64" fmla="*/ 497 w 720"/>
                <a:gd name="T65" fmla="*/ 122 h 165"/>
                <a:gd name="T66" fmla="*/ 464 w 720"/>
                <a:gd name="T67" fmla="*/ 44 h 165"/>
                <a:gd name="T68" fmla="*/ 476 w 720"/>
                <a:gd name="T69" fmla="*/ 155 h 165"/>
                <a:gd name="T70" fmla="*/ 577 w 720"/>
                <a:gd name="T71" fmla="*/ 165 h 165"/>
                <a:gd name="T72" fmla="*/ 544 w 720"/>
                <a:gd name="T73" fmla="*/ 44 h 165"/>
                <a:gd name="T74" fmla="*/ 715 w 720"/>
                <a:gd name="T75" fmla="*/ 44 h 165"/>
                <a:gd name="T76" fmla="*/ 617 w 720"/>
                <a:gd name="T77" fmla="*/ 50 h 165"/>
                <a:gd name="T78" fmla="*/ 617 w 720"/>
                <a:gd name="T79" fmla="*/ 110 h 165"/>
                <a:gd name="T80" fmla="*/ 668 w 720"/>
                <a:gd name="T81" fmla="*/ 117 h 165"/>
                <a:gd name="T82" fmla="*/ 688 w 720"/>
                <a:gd name="T83" fmla="*/ 129 h 165"/>
                <a:gd name="T84" fmla="*/ 664 w 720"/>
                <a:gd name="T85" fmla="*/ 139 h 165"/>
                <a:gd name="T86" fmla="*/ 605 w 720"/>
                <a:gd name="T87" fmla="*/ 165 h 165"/>
                <a:gd name="T88" fmla="*/ 701 w 720"/>
                <a:gd name="T89" fmla="*/ 162 h 165"/>
                <a:gd name="T90" fmla="*/ 679 w 720"/>
                <a:gd name="T91" fmla="*/ 93 h 165"/>
                <a:gd name="T92" fmla="*/ 643 w 720"/>
                <a:gd name="T93" fmla="*/ 91 h 165"/>
                <a:gd name="T94" fmla="*/ 656 w 720"/>
                <a:gd name="T95" fmla="*/ 70 h 165"/>
                <a:gd name="T96" fmla="*/ 715 w 720"/>
                <a:gd name="T97" fmla="*/ 44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20" h="165">
                  <a:moveTo>
                    <a:pt x="133" y="0"/>
                  </a:moveTo>
                  <a:cubicBezTo>
                    <a:pt x="74" y="0"/>
                    <a:pt x="74" y="0"/>
                    <a:pt x="74" y="0"/>
                  </a:cubicBezTo>
                  <a:cubicBezTo>
                    <a:pt x="52" y="0"/>
                    <a:pt x="40" y="3"/>
                    <a:pt x="28" y="13"/>
                  </a:cubicBezTo>
                  <a:cubicBezTo>
                    <a:pt x="10" y="29"/>
                    <a:pt x="0" y="52"/>
                    <a:pt x="0" y="81"/>
                  </a:cubicBezTo>
                  <a:cubicBezTo>
                    <a:pt x="0" y="109"/>
                    <a:pt x="8" y="132"/>
                    <a:pt x="22" y="146"/>
                  </a:cubicBezTo>
                  <a:cubicBezTo>
                    <a:pt x="36" y="160"/>
                    <a:pt x="52" y="165"/>
                    <a:pt x="88" y="165"/>
                  </a:cubicBezTo>
                  <a:cubicBezTo>
                    <a:pt x="133" y="165"/>
                    <a:pt x="133" y="165"/>
                    <a:pt x="133" y="165"/>
                  </a:cubicBezTo>
                  <a:cubicBezTo>
                    <a:pt x="133" y="135"/>
                    <a:pt x="133" y="135"/>
                    <a:pt x="133" y="135"/>
                  </a:cubicBezTo>
                  <a:cubicBezTo>
                    <a:pt x="89" y="135"/>
                    <a:pt x="89" y="135"/>
                    <a:pt x="89" y="135"/>
                  </a:cubicBezTo>
                  <a:cubicBezTo>
                    <a:pt x="55" y="135"/>
                    <a:pt x="43" y="126"/>
                    <a:pt x="41" y="98"/>
                  </a:cubicBezTo>
                  <a:cubicBezTo>
                    <a:pt x="133" y="98"/>
                    <a:pt x="133" y="98"/>
                    <a:pt x="133" y="98"/>
                  </a:cubicBezTo>
                  <a:cubicBezTo>
                    <a:pt x="133" y="68"/>
                    <a:pt x="133" y="68"/>
                    <a:pt x="133" y="68"/>
                  </a:cubicBezTo>
                  <a:cubicBezTo>
                    <a:pt x="41" y="68"/>
                    <a:pt x="41" y="68"/>
                    <a:pt x="41" y="68"/>
                  </a:cubicBezTo>
                  <a:cubicBezTo>
                    <a:pt x="42" y="52"/>
                    <a:pt x="43" y="48"/>
                    <a:pt x="48" y="41"/>
                  </a:cubicBezTo>
                  <a:cubicBezTo>
                    <a:pt x="55" y="32"/>
                    <a:pt x="64" y="29"/>
                    <a:pt x="88" y="29"/>
                  </a:cubicBezTo>
                  <a:cubicBezTo>
                    <a:pt x="133" y="29"/>
                    <a:pt x="133" y="29"/>
                    <a:pt x="133" y="29"/>
                  </a:cubicBezTo>
                  <a:lnTo>
                    <a:pt x="133" y="0"/>
                  </a:lnTo>
                  <a:close/>
                  <a:moveTo>
                    <a:pt x="194" y="0"/>
                  </a:moveTo>
                  <a:cubicBezTo>
                    <a:pt x="161" y="0"/>
                    <a:pt x="161" y="0"/>
                    <a:pt x="161" y="0"/>
                  </a:cubicBezTo>
                  <a:cubicBezTo>
                    <a:pt x="161" y="165"/>
                    <a:pt x="161" y="165"/>
                    <a:pt x="161" y="165"/>
                  </a:cubicBezTo>
                  <a:cubicBezTo>
                    <a:pt x="194" y="165"/>
                    <a:pt x="194" y="165"/>
                    <a:pt x="194" y="165"/>
                  </a:cubicBezTo>
                  <a:lnTo>
                    <a:pt x="194" y="0"/>
                  </a:lnTo>
                  <a:close/>
                  <a:moveTo>
                    <a:pt x="265" y="91"/>
                  </a:moveTo>
                  <a:cubicBezTo>
                    <a:pt x="253" y="91"/>
                    <a:pt x="243" y="93"/>
                    <a:pt x="238" y="94"/>
                  </a:cubicBezTo>
                  <a:cubicBezTo>
                    <a:pt x="225" y="98"/>
                    <a:pt x="216" y="113"/>
                    <a:pt x="216" y="129"/>
                  </a:cubicBezTo>
                  <a:cubicBezTo>
                    <a:pt x="216" y="141"/>
                    <a:pt x="221" y="152"/>
                    <a:pt x="229" y="159"/>
                  </a:cubicBezTo>
                  <a:cubicBezTo>
                    <a:pt x="237" y="164"/>
                    <a:pt x="243" y="165"/>
                    <a:pt x="269" y="165"/>
                  </a:cubicBezTo>
                  <a:cubicBezTo>
                    <a:pt x="339" y="165"/>
                    <a:pt x="339" y="165"/>
                    <a:pt x="339" y="165"/>
                  </a:cubicBezTo>
                  <a:cubicBezTo>
                    <a:pt x="339" y="97"/>
                    <a:pt x="339" y="97"/>
                    <a:pt x="339" y="97"/>
                  </a:cubicBezTo>
                  <a:cubicBezTo>
                    <a:pt x="339" y="84"/>
                    <a:pt x="338" y="79"/>
                    <a:pt x="336" y="72"/>
                  </a:cubicBezTo>
                  <a:cubicBezTo>
                    <a:pt x="332" y="60"/>
                    <a:pt x="323" y="51"/>
                    <a:pt x="313" y="47"/>
                  </a:cubicBezTo>
                  <a:cubicBezTo>
                    <a:pt x="305" y="45"/>
                    <a:pt x="300" y="44"/>
                    <a:pt x="280" y="44"/>
                  </a:cubicBezTo>
                  <a:cubicBezTo>
                    <a:pt x="224" y="44"/>
                    <a:pt x="224" y="44"/>
                    <a:pt x="224" y="44"/>
                  </a:cubicBezTo>
                  <a:cubicBezTo>
                    <a:pt x="224" y="70"/>
                    <a:pt x="224" y="70"/>
                    <a:pt x="224" y="70"/>
                  </a:cubicBezTo>
                  <a:cubicBezTo>
                    <a:pt x="280" y="70"/>
                    <a:pt x="280" y="70"/>
                    <a:pt x="280" y="70"/>
                  </a:cubicBezTo>
                  <a:cubicBezTo>
                    <a:pt x="300" y="70"/>
                    <a:pt x="306" y="74"/>
                    <a:pt x="306" y="91"/>
                  </a:cubicBezTo>
                  <a:lnTo>
                    <a:pt x="265" y="91"/>
                  </a:lnTo>
                  <a:close/>
                  <a:moveTo>
                    <a:pt x="306" y="118"/>
                  </a:moveTo>
                  <a:cubicBezTo>
                    <a:pt x="306" y="139"/>
                    <a:pt x="306" y="139"/>
                    <a:pt x="306" y="139"/>
                  </a:cubicBezTo>
                  <a:cubicBezTo>
                    <a:pt x="267" y="139"/>
                    <a:pt x="267" y="139"/>
                    <a:pt x="267" y="139"/>
                  </a:cubicBezTo>
                  <a:cubicBezTo>
                    <a:pt x="254" y="139"/>
                    <a:pt x="249" y="136"/>
                    <a:pt x="249" y="129"/>
                  </a:cubicBezTo>
                  <a:cubicBezTo>
                    <a:pt x="249" y="124"/>
                    <a:pt x="252" y="119"/>
                    <a:pt x="257" y="118"/>
                  </a:cubicBezTo>
                  <a:cubicBezTo>
                    <a:pt x="259" y="118"/>
                    <a:pt x="259" y="118"/>
                    <a:pt x="267" y="118"/>
                  </a:cubicBezTo>
                  <a:lnTo>
                    <a:pt x="306" y="118"/>
                  </a:lnTo>
                  <a:close/>
                  <a:moveTo>
                    <a:pt x="378" y="44"/>
                  </a:moveTo>
                  <a:cubicBezTo>
                    <a:pt x="357" y="44"/>
                    <a:pt x="357" y="44"/>
                    <a:pt x="357" y="44"/>
                  </a:cubicBezTo>
                  <a:cubicBezTo>
                    <a:pt x="357" y="70"/>
                    <a:pt x="357" y="70"/>
                    <a:pt x="357" y="70"/>
                  </a:cubicBezTo>
                  <a:cubicBezTo>
                    <a:pt x="378" y="70"/>
                    <a:pt x="378" y="70"/>
                    <a:pt x="378" y="70"/>
                  </a:cubicBezTo>
                  <a:cubicBezTo>
                    <a:pt x="378" y="120"/>
                    <a:pt x="378" y="120"/>
                    <a:pt x="378" y="120"/>
                  </a:cubicBezTo>
                  <a:cubicBezTo>
                    <a:pt x="378" y="139"/>
                    <a:pt x="381" y="148"/>
                    <a:pt x="389" y="156"/>
                  </a:cubicBezTo>
                  <a:cubicBezTo>
                    <a:pt x="396" y="162"/>
                    <a:pt x="404" y="165"/>
                    <a:pt x="418" y="165"/>
                  </a:cubicBezTo>
                  <a:cubicBezTo>
                    <a:pt x="443" y="165"/>
                    <a:pt x="443" y="165"/>
                    <a:pt x="443" y="165"/>
                  </a:cubicBezTo>
                  <a:cubicBezTo>
                    <a:pt x="443" y="139"/>
                    <a:pt x="443" y="139"/>
                    <a:pt x="443" y="139"/>
                  </a:cubicBezTo>
                  <a:cubicBezTo>
                    <a:pt x="429" y="139"/>
                    <a:pt x="429" y="139"/>
                    <a:pt x="429" y="139"/>
                  </a:cubicBezTo>
                  <a:cubicBezTo>
                    <a:pt x="422" y="139"/>
                    <a:pt x="417" y="137"/>
                    <a:pt x="414" y="133"/>
                  </a:cubicBezTo>
                  <a:cubicBezTo>
                    <a:pt x="412" y="130"/>
                    <a:pt x="412" y="126"/>
                    <a:pt x="412" y="114"/>
                  </a:cubicBezTo>
                  <a:cubicBezTo>
                    <a:pt x="412" y="70"/>
                    <a:pt x="412" y="70"/>
                    <a:pt x="412" y="70"/>
                  </a:cubicBezTo>
                  <a:cubicBezTo>
                    <a:pt x="443" y="70"/>
                    <a:pt x="443" y="70"/>
                    <a:pt x="443" y="70"/>
                  </a:cubicBezTo>
                  <a:cubicBezTo>
                    <a:pt x="443" y="44"/>
                    <a:pt x="443" y="44"/>
                    <a:pt x="443" y="44"/>
                  </a:cubicBezTo>
                  <a:cubicBezTo>
                    <a:pt x="412" y="44"/>
                    <a:pt x="412" y="44"/>
                    <a:pt x="412" y="44"/>
                  </a:cubicBezTo>
                  <a:cubicBezTo>
                    <a:pt x="412" y="0"/>
                    <a:pt x="412" y="0"/>
                    <a:pt x="412" y="0"/>
                  </a:cubicBezTo>
                  <a:cubicBezTo>
                    <a:pt x="378" y="0"/>
                    <a:pt x="378" y="0"/>
                    <a:pt x="378" y="0"/>
                  </a:cubicBezTo>
                  <a:lnTo>
                    <a:pt x="378" y="44"/>
                  </a:lnTo>
                  <a:close/>
                  <a:moveTo>
                    <a:pt x="544" y="139"/>
                  </a:moveTo>
                  <a:cubicBezTo>
                    <a:pt x="513" y="139"/>
                    <a:pt x="513" y="139"/>
                    <a:pt x="513" y="139"/>
                  </a:cubicBezTo>
                  <a:cubicBezTo>
                    <a:pt x="503" y="139"/>
                    <a:pt x="497" y="133"/>
                    <a:pt x="497" y="122"/>
                  </a:cubicBezTo>
                  <a:cubicBezTo>
                    <a:pt x="497" y="44"/>
                    <a:pt x="497" y="44"/>
                    <a:pt x="497" y="44"/>
                  </a:cubicBezTo>
                  <a:cubicBezTo>
                    <a:pt x="464" y="44"/>
                    <a:pt x="464" y="44"/>
                    <a:pt x="464" y="44"/>
                  </a:cubicBezTo>
                  <a:cubicBezTo>
                    <a:pt x="464" y="119"/>
                    <a:pt x="464" y="119"/>
                    <a:pt x="464" y="119"/>
                  </a:cubicBezTo>
                  <a:cubicBezTo>
                    <a:pt x="464" y="135"/>
                    <a:pt x="468" y="147"/>
                    <a:pt x="476" y="155"/>
                  </a:cubicBezTo>
                  <a:cubicBezTo>
                    <a:pt x="485" y="163"/>
                    <a:pt x="493" y="165"/>
                    <a:pt x="512" y="165"/>
                  </a:cubicBezTo>
                  <a:cubicBezTo>
                    <a:pt x="577" y="165"/>
                    <a:pt x="577" y="165"/>
                    <a:pt x="577" y="165"/>
                  </a:cubicBezTo>
                  <a:cubicBezTo>
                    <a:pt x="577" y="44"/>
                    <a:pt x="577" y="44"/>
                    <a:pt x="577" y="44"/>
                  </a:cubicBezTo>
                  <a:cubicBezTo>
                    <a:pt x="544" y="44"/>
                    <a:pt x="544" y="44"/>
                    <a:pt x="544" y="44"/>
                  </a:cubicBezTo>
                  <a:lnTo>
                    <a:pt x="544" y="139"/>
                  </a:lnTo>
                  <a:close/>
                  <a:moveTo>
                    <a:pt x="715" y="44"/>
                  </a:moveTo>
                  <a:cubicBezTo>
                    <a:pt x="644" y="44"/>
                    <a:pt x="644" y="44"/>
                    <a:pt x="644" y="44"/>
                  </a:cubicBezTo>
                  <a:cubicBezTo>
                    <a:pt x="630" y="44"/>
                    <a:pt x="623" y="46"/>
                    <a:pt x="617" y="50"/>
                  </a:cubicBezTo>
                  <a:cubicBezTo>
                    <a:pt x="609" y="57"/>
                    <a:pt x="603" y="67"/>
                    <a:pt x="603" y="79"/>
                  </a:cubicBezTo>
                  <a:cubicBezTo>
                    <a:pt x="603" y="92"/>
                    <a:pt x="609" y="103"/>
                    <a:pt x="617" y="110"/>
                  </a:cubicBezTo>
                  <a:cubicBezTo>
                    <a:pt x="624" y="115"/>
                    <a:pt x="632" y="117"/>
                    <a:pt x="647" y="117"/>
                  </a:cubicBezTo>
                  <a:cubicBezTo>
                    <a:pt x="668" y="117"/>
                    <a:pt x="668" y="117"/>
                    <a:pt x="668" y="117"/>
                  </a:cubicBezTo>
                  <a:cubicBezTo>
                    <a:pt x="676" y="117"/>
                    <a:pt x="679" y="118"/>
                    <a:pt x="682" y="119"/>
                  </a:cubicBezTo>
                  <a:cubicBezTo>
                    <a:pt x="686" y="120"/>
                    <a:pt x="688" y="124"/>
                    <a:pt x="688" y="129"/>
                  </a:cubicBezTo>
                  <a:cubicBezTo>
                    <a:pt x="688" y="134"/>
                    <a:pt x="685" y="138"/>
                    <a:pt x="682" y="138"/>
                  </a:cubicBezTo>
                  <a:cubicBezTo>
                    <a:pt x="679" y="139"/>
                    <a:pt x="675" y="139"/>
                    <a:pt x="664" y="139"/>
                  </a:cubicBezTo>
                  <a:cubicBezTo>
                    <a:pt x="605" y="139"/>
                    <a:pt x="605" y="139"/>
                    <a:pt x="605" y="139"/>
                  </a:cubicBezTo>
                  <a:cubicBezTo>
                    <a:pt x="605" y="165"/>
                    <a:pt x="605" y="165"/>
                    <a:pt x="605" y="165"/>
                  </a:cubicBezTo>
                  <a:cubicBezTo>
                    <a:pt x="674" y="165"/>
                    <a:pt x="674" y="165"/>
                    <a:pt x="674" y="165"/>
                  </a:cubicBezTo>
                  <a:cubicBezTo>
                    <a:pt x="688" y="165"/>
                    <a:pt x="696" y="164"/>
                    <a:pt x="701" y="162"/>
                  </a:cubicBezTo>
                  <a:cubicBezTo>
                    <a:pt x="712" y="157"/>
                    <a:pt x="720" y="142"/>
                    <a:pt x="720" y="127"/>
                  </a:cubicBezTo>
                  <a:cubicBezTo>
                    <a:pt x="720" y="105"/>
                    <a:pt x="705" y="93"/>
                    <a:pt x="679" y="93"/>
                  </a:cubicBezTo>
                  <a:cubicBezTo>
                    <a:pt x="659" y="93"/>
                    <a:pt x="659" y="93"/>
                    <a:pt x="659" y="93"/>
                  </a:cubicBezTo>
                  <a:cubicBezTo>
                    <a:pt x="650" y="93"/>
                    <a:pt x="646" y="92"/>
                    <a:pt x="643" y="91"/>
                  </a:cubicBezTo>
                  <a:cubicBezTo>
                    <a:pt x="640" y="88"/>
                    <a:pt x="638" y="85"/>
                    <a:pt x="638" y="81"/>
                  </a:cubicBezTo>
                  <a:cubicBezTo>
                    <a:pt x="638" y="72"/>
                    <a:pt x="641" y="70"/>
                    <a:pt x="656" y="70"/>
                  </a:cubicBezTo>
                  <a:cubicBezTo>
                    <a:pt x="715" y="70"/>
                    <a:pt x="715" y="70"/>
                    <a:pt x="715" y="70"/>
                  </a:cubicBezTo>
                  <a:lnTo>
                    <a:pt x="715" y="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7" name="Freeform 70"/>
            <p:cNvSpPr>
              <a:spLocks/>
            </p:cNvSpPr>
            <p:nvPr/>
          </p:nvSpPr>
          <p:spPr bwMode="auto">
            <a:xfrm>
              <a:off x="-2084388" y="2641600"/>
              <a:ext cx="430213" cy="582613"/>
            </a:xfrm>
            <a:custGeom>
              <a:avLst/>
              <a:gdLst>
                <a:gd name="T0" fmla="*/ 0 w 115"/>
                <a:gd name="T1" fmla="*/ 154 h 155"/>
                <a:gd name="T2" fmla="*/ 2 w 115"/>
                <a:gd name="T3" fmla="*/ 155 h 155"/>
                <a:gd name="T4" fmla="*/ 2 w 115"/>
                <a:gd name="T5" fmla="*/ 155 h 155"/>
                <a:gd name="T6" fmla="*/ 27 w 115"/>
                <a:gd name="T7" fmla="*/ 111 h 155"/>
                <a:gd name="T8" fmla="*/ 39 w 115"/>
                <a:gd name="T9" fmla="*/ 120 h 155"/>
                <a:gd name="T10" fmla="*/ 39 w 115"/>
                <a:gd name="T11" fmla="*/ 120 h 155"/>
                <a:gd name="T12" fmla="*/ 115 w 115"/>
                <a:gd name="T13" fmla="*/ 44 h 155"/>
                <a:gd name="T14" fmla="*/ 43 w 115"/>
                <a:gd name="T15" fmla="*/ 1 h 155"/>
                <a:gd name="T16" fmla="*/ 40 w 115"/>
                <a:gd name="T17" fmla="*/ 0 h 155"/>
                <a:gd name="T18" fmla="*/ 8 w 115"/>
                <a:gd name="T19" fmla="*/ 117 h 155"/>
                <a:gd name="T20" fmla="*/ 8 w 115"/>
                <a:gd name="T21" fmla="*/ 117 h 155"/>
                <a:gd name="T22" fmla="*/ 8 w 115"/>
                <a:gd name="T23" fmla="*/ 117 h 155"/>
                <a:gd name="T24" fmla="*/ 19 w 115"/>
                <a:gd name="T25" fmla="*/ 122 h 155"/>
                <a:gd name="T26" fmla="*/ 0 w 115"/>
                <a:gd name="T27" fmla="*/ 15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5" h="155">
                  <a:moveTo>
                    <a:pt x="0" y="154"/>
                  </a:moveTo>
                  <a:cubicBezTo>
                    <a:pt x="1" y="154"/>
                    <a:pt x="1" y="155"/>
                    <a:pt x="2" y="155"/>
                  </a:cubicBezTo>
                  <a:cubicBezTo>
                    <a:pt x="2" y="155"/>
                    <a:pt x="2" y="155"/>
                    <a:pt x="2" y="155"/>
                  </a:cubicBezTo>
                  <a:cubicBezTo>
                    <a:pt x="27" y="111"/>
                    <a:pt x="27" y="111"/>
                    <a:pt x="27" y="111"/>
                  </a:cubicBezTo>
                  <a:cubicBezTo>
                    <a:pt x="32" y="114"/>
                    <a:pt x="36" y="117"/>
                    <a:pt x="39" y="120"/>
                  </a:cubicBezTo>
                  <a:cubicBezTo>
                    <a:pt x="39" y="120"/>
                    <a:pt x="39" y="120"/>
                    <a:pt x="39" y="120"/>
                  </a:cubicBezTo>
                  <a:cubicBezTo>
                    <a:pt x="115" y="44"/>
                    <a:pt x="115" y="44"/>
                    <a:pt x="115" y="44"/>
                  </a:cubicBezTo>
                  <a:cubicBezTo>
                    <a:pt x="96" y="25"/>
                    <a:pt x="71" y="10"/>
                    <a:pt x="43" y="1"/>
                  </a:cubicBezTo>
                  <a:cubicBezTo>
                    <a:pt x="42" y="1"/>
                    <a:pt x="41" y="1"/>
                    <a:pt x="40" y="0"/>
                  </a:cubicBezTo>
                  <a:cubicBezTo>
                    <a:pt x="8" y="117"/>
                    <a:pt x="8" y="117"/>
                    <a:pt x="8" y="117"/>
                  </a:cubicBezTo>
                  <a:cubicBezTo>
                    <a:pt x="8" y="117"/>
                    <a:pt x="8" y="117"/>
                    <a:pt x="8" y="117"/>
                  </a:cubicBezTo>
                  <a:cubicBezTo>
                    <a:pt x="8" y="117"/>
                    <a:pt x="8" y="117"/>
                    <a:pt x="8" y="117"/>
                  </a:cubicBezTo>
                  <a:cubicBezTo>
                    <a:pt x="12" y="118"/>
                    <a:pt x="15" y="120"/>
                    <a:pt x="19" y="122"/>
                  </a:cubicBezTo>
                  <a:cubicBezTo>
                    <a:pt x="0" y="154"/>
                    <a:pt x="0" y="154"/>
                    <a:pt x="0" y="154"/>
                  </a:cubicBezTo>
                  <a:close/>
                </a:path>
              </a:pathLst>
            </a:custGeom>
            <a:solidFill>
              <a:srgbClr val="00B1B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8" name="Freeform 71"/>
            <p:cNvSpPr>
              <a:spLocks/>
            </p:cNvSpPr>
            <p:nvPr/>
          </p:nvSpPr>
          <p:spPr bwMode="auto">
            <a:xfrm>
              <a:off x="-2260600" y="2660650"/>
              <a:ext cx="303213" cy="555625"/>
            </a:xfrm>
            <a:custGeom>
              <a:avLst/>
              <a:gdLst>
                <a:gd name="T0" fmla="*/ 42 w 81"/>
                <a:gd name="T1" fmla="*/ 110 h 148"/>
                <a:gd name="T2" fmla="*/ 53 w 81"/>
                <a:gd name="T3" fmla="*/ 112 h 148"/>
                <a:gd name="T4" fmla="*/ 81 w 81"/>
                <a:gd name="T5" fmla="*/ 7 h 148"/>
                <a:gd name="T6" fmla="*/ 0 w 81"/>
                <a:gd name="T7" fmla="*/ 7 h 148"/>
                <a:gd name="T8" fmla="*/ 31 w 81"/>
                <a:gd name="T9" fmla="*/ 125 h 148"/>
                <a:gd name="T10" fmla="*/ 39 w 81"/>
                <a:gd name="T11" fmla="*/ 124 h 148"/>
                <a:gd name="T12" fmla="*/ 39 w 81"/>
                <a:gd name="T13" fmla="*/ 148 h 148"/>
                <a:gd name="T14" fmla="*/ 39 w 81"/>
                <a:gd name="T15" fmla="*/ 148 h 148"/>
                <a:gd name="T16" fmla="*/ 42 w 81"/>
                <a:gd name="T17" fmla="*/ 148 h 148"/>
                <a:gd name="T18" fmla="*/ 42 w 81"/>
                <a:gd name="T19" fmla="*/ 148 h 148"/>
                <a:gd name="T20" fmla="*/ 42 w 81"/>
                <a:gd name="T21" fmla="*/ 110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1" h="148">
                  <a:moveTo>
                    <a:pt x="42" y="110"/>
                  </a:moveTo>
                  <a:cubicBezTo>
                    <a:pt x="45" y="110"/>
                    <a:pt x="49" y="111"/>
                    <a:pt x="53" y="112"/>
                  </a:cubicBezTo>
                  <a:cubicBezTo>
                    <a:pt x="62" y="78"/>
                    <a:pt x="74" y="30"/>
                    <a:pt x="81" y="7"/>
                  </a:cubicBezTo>
                  <a:cubicBezTo>
                    <a:pt x="53" y="0"/>
                    <a:pt x="26" y="1"/>
                    <a:pt x="0" y="7"/>
                  </a:cubicBezTo>
                  <a:cubicBezTo>
                    <a:pt x="31" y="125"/>
                    <a:pt x="31" y="125"/>
                    <a:pt x="31" y="125"/>
                  </a:cubicBezTo>
                  <a:cubicBezTo>
                    <a:pt x="34" y="124"/>
                    <a:pt x="36" y="124"/>
                    <a:pt x="39" y="124"/>
                  </a:cubicBezTo>
                  <a:cubicBezTo>
                    <a:pt x="39" y="148"/>
                    <a:pt x="39" y="148"/>
                    <a:pt x="39" y="148"/>
                  </a:cubicBezTo>
                  <a:cubicBezTo>
                    <a:pt x="39" y="148"/>
                    <a:pt x="39" y="148"/>
                    <a:pt x="39" y="148"/>
                  </a:cubicBezTo>
                  <a:cubicBezTo>
                    <a:pt x="40" y="148"/>
                    <a:pt x="41" y="148"/>
                    <a:pt x="42" y="148"/>
                  </a:cubicBezTo>
                  <a:cubicBezTo>
                    <a:pt x="42" y="148"/>
                    <a:pt x="42" y="148"/>
                    <a:pt x="42" y="148"/>
                  </a:cubicBezTo>
                  <a:lnTo>
                    <a:pt x="42" y="110"/>
                  </a:lnTo>
                  <a:close/>
                </a:path>
              </a:pathLst>
            </a:custGeom>
            <a:solidFill>
              <a:srgbClr val="00B7B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9" name="Freeform 72"/>
            <p:cNvSpPr>
              <a:spLocks/>
            </p:cNvSpPr>
            <p:nvPr/>
          </p:nvSpPr>
          <p:spPr bwMode="auto">
            <a:xfrm>
              <a:off x="-2497138" y="2743200"/>
              <a:ext cx="363538" cy="481013"/>
            </a:xfrm>
            <a:custGeom>
              <a:avLst/>
              <a:gdLst>
                <a:gd name="T0" fmla="*/ 97 w 97"/>
                <a:gd name="T1" fmla="*/ 127 h 128"/>
                <a:gd name="T2" fmla="*/ 85 w 97"/>
                <a:gd name="T3" fmla="*/ 107 h 128"/>
                <a:gd name="T4" fmla="*/ 85 w 97"/>
                <a:gd name="T5" fmla="*/ 107 h 128"/>
                <a:gd name="T6" fmla="*/ 92 w 97"/>
                <a:gd name="T7" fmla="*/ 104 h 128"/>
                <a:gd name="T8" fmla="*/ 64 w 97"/>
                <a:gd name="T9" fmla="*/ 0 h 128"/>
                <a:gd name="T10" fmla="*/ 0 w 97"/>
                <a:gd name="T11" fmla="*/ 36 h 128"/>
                <a:gd name="T12" fmla="*/ 86 w 97"/>
                <a:gd name="T13" fmla="*/ 122 h 128"/>
                <a:gd name="T14" fmla="*/ 89 w 97"/>
                <a:gd name="T15" fmla="*/ 119 h 128"/>
                <a:gd name="T16" fmla="*/ 94 w 97"/>
                <a:gd name="T17" fmla="*/ 128 h 128"/>
                <a:gd name="T18" fmla="*/ 94 w 97"/>
                <a:gd name="T19" fmla="*/ 128 h 128"/>
                <a:gd name="T20" fmla="*/ 97 w 97"/>
                <a:gd name="T21" fmla="*/ 127 h 128"/>
                <a:gd name="T22" fmla="*/ 97 w 97"/>
                <a:gd name="T23" fmla="*/ 12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7" h="128">
                  <a:moveTo>
                    <a:pt x="97" y="127"/>
                  </a:moveTo>
                  <a:cubicBezTo>
                    <a:pt x="85" y="107"/>
                    <a:pt x="85" y="107"/>
                    <a:pt x="85" y="107"/>
                  </a:cubicBezTo>
                  <a:cubicBezTo>
                    <a:pt x="85" y="107"/>
                    <a:pt x="85" y="107"/>
                    <a:pt x="85" y="107"/>
                  </a:cubicBezTo>
                  <a:cubicBezTo>
                    <a:pt x="87" y="105"/>
                    <a:pt x="89" y="104"/>
                    <a:pt x="92" y="104"/>
                  </a:cubicBezTo>
                  <a:cubicBezTo>
                    <a:pt x="64" y="0"/>
                    <a:pt x="64" y="0"/>
                    <a:pt x="64" y="0"/>
                  </a:cubicBezTo>
                  <a:cubicBezTo>
                    <a:pt x="40" y="6"/>
                    <a:pt x="18" y="19"/>
                    <a:pt x="0" y="36"/>
                  </a:cubicBezTo>
                  <a:cubicBezTo>
                    <a:pt x="86" y="122"/>
                    <a:pt x="86" y="122"/>
                    <a:pt x="86" y="122"/>
                  </a:cubicBezTo>
                  <a:cubicBezTo>
                    <a:pt x="87" y="121"/>
                    <a:pt x="88" y="120"/>
                    <a:pt x="89" y="119"/>
                  </a:cubicBezTo>
                  <a:cubicBezTo>
                    <a:pt x="94" y="128"/>
                    <a:pt x="94" y="128"/>
                    <a:pt x="94" y="128"/>
                  </a:cubicBezTo>
                  <a:cubicBezTo>
                    <a:pt x="94" y="128"/>
                    <a:pt x="94" y="128"/>
                    <a:pt x="94" y="128"/>
                  </a:cubicBezTo>
                  <a:cubicBezTo>
                    <a:pt x="95" y="128"/>
                    <a:pt x="96" y="127"/>
                    <a:pt x="97" y="127"/>
                  </a:cubicBezTo>
                  <a:cubicBezTo>
                    <a:pt x="97" y="127"/>
                    <a:pt x="97" y="127"/>
                    <a:pt x="97" y="127"/>
                  </a:cubicBezTo>
                  <a:close/>
                </a:path>
              </a:pathLst>
            </a:custGeom>
            <a:solidFill>
              <a:srgbClr val="2B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0" name="Freeform 73"/>
            <p:cNvSpPr>
              <a:spLocks/>
            </p:cNvSpPr>
            <p:nvPr/>
          </p:nvSpPr>
          <p:spPr bwMode="auto">
            <a:xfrm>
              <a:off x="-2541588" y="2924175"/>
              <a:ext cx="385763" cy="325438"/>
            </a:xfrm>
            <a:custGeom>
              <a:avLst/>
              <a:gdLst>
                <a:gd name="T0" fmla="*/ 103 w 103"/>
                <a:gd name="T1" fmla="*/ 84 h 87"/>
                <a:gd name="T2" fmla="*/ 94 w 103"/>
                <a:gd name="T3" fmla="*/ 79 h 87"/>
                <a:gd name="T4" fmla="*/ 96 w 103"/>
                <a:gd name="T5" fmla="*/ 76 h 87"/>
                <a:gd name="T6" fmla="*/ 96 w 103"/>
                <a:gd name="T7" fmla="*/ 76 h 87"/>
                <a:gd name="T8" fmla="*/ 20 w 103"/>
                <a:gd name="T9" fmla="*/ 0 h 87"/>
                <a:gd name="T10" fmla="*/ 0 w 103"/>
                <a:gd name="T11" fmla="*/ 26 h 87"/>
                <a:gd name="T12" fmla="*/ 101 w 103"/>
                <a:gd name="T13" fmla="*/ 87 h 87"/>
                <a:gd name="T14" fmla="*/ 103 w 103"/>
                <a:gd name="T15" fmla="*/ 84 h 87"/>
                <a:gd name="T16" fmla="*/ 103 w 103"/>
                <a:gd name="T17" fmla="*/ 8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3" h="87">
                  <a:moveTo>
                    <a:pt x="103" y="84"/>
                  </a:moveTo>
                  <a:cubicBezTo>
                    <a:pt x="103" y="84"/>
                    <a:pt x="99" y="82"/>
                    <a:pt x="94" y="79"/>
                  </a:cubicBezTo>
                  <a:cubicBezTo>
                    <a:pt x="94" y="78"/>
                    <a:pt x="95" y="77"/>
                    <a:pt x="96" y="76"/>
                  </a:cubicBezTo>
                  <a:cubicBezTo>
                    <a:pt x="96" y="76"/>
                    <a:pt x="96" y="76"/>
                    <a:pt x="96" y="76"/>
                  </a:cubicBezTo>
                  <a:cubicBezTo>
                    <a:pt x="81" y="61"/>
                    <a:pt x="46" y="25"/>
                    <a:pt x="20" y="0"/>
                  </a:cubicBezTo>
                  <a:cubicBezTo>
                    <a:pt x="12" y="7"/>
                    <a:pt x="6" y="16"/>
                    <a:pt x="0" y="26"/>
                  </a:cubicBezTo>
                  <a:cubicBezTo>
                    <a:pt x="101" y="87"/>
                    <a:pt x="101" y="87"/>
                    <a:pt x="101" y="87"/>
                  </a:cubicBezTo>
                  <a:cubicBezTo>
                    <a:pt x="102" y="86"/>
                    <a:pt x="102" y="85"/>
                    <a:pt x="103" y="84"/>
                  </a:cubicBezTo>
                  <a:cubicBezTo>
                    <a:pt x="103" y="84"/>
                    <a:pt x="103" y="84"/>
                    <a:pt x="103" y="84"/>
                  </a:cubicBezTo>
                  <a:close/>
                </a:path>
              </a:pathLst>
            </a:custGeom>
            <a:solidFill>
              <a:srgbClr val="56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1" name="Freeform 74"/>
            <p:cNvSpPr>
              <a:spLocks/>
            </p:cNvSpPr>
            <p:nvPr/>
          </p:nvSpPr>
          <p:spPr bwMode="auto">
            <a:xfrm>
              <a:off x="-2054225" y="3125788"/>
              <a:ext cx="242888" cy="142875"/>
            </a:xfrm>
            <a:custGeom>
              <a:avLst/>
              <a:gdLst>
                <a:gd name="T0" fmla="*/ 0 w 65"/>
                <a:gd name="T1" fmla="*/ 36 h 38"/>
                <a:gd name="T2" fmla="*/ 23 w 65"/>
                <a:gd name="T3" fmla="*/ 30 h 38"/>
                <a:gd name="T4" fmla="*/ 24 w 65"/>
                <a:gd name="T5" fmla="*/ 38 h 38"/>
                <a:gd name="T6" fmla="*/ 65 w 65"/>
                <a:gd name="T7" fmla="*/ 38 h 38"/>
                <a:gd name="T8" fmla="*/ 55 w 65"/>
                <a:gd name="T9" fmla="*/ 0 h 38"/>
                <a:gd name="T10" fmla="*/ 8 w 65"/>
                <a:gd name="T11" fmla="*/ 27 h 38"/>
                <a:gd name="T12" fmla="*/ 8 w 65"/>
                <a:gd name="T13" fmla="*/ 27 h 38"/>
                <a:gd name="T14" fmla="*/ 10 w 65"/>
                <a:gd name="T15" fmla="*/ 31 h 38"/>
                <a:gd name="T16" fmla="*/ 0 w 65"/>
                <a:gd name="T17" fmla="*/ 34 h 38"/>
                <a:gd name="T18" fmla="*/ 0 w 65"/>
                <a:gd name="T19" fmla="*/ 34 h 38"/>
                <a:gd name="T20" fmla="*/ 0 w 65"/>
                <a:gd name="T21" fmla="*/ 36 h 38"/>
                <a:gd name="T22" fmla="*/ 0 w 65"/>
                <a:gd name="T23" fmla="*/ 36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38">
                  <a:moveTo>
                    <a:pt x="0" y="36"/>
                  </a:moveTo>
                  <a:cubicBezTo>
                    <a:pt x="23" y="30"/>
                    <a:pt x="23" y="30"/>
                    <a:pt x="23" y="30"/>
                  </a:cubicBezTo>
                  <a:cubicBezTo>
                    <a:pt x="24" y="33"/>
                    <a:pt x="24" y="35"/>
                    <a:pt x="24" y="38"/>
                  </a:cubicBezTo>
                  <a:cubicBezTo>
                    <a:pt x="43" y="38"/>
                    <a:pt x="65" y="38"/>
                    <a:pt x="65" y="38"/>
                  </a:cubicBezTo>
                  <a:cubicBezTo>
                    <a:pt x="65" y="24"/>
                    <a:pt x="61" y="12"/>
                    <a:pt x="55" y="0"/>
                  </a:cubicBezTo>
                  <a:cubicBezTo>
                    <a:pt x="8" y="27"/>
                    <a:pt x="8" y="27"/>
                    <a:pt x="8" y="27"/>
                  </a:cubicBezTo>
                  <a:cubicBezTo>
                    <a:pt x="8" y="27"/>
                    <a:pt x="8" y="27"/>
                    <a:pt x="8" y="27"/>
                  </a:cubicBezTo>
                  <a:cubicBezTo>
                    <a:pt x="9" y="28"/>
                    <a:pt x="9" y="30"/>
                    <a:pt x="10" y="31"/>
                  </a:cubicBezTo>
                  <a:cubicBezTo>
                    <a:pt x="0" y="34"/>
                    <a:pt x="0" y="34"/>
                    <a:pt x="0" y="34"/>
                  </a:cubicBezTo>
                  <a:cubicBezTo>
                    <a:pt x="0" y="34"/>
                    <a:pt x="0" y="34"/>
                    <a:pt x="0" y="34"/>
                  </a:cubicBezTo>
                  <a:cubicBezTo>
                    <a:pt x="0" y="35"/>
                    <a:pt x="0" y="35"/>
                    <a:pt x="0" y="36"/>
                  </a:cubicBezTo>
                  <a:cubicBezTo>
                    <a:pt x="0" y="36"/>
                    <a:pt x="0" y="36"/>
                    <a:pt x="0" y="36"/>
                  </a:cubicBezTo>
                  <a:close/>
                </a:path>
              </a:pathLst>
            </a:custGeom>
            <a:solidFill>
              <a:srgbClr val="C1B0D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2" name="Freeform 75"/>
            <p:cNvSpPr>
              <a:spLocks/>
            </p:cNvSpPr>
            <p:nvPr/>
          </p:nvSpPr>
          <p:spPr bwMode="auto">
            <a:xfrm>
              <a:off x="-2763838" y="2941638"/>
              <a:ext cx="600075" cy="327025"/>
            </a:xfrm>
            <a:custGeom>
              <a:avLst/>
              <a:gdLst>
                <a:gd name="T0" fmla="*/ 54 w 160"/>
                <a:gd name="T1" fmla="*/ 87 h 87"/>
                <a:gd name="T2" fmla="*/ 58 w 160"/>
                <a:gd name="T3" fmla="*/ 58 h 87"/>
                <a:gd name="T4" fmla="*/ 159 w 160"/>
                <a:gd name="T5" fmla="*/ 85 h 87"/>
                <a:gd name="T6" fmla="*/ 159 w 160"/>
                <a:gd name="T7" fmla="*/ 85 h 87"/>
                <a:gd name="T8" fmla="*/ 160 w 160"/>
                <a:gd name="T9" fmla="*/ 84 h 87"/>
                <a:gd name="T10" fmla="*/ 160 w 160"/>
                <a:gd name="T11" fmla="*/ 83 h 87"/>
                <a:gd name="T12" fmla="*/ 160 w 160"/>
                <a:gd name="T13" fmla="*/ 83 h 87"/>
                <a:gd name="T14" fmla="*/ 46 w 160"/>
                <a:gd name="T15" fmla="*/ 52 h 87"/>
                <a:gd name="T16" fmla="*/ 47 w 160"/>
                <a:gd name="T17" fmla="*/ 50 h 87"/>
                <a:gd name="T18" fmla="*/ 59 w 160"/>
                <a:gd name="T19" fmla="*/ 21 h 87"/>
                <a:gd name="T20" fmla="*/ 24 w 160"/>
                <a:gd name="T21" fmla="*/ 0 h 87"/>
                <a:gd name="T22" fmla="*/ 7 w 160"/>
                <a:gd name="T23" fmla="*/ 39 h 87"/>
                <a:gd name="T24" fmla="*/ 0 w 160"/>
                <a:gd name="T25" fmla="*/ 87 h 87"/>
                <a:gd name="T26" fmla="*/ 54 w 160"/>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0" h="87">
                  <a:moveTo>
                    <a:pt x="54" y="87"/>
                  </a:moveTo>
                  <a:cubicBezTo>
                    <a:pt x="54" y="77"/>
                    <a:pt x="55" y="68"/>
                    <a:pt x="58" y="58"/>
                  </a:cubicBezTo>
                  <a:cubicBezTo>
                    <a:pt x="159" y="85"/>
                    <a:pt x="159" y="85"/>
                    <a:pt x="159" y="85"/>
                  </a:cubicBezTo>
                  <a:cubicBezTo>
                    <a:pt x="159" y="85"/>
                    <a:pt x="159" y="85"/>
                    <a:pt x="159" y="85"/>
                  </a:cubicBezTo>
                  <a:cubicBezTo>
                    <a:pt x="159" y="85"/>
                    <a:pt x="159" y="84"/>
                    <a:pt x="160" y="84"/>
                  </a:cubicBezTo>
                  <a:cubicBezTo>
                    <a:pt x="160" y="83"/>
                    <a:pt x="160" y="83"/>
                    <a:pt x="160" y="83"/>
                  </a:cubicBezTo>
                  <a:cubicBezTo>
                    <a:pt x="160" y="83"/>
                    <a:pt x="160" y="83"/>
                    <a:pt x="160" y="83"/>
                  </a:cubicBezTo>
                  <a:cubicBezTo>
                    <a:pt x="46" y="52"/>
                    <a:pt x="46" y="52"/>
                    <a:pt x="46" y="52"/>
                  </a:cubicBezTo>
                  <a:cubicBezTo>
                    <a:pt x="46" y="51"/>
                    <a:pt x="46" y="51"/>
                    <a:pt x="47" y="50"/>
                  </a:cubicBezTo>
                  <a:cubicBezTo>
                    <a:pt x="50" y="40"/>
                    <a:pt x="54" y="30"/>
                    <a:pt x="59" y="21"/>
                  </a:cubicBezTo>
                  <a:cubicBezTo>
                    <a:pt x="24" y="0"/>
                    <a:pt x="24" y="0"/>
                    <a:pt x="24" y="0"/>
                  </a:cubicBezTo>
                  <a:cubicBezTo>
                    <a:pt x="17" y="12"/>
                    <a:pt x="12" y="25"/>
                    <a:pt x="7" y="39"/>
                  </a:cubicBezTo>
                  <a:cubicBezTo>
                    <a:pt x="3" y="55"/>
                    <a:pt x="0" y="71"/>
                    <a:pt x="0" y="87"/>
                  </a:cubicBezTo>
                  <a:cubicBezTo>
                    <a:pt x="54" y="87"/>
                    <a:pt x="54" y="87"/>
                    <a:pt x="54" y="87"/>
                  </a:cubicBezTo>
                  <a:close/>
                </a:path>
              </a:pathLst>
            </a:custGeom>
            <a:solidFill>
              <a:srgbClr val="652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3" name="Freeform 76"/>
            <p:cNvSpPr>
              <a:spLocks/>
            </p:cNvSpPr>
            <p:nvPr/>
          </p:nvSpPr>
          <p:spPr bwMode="auto">
            <a:xfrm>
              <a:off x="-2711450" y="3276600"/>
              <a:ext cx="547688" cy="292100"/>
            </a:xfrm>
            <a:custGeom>
              <a:avLst/>
              <a:gdLst>
                <a:gd name="T0" fmla="*/ 67 w 146"/>
                <a:gd name="T1" fmla="*/ 51 h 78"/>
                <a:gd name="T2" fmla="*/ 58 w 146"/>
                <a:gd name="T3" fmla="*/ 28 h 78"/>
                <a:gd name="T4" fmla="*/ 146 w 146"/>
                <a:gd name="T5" fmla="*/ 4 h 78"/>
                <a:gd name="T6" fmla="*/ 146 w 146"/>
                <a:gd name="T7" fmla="*/ 4 h 78"/>
                <a:gd name="T8" fmla="*/ 145 w 146"/>
                <a:gd name="T9" fmla="*/ 2 h 78"/>
                <a:gd name="T10" fmla="*/ 145 w 146"/>
                <a:gd name="T11" fmla="*/ 2 h 78"/>
                <a:gd name="T12" fmla="*/ 44 w 146"/>
                <a:gd name="T13" fmla="*/ 29 h 78"/>
                <a:gd name="T14" fmla="*/ 40 w 146"/>
                <a:gd name="T15" fmla="*/ 0 h 78"/>
                <a:gd name="T16" fmla="*/ 40 w 146"/>
                <a:gd name="T17" fmla="*/ 0 h 78"/>
                <a:gd name="T18" fmla="*/ 0 w 146"/>
                <a:gd name="T19" fmla="*/ 0 h 78"/>
                <a:gd name="T20" fmla="*/ 20 w 146"/>
                <a:gd name="T21" fmla="*/ 78 h 78"/>
                <a:gd name="T22" fmla="*/ 67 w 146"/>
                <a:gd name="T23" fmla="*/ 51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78">
                  <a:moveTo>
                    <a:pt x="67" y="51"/>
                  </a:moveTo>
                  <a:cubicBezTo>
                    <a:pt x="63" y="44"/>
                    <a:pt x="60" y="36"/>
                    <a:pt x="58" y="28"/>
                  </a:cubicBezTo>
                  <a:cubicBezTo>
                    <a:pt x="146" y="4"/>
                    <a:pt x="146" y="4"/>
                    <a:pt x="146" y="4"/>
                  </a:cubicBezTo>
                  <a:cubicBezTo>
                    <a:pt x="146" y="4"/>
                    <a:pt x="146" y="4"/>
                    <a:pt x="146" y="4"/>
                  </a:cubicBezTo>
                  <a:cubicBezTo>
                    <a:pt x="146" y="3"/>
                    <a:pt x="145" y="3"/>
                    <a:pt x="145" y="2"/>
                  </a:cubicBezTo>
                  <a:cubicBezTo>
                    <a:pt x="145" y="2"/>
                    <a:pt x="145" y="2"/>
                    <a:pt x="145" y="2"/>
                  </a:cubicBezTo>
                  <a:cubicBezTo>
                    <a:pt x="44" y="29"/>
                    <a:pt x="44" y="29"/>
                    <a:pt x="44" y="29"/>
                  </a:cubicBezTo>
                  <a:cubicBezTo>
                    <a:pt x="41" y="20"/>
                    <a:pt x="40" y="10"/>
                    <a:pt x="40" y="0"/>
                  </a:cubicBezTo>
                  <a:cubicBezTo>
                    <a:pt x="40" y="0"/>
                    <a:pt x="40" y="0"/>
                    <a:pt x="40" y="0"/>
                  </a:cubicBezTo>
                  <a:cubicBezTo>
                    <a:pt x="17" y="0"/>
                    <a:pt x="0" y="0"/>
                    <a:pt x="0" y="0"/>
                  </a:cubicBezTo>
                  <a:cubicBezTo>
                    <a:pt x="0" y="28"/>
                    <a:pt x="7" y="55"/>
                    <a:pt x="20" y="78"/>
                  </a:cubicBezTo>
                  <a:cubicBezTo>
                    <a:pt x="67" y="51"/>
                    <a:pt x="67" y="51"/>
                    <a:pt x="67" y="51"/>
                  </a:cubicBezTo>
                  <a:close/>
                </a:path>
              </a:pathLst>
            </a:custGeom>
            <a:solidFill>
              <a:srgbClr val="71409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4" name="Freeform 77"/>
            <p:cNvSpPr>
              <a:spLocks/>
            </p:cNvSpPr>
            <p:nvPr/>
          </p:nvSpPr>
          <p:spPr bwMode="auto">
            <a:xfrm>
              <a:off x="-2582863" y="3309938"/>
              <a:ext cx="434975" cy="434975"/>
            </a:xfrm>
            <a:custGeom>
              <a:avLst/>
              <a:gdLst>
                <a:gd name="T0" fmla="*/ 61 w 116"/>
                <a:gd name="T1" fmla="*/ 57 h 116"/>
                <a:gd name="T2" fmla="*/ 116 w 116"/>
                <a:gd name="T3" fmla="*/ 2 h 116"/>
                <a:gd name="T4" fmla="*/ 116 w 116"/>
                <a:gd name="T5" fmla="*/ 2 h 116"/>
                <a:gd name="T6" fmla="*/ 115 w 116"/>
                <a:gd name="T7" fmla="*/ 0 h 116"/>
                <a:gd name="T8" fmla="*/ 115 w 116"/>
                <a:gd name="T9" fmla="*/ 0 h 116"/>
                <a:gd name="T10" fmla="*/ 50 w 116"/>
                <a:gd name="T11" fmla="*/ 64 h 116"/>
                <a:gd name="T12" fmla="*/ 35 w 116"/>
                <a:gd name="T13" fmla="*/ 44 h 116"/>
                <a:gd name="T14" fmla="*/ 35 w 116"/>
                <a:gd name="T15" fmla="*/ 44 h 116"/>
                <a:gd name="T16" fmla="*/ 0 w 116"/>
                <a:gd name="T17" fmla="*/ 65 h 116"/>
                <a:gd name="T18" fmla="*/ 52 w 116"/>
                <a:gd name="T19" fmla="*/ 116 h 116"/>
                <a:gd name="T20" fmla="*/ 78 w 116"/>
                <a:gd name="T21" fmla="*/ 70 h 116"/>
                <a:gd name="T22" fmla="*/ 61 w 116"/>
                <a:gd name="T23"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6" h="116">
                  <a:moveTo>
                    <a:pt x="61" y="57"/>
                  </a:moveTo>
                  <a:cubicBezTo>
                    <a:pt x="116" y="2"/>
                    <a:pt x="116" y="2"/>
                    <a:pt x="116" y="2"/>
                  </a:cubicBezTo>
                  <a:cubicBezTo>
                    <a:pt x="116" y="2"/>
                    <a:pt x="116" y="2"/>
                    <a:pt x="116" y="2"/>
                  </a:cubicBezTo>
                  <a:cubicBezTo>
                    <a:pt x="116" y="1"/>
                    <a:pt x="115" y="0"/>
                    <a:pt x="115" y="0"/>
                  </a:cubicBezTo>
                  <a:cubicBezTo>
                    <a:pt x="115" y="0"/>
                    <a:pt x="115" y="0"/>
                    <a:pt x="115" y="0"/>
                  </a:cubicBezTo>
                  <a:cubicBezTo>
                    <a:pt x="50" y="64"/>
                    <a:pt x="50" y="64"/>
                    <a:pt x="50" y="64"/>
                  </a:cubicBezTo>
                  <a:cubicBezTo>
                    <a:pt x="44" y="58"/>
                    <a:pt x="39" y="52"/>
                    <a:pt x="35" y="44"/>
                  </a:cubicBezTo>
                  <a:cubicBezTo>
                    <a:pt x="35" y="44"/>
                    <a:pt x="35" y="44"/>
                    <a:pt x="35" y="44"/>
                  </a:cubicBezTo>
                  <a:cubicBezTo>
                    <a:pt x="15" y="56"/>
                    <a:pt x="0" y="65"/>
                    <a:pt x="0" y="65"/>
                  </a:cubicBezTo>
                  <a:cubicBezTo>
                    <a:pt x="12" y="86"/>
                    <a:pt x="30" y="104"/>
                    <a:pt x="52" y="116"/>
                  </a:cubicBezTo>
                  <a:cubicBezTo>
                    <a:pt x="59" y="104"/>
                    <a:pt x="69" y="87"/>
                    <a:pt x="78" y="70"/>
                  </a:cubicBezTo>
                  <a:cubicBezTo>
                    <a:pt x="72" y="66"/>
                    <a:pt x="66" y="62"/>
                    <a:pt x="61" y="57"/>
                  </a:cubicBezTo>
                  <a:close/>
                </a:path>
              </a:pathLst>
            </a:custGeom>
            <a:solidFill>
              <a:srgbClr val="7C5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5" name="Freeform 78"/>
            <p:cNvSpPr>
              <a:spLocks/>
            </p:cNvSpPr>
            <p:nvPr/>
          </p:nvSpPr>
          <p:spPr bwMode="auto">
            <a:xfrm>
              <a:off x="-2354263" y="3324225"/>
              <a:ext cx="239713" cy="447675"/>
            </a:xfrm>
            <a:custGeom>
              <a:avLst/>
              <a:gdLst>
                <a:gd name="T0" fmla="*/ 64 w 64"/>
                <a:gd name="T1" fmla="*/ 66 h 119"/>
                <a:gd name="T2" fmla="*/ 46 w 64"/>
                <a:gd name="T3" fmla="*/ 63 h 119"/>
                <a:gd name="T4" fmla="*/ 63 w 64"/>
                <a:gd name="T5" fmla="*/ 1 h 119"/>
                <a:gd name="T6" fmla="*/ 63 w 64"/>
                <a:gd name="T7" fmla="*/ 1 h 119"/>
                <a:gd name="T8" fmla="*/ 61 w 64"/>
                <a:gd name="T9" fmla="*/ 1 h 119"/>
                <a:gd name="T10" fmla="*/ 60 w 64"/>
                <a:gd name="T11" fmla="*/ 0 h 119"/>
                <a:gd name="T12" fmla="*/ 60 w 64"/>
                <a:gd name="T13" fmla="*/ 0 h 119"/>
                <a:gd name="T14" fmla="*/ 40 w 64"/>
                <a:gd name="T15" fmla="*/ 76 h 119"/>
                <a:gd name="T16" fmla="*/ 39 w 64"/>
                <a:gd name="T17" fmla="*/ 75 h 119"/>
                <a:gd name="T18" fmla="*/ 20 w 64"/>
                <a:gd name="T19" fmla="*/ 67 h 119"/>
                <a:gd name="T20" fmla="*/ 20 w 64"/>
                <a:gd name="T21" fmla="*/ 67 h 119"/>
                <a:gd name="T22" fmla="*/ 0 w 64"/>
                <a:gd name="T23" fmla="*/ 102 h 119"/>
                <a:gd name="T24" fmla="*/ 27 w 64"/>
                <a:gd name="T25" fmla="*/ 114 h 119"/>
                <a:gd name="T26" fmla="*/ 64 w 64"/>
                <a:gd name="T27" fmla="*/ 119 h 119"/>
                <a:gd name="T28" fmla="*/ 64 w 64"/>
                <a:gd name="T29" fmla="*/ 6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4" h="119">
                  <a:moveTo>
                    <a:pt x="64" y="66"/>
                  </a:moveTo>
                  <a:cubicBezTo>
                    <a:pt x="58" y="65"/>
                    <a:pt x="52" y="65"/>
                    <a:pt x="46" y="63"/>
                  </a:cubicBezTo>
                  <a:cubicBezTo>
                    <a:pt x="63" y="1"/>
                    <a:pt x="63" y="1"/>
                    <a:pt x="63" y="1"/>
                  </a:cubicBezTo>
                  <a:cubicBezTo>
                    <a:pt x="63" y="1"/>
                    <a:pt x="63" y="1"/>
                    <a:pt x="63" y="1"/>
                  </a:cubicBezTo>
                  <a:cubicBezTo>
                    <a:pt x="62" y="1"/>
                    <a:pt x="61" y="1"/>
                    <a:pt x="61" y="1"/>
                  </a:cubicBezTo>
                  <a:cubicBezTo>
                    <a:pt x="61" y="1"/>
                    <a:pt x="60" y="0"/>
                    <a:pt x="60" y="0"/>
                  </a:cubicBezTo>
                  <a:cubicBezTo>
                    <a:pt x="60" y="0"/>
                    <a:pt x="60" y="0"/>
                    <a:pt x="60" y="0"/>
                  </a:cubicBezTo>
                  <a:cubicBezTo>
                    <a:pt x="40" y="76"/>
                    <a:pt x="40" y="76"/>
                    <a:pt x="40" y="76"/>
                  </a:cubicBezTo>
                  <a:cubicBezTo>
                    <a:pt x="39" y="76"/>
                    <a:pt x="39" y="75"/>
                    <a:pt x="39" y="75"/>
                  </a:cubicBezTo>
                  <a:cubicBezTo>
                    <a:pt x="32" y="73"/>
                    <a:pt x="26" y="71"/>
                    <a:pt x="20" y="67"/>
                  </a:cubicBezTo>
                  <a:cubicBezTo>
                    <a:pt x="20" y="67"/>
                    <a:pt x="20" y="67"/>
                    <a:pt x="20" y="67"/>
                  </a:cubicBezTo>
                  <a:cubicBezTo>
                    <a:pt x="0" y="102"/>
                    <a:pt x="0" y="102"/>
                    <a:pt x="0" y="102"/>
                  </a:cubicBezTo>
                  <a:cubicBezTo>
                    <a:pt x="8" y="107"/>
                    <a:pt x="18" y="111"/>
                    <a:pt x="27" y="114"/>
                  </a:cubicBezTo>
                  <a:cubicBezTo>
                    <a:pt x="40" y="117"/>
                    <a:pt x="52" y="119"/>
                    <a:pt x="64" y="119"/>
                  </a:cubicBezTo>
                  <a:lnTo>
                    <a:pt x="64" y="66"/>
                  </a:lnTo>
                  <a:close/>
                </a:path>
              </a:pathLst>
            </a:custGeom>
            <a:solidFill>
              <a:srgbClr val="886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6" name="Freeform 79"/>
            <p:cNvSpPr>
              <a:spLocks/>
            </p:cNvSpPr>
            <p:nvPr/>
          </p:nvSpPr>
          <p:spPr bwMode="auto">
            <a:xfrm>
              <a:off x="-2103438" y="3324225"/>
              <a:ext cx="214313" cy="398463"/>
            </a:xfrm>
            <a:custGeom>
              <a:avLst/>
              <a:gdLst>
                <a:gd name="T0" fmla="*/ 30 w 57"/>
                <a:gd name="T1" fmla="*/ 44 h 106"/>
                <a:gd name="T2" fmla="*/ 17 w 57"/>
                <a:gd name="T3" fmla="*/ 49 h 106"/>
                <a:gd name="T4" fmla="*/ 4 w 57"/>
                <a:gd name="T5" fmla="*/ 0 h 106"/>
                <a:gd name="T6" fmla="*/ 4 w 57"/>
                <a:gd name="T7" fmla="*/ 0 h 106"/>
                <a:gd name="T8" fmla="*/ 1 w 57"/>
                <a:gd name="T9" fmla="*/ 1 h 106"/>
                <a:gd name="T10" fmla="*/ 18 w 57"/>
                <a:gd name="T11" fmla="*/ 63 h 106"/>
                <a:gd name="T12" fmla="*/ 0 w 57"/>
                <a:gd name="T13" fmla="*/ 66 h 106"/>
                <a:gd name="T14" fmla="*/ 0 w 57"/>
                <a:gd name="T15" fmla="*/ 106 h 106"/>
                <a:gd name="T16" fmla="*/ 57 w 57"/>
                <a:gd name="T17" fmla="*/ 91 h 106"/>
                <a:gd name="T18" fmla="*/ 30 w 57"/>
                <a:gd name="T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106">
                  <a:moveTo>
                    <a:pt x="30" y="44"/>
                  </a:moveTo>
                  <a:cubicBezTo>
                    <a:pt x="26" y="46"/>
                    <a:pt x="21" y="48"/>
                    <a:pt x="17" y="49"/>
                  </a:cubicBezTo>
                  <a:cubicBezTo>
                    <a:pt x="4" y="0"/>
                    <a:pt x="4" y="0"/>
                    <a:pt x="4" y="0"/>
                  </a:cubicBezTo>
                  <a:cubicBezTo>
                    <a:pt x="4" y="0"/>
                    <a:pt x="4" y="0"/>
                    <a:pt x="4" y="0"/>
                  </a:cubicBezTo>
                  <a:cubicBezTo>
                    <a:pt x="3" y="1"/>
                    <a:pt x="2" y="1"/>
                    <a:pt x="1" y="1"/>
                  </a:cubicBezTo>
                  <a:cubicBezTo>
                    <a:pt x="1" y="1"/>
                    <a:pt x="18" y="63"/>
                    <a:pt x="18" y="63"/>
                  </a:cubicBezTo>
                  <a:cubicBezTo>
                    <a:pt x="12" y="65"/>
                    <a:pt x="6" y="65"/>
                    <a:pt x="0" y="66"/>
                  </a:cubicBezTo>
                  <a:cubicBezTo>
                    <a:pt x="0" y="106"/>
                    <a:pt x="0" y="106"/>
                    <a:pt x="0" y="106"/>
                  </a:cubicBezTo>
                  <a:cubicBezTo>
                    <a:pt x="20" y="106"/>
                    <a:pt x="40" y="101"/>
                    <a:pt x="57" y="91"/>
                  </a:cubicBezTo>
                  <a:cubicBezTo>
                    <a:pt x="57" y="91"/>
                    <a:pt x="44" y="67"/>
                    <a:pt x="30" y="44"/>
                  </a:cubicBezTo>
                  <a:close/>
                </a:path>
              </a:pathLst>
            </a:custGeom>
            <a:solidFill>
              <a:srgbClr val="947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7" name="Freeform 80"/>
            <p:cNvSpPr>
              <a:spLocks/>
            </p:cNvSpPr>
            <p:nvPr/>
          </p:nvSpPr>
          <p:spPr bwMode="auto">
            <a:xfrm>
              <a:off x="-2073275" y="3309938"/>
              <a:ext cx="307975" cy="303213"/>
            </a:xfrm>
            <a:custGeom>
              <a:avLst/>
              <a:gdLst>
                <a:gd name="T0" fmla="*/ 35 w 82"/>
                <a:gd name="T1" fmla="*/ 18 h 81"/>
                <a:gd name="T2" fmla="*/ 29 w 82"/>
                <a:gd name="T3" fmla="*/ 26 h 81"/>
                <a:gd name="T4" fmla="*/ 2 w 82"/>
                <a:gd name="T5" fmla="*/ 0 h 81"/>
                <a:gd name="T6" fmla="*/ 2 w 82"/>
                <a:gd name="T7" fmla="*/ 0 h 81"/>
                <a:gd name="T8" fmla="*/ 0 w 82"/>
                <a:gd name="T9" fmla="*/ 2 h 81"/>
                <a:gd name="T10" fmla="*/ 0 w 82"/>
                <a:gd name="T11" fmla="*/ 2 h 81"/>
                <a:gd name="T12" fmla="*/ 36 w 82"/>
                <a:gd name="T13" fmla="*/ 38 h 81"/>
                <a:gd name="T14" fmla="*/ 24 w 82"/>
                <a:gd name="T15" fmla="*/ 47 h 81"/>
                <a:gd name="T16" fmla="*/ 45 w 82"/>
                <a:gd name="T17" fmla="*/ 81 h 81"/>
                <a:gd name="T18" fmla="*/ 82 w 82"/>
                <a:gd name="T19" fmla="*/ 44 h 81"/>
                <a:gd name="T20" fmla="*/ 35 w 82"/>
                <a:gd name="T21" fmla="*/ 18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2" h="81">
                  <a:moveTo>
                    <a:pt x="35" y="18"/>
                  </a:moveTo>
                  <a:cubicBezTo>
                    <a:pt x="33" y="21"/>
                    <a:pt x="31" y="24"/>
                    <a:pt x="29" y="26"/>
                  </a:cubicBezTo>
                  <a:cubicBezTo>
                    <a:pt x="2" y="0"/>
                    <a:pt x="2" y="0"/>
                    <a:pt x="2" y="0"/>
                  </a:cubicBezTo>
                  <a:cubicBezTo>
                    <a:pt x="2" y="0"/>
                    <a:pt x="2" y="0"/>
                    <a:pt x="2" y="0"/>
                  </a:cubicBezTo>
                  <a:cubicBezTo>
                    <a:pt x="1" y="1"/>
                    <a:pt x="1" y="1"/>
                    <a:pt x="0" y="2"/>
                  </a:cubicBezTo>
                  <a:cubicBezTo>
                    <a:pt x="0" y="2"/>
                    <a:pt x="0" y="2"/>
                    <a:pt x="0" y="2"/>
                  </a:cubicBezTo>
                  <a:cubicBezTo>
                    <a:pt x="36" y="38"/>
                    <a:pt x="36" y="38"/>
                    <a:pt x="36" y="38"/>
                  </a:cubicBezTo>
                  <a:cubicBezTo>
                    <a:pt x="33" y="41"/>
                    <a:pt x="29" y="44"/>
                    <a:pt x="24" y="47"/>
                  </a:cubicBezTo>
                  <a:cubicBezTo>
                    <a:pt x="35" y="65"/>
                    <a:pt x="45" y="81"/>
                    <a:pt x="45" y="81"/>
                  </a:cubicBezTo>
                  <a:cubicBezTo>
                    <a:pt x="60" y="73"/>
                    <a:pt x="73" y="60"/>
                    <a:pt x="82" y="44"/>
                  </a:cubicBezTo>
                  <a:lnTo>
                    <a:pt x="35" y="18"/>
                  </a:lnTo>
                  <a:close/>
                </a:path>
              </a:pathLst>
            </a:custGeom>
            <a:solidFill>
              <a:srgbClr val="A286B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8" name="Freeform 81"/>
            <p:cNvSpPr>
              <a:spLocks/>
            </p:cNvSpPr>
            <p:nvPr/>
          </p:nvSpPr>
          <p:spPr bwMode="auto">
            <a:xfrm>
              <a:off x="-2054225" y="3276600"/>
              <a:ext cx="295275" cy="165100"/>
            </a:xfrm>
            <a:custGeom>
              <a:avLst/>
              <a:gdLst>
                <a:gd name="T0" fmla="*/ 79 w 79"/>
                <a:gd name="T1" fmla="*/ 0 h 44"/>
                <a:gd name="T2" fmla="*/ 24 w 79"/>
                <a:gd name="T3" fmla="*/ 0 h 44"/>
                <a:gd name="T4" fmla="*/ 24 w 79"/>
                <a:gd name="T5" fmla="*/ 0 h 44"/>
                <a:gd name="T6" fmla="*/ 23 w 79"/>
                <a:gd name="T7" fmla="*/ 8 h 44"/>
                <a:gd name="T8" fmla="*/ 0 w 79"/>
                <a:gd name="T9" fmla="*/ 2 h 44"/>
                <a:gd name="T10" fmla="*/ 0 w 79"/>
                <a:gd name="T11" fmla="*/ 2 h 44"/>
                <a:gd name="T12" fmla="*/ 0 w 79"/>
                <a:gd name="T13" fmla="*/ 3 h 44"/>
                <a:gd name="T14" fmla="*/ 0 w 79"/>
                <a:gd name="T15" fmla="*/ 4 h 44"/>
                <a:gd name="T16" fmla="*/ 0 w 79"/>
                <a:gd name="T17" fmla="*/ 4 h 44"/>
                <a:gd name="T18" fmla="*/ 36 w 79"/>
                <a:gd name="T19" fmla="*/ 14 h 44"/>
                <a:gd name="T20" fmla="*/ 32 w 79"/>
                <a:gd name="T21" fmla="*/ 24 h 44"/>
                <a:gd name="T22" fmla="*/ 67 w 79"/>
                <a:gd name="T23" fmla="*/ 44 h 44"/>
                <a:gd name="T24" fmla="*/ 75 w 79"/>
                <a:gd name="T25" fmla="*/ 25 h 44"/>
                <a:gd name="T26" fmla="*/ 79 w 79"/>
                <a:gd name="T27" fmla="*/ 0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9" h="44">
                  <a:moveTo>
                    <a:pt x="79" y="0"/>
                  </a:moveTo>
                  <a:cubicBezTo>
                    <a:pt x="24" y="0"/>
                    <a:pt x="24" y="0"/>
                    <a:pt x="24" y="0"/>
                  </a:cubicBezTo>
                  <a:cubicBezTo>
                    <a:pt x="24" y="0"/>
                    <a:pt x="24" y="0"/>
                    <a:pt x="24" y="0"/>
                  </a:cubicBezTo>
                  <a:cubicBezTo>
                    <a:pt x="24" y="3"/>
                    <a:pt x="24" y="5"/>
                    <a:pt x="23" y="8"/>
                  </a:cubicBezTo>
                  <a:cubicBezTo>
                    <a:pt x="0" y="2"/>
                    <a:pt x="0" y="2"/>
                    <a:pt x="0" y="2"/>
                  </a:cubicBezTo>
                  <a:cubicBezTo>
                    <a:pt x="0" y="2"/>
                    <a:pt x="0" y="2"/>
                    <a:pt x="0" y="2"/>
                  </a:cubicBezTo>
                  <a:cubicBezTo>
                    <a:pt x="0" y="2"/>
                    <a:pt x="0" y="3"/>
                    <a:pt x="0" y="3"/>
                  </a:cubicBezTo>
                  <a:cubicBezTo>
                    <a:pt x="0" y="4"/>
                    <a:pt x="0" y="4"/>
                    <a:pt x="0" y="4"/>
                  </a:cubicBezTo>
                  <a:cubicBezTo>
                    <a:pt x="0" y="4"/>
                    <a:pt x="0" y="4"/>
                    <a:pt x="0" y="4"/>
                  </a:cubicBezTo>
                  <a:cubicBezTo>
                    <a:pt x="36" y="14"/>
                    <a:pt x="36" y="14"/>
                    <a:pt x="36" y="14"/>
                  </a:cubicBezTo>
                  <a:cubicBezTo>
                    <a:pt x="35" y="19"/>
                    <a:pt x="33" y="22"/>
                    <a:pt x="32" y="24"/>
                  </a:cubicBezTo>
                  <a:cubicBezTo>
                    <a:pt x="67" y="44"/>
                    <a:pt x="67" y="44"/>
                    <a:pt x="67" y="44"/>
                  </a:cubicBezTo>
                  <a:cubicBezTo>
                    <a:pt x="70" y="39"/>
                    <a:pt x="73" y="32"/>
                    <a:pt x="75" y="25"/>
                  </a:cubicBezTo>
                  <a:cubicBezTo>
                    <a:pt x="77" y="17"/>
                    <a:pt x="78" y="9"/>
                    <a:pt x="79" y="0"/>
                  </a:cubicBezTo>
                  <a:close/>
                </a:path>
              </a:pathLst>
            </a:custGeom>
            <a:solidFill>
              <a:srgbClr val="B1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39" name="Freeform 82"/>
            <p:cNvSpPr>
              <a:spLocks/>
            </p:cNvSpPr>
            <p:nvPr/>
          </p:nvSpPr>
          <p:spPr bwMode="auto">
            <a:xfrm>
              <a:off x="-2073275" y="3092450"/>
              <a:ext cx="176213" cy="142875"/>
            </a:xfrm>
            <a:custGeom>
              <a:avLst/>
              <a:gdLst>
                <a:gd name="T0" fmla="*/ 2 w 47"/>
                <a:gd name="T1" fmla="*/ 38 h 38"/>
                <a:gd name="T2" fmla="*/ 9 w 47"/>
                <a:gd name="T3" fmla="*/ 31 h 38"/>
                <a:gd name="T4" fmla="*/ 12 w 47"/>
                <a:gd name="T5" fmla="*/ 34 h 38"/>
                <a:gd name="T6" fmla="*/ 12 w 47"/>
                <a:gd name="T7" fmla="*/ 34 h 38"/>
                <a:gd name="T8" fmla="*/ 47 w 47"/>
                <a:gd name="T9" fmla="*/ 14 h 38"/>
                <a:gd name="T10" fmla="*/ 36 w 47"/>
                <a:gd name="T11" fmla="*/ 0 h 38"/>
                <a:gd name="T12" fmla="*/ 0 w 47"/>
                <a:gd name="T13" fmla="*/ 36 h 38"/>
                <a:gd name="T14" fmla="*/ 2 w 47"/>
                <a:gd name="T15" fmla="*/ 38 h 38"/>
                <a:gd name="T16" fmla="*/ 2 w 47"/>
                <a:gd name="T17" fmla="*/ 3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38">
                  <a:moveTo>
                    <a:pt x="2" y="38"/>
                  </a:moveTo>
                  <a:cubicBezTo>
                    <a:pt x="9" y="31"/>
                    <a:pt x="9" y="31"/>
                    <a:pt x="9" y="31"/>
                  </a:cubicBezTo>
                  <a:cubicBezTo>
                    <a:pt x="10" y="32"/>
                    <a:pt x="11" y="33"/>
                    <a:pt x="12" y="34"/>
                  </a:cubicBezTo>
                  <a:cubicBezTo>
                    <a:pt x="12" y="34"/>
                    <a:pt x="12" y="34"/>
                    <a:pt x="12" y="34"/>
                  </a:cubicBezTo>
                  <a:cubicBezTo>
                    <a:pt x="47" y="14"/>
                    <a:pt x="47" y="14"/>
                    <a:pt x="47" y="14"/>
                  </a:cubicBezTo>
                  <a:cubicBezTo>
                    <a:pt x="44" y="9"/>
                    <a:pt x="40" y="4"/>
                    <a:pt x="36" y="0"/>
                  </a:cubicBezTo>
                  <a:cubicBezTo>
                    <a:pt x="0" y="36"/>
                    <a:pt x="0" y="36"/>
                    <a:pt x="0" y="36"/>
                  </a:cubicBezTo>
                  <a:cubicBezTo>
                    <a:pt x="1" y="37"/>
                    <a:pt x="1" y="37"/>
                    <a:pt x="2" y="38"/>
                  </a:cubicBezTo>
                  <a:cubicBezTo>
                    <a:pt x="2" y="38"/>
                    <a:pt x="2" y="38"/>
                    <a:pt x="2" y="38"/>
                  </a:cubicBezTo>
                  <a:close/>
                </a:path>
              </a:pathLst>
            </a:custGeom>
            <a:solidFill>
              <a:srgbClr val="D3C8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0" name="Freeform 83"/>
            <p:cNvSpPr>
              <a:spLocks/>
            </p:cNvSpPr>
            <p:nvPr/>
          </p:nvSpPr>
          <p:spPr bwMode="auto">
            <a:xfrm>
              <a:off x="-2089150" y="3081338"/>
              <a:ext cx="76200" cy="138113"/>
            </a:xfrm>
            <a:custGeom>
              <a:avLst/>
              <a:gdLst>
                <a:gd name="T0" fmla="*/ 0 w 20"/>
                <a:gd name="T1" fmla="*/ 37 h 37"/>
                <a:gd name="T2" fmla="*/ 1 w 20"/>
                <a:gd name="T3" fmla="*/ 37 h 37"/>
                <a:gd name="T4" fmla="*/ 20 w 20"/>
                <a:gd name="T5" fmla="*/ 5 h 37"/>
                <a:gd name="T6" fmla="*/ 9 w 20"/>
                <a:gd name="T7" fmla="*/ 0 h 37"/>
                <a:gd name="T8" fmla="*/ 9 w 20"/>
                <a:gd name="T9" fmla="*/ 0 h 37"/>
                <a:gd name="T10" fmla="*/ 0 w 20"/>
                <a:gd name="T11" fmla="*/ 37 h 37"/>
              </a:gdLst>
              <a:ahLst/>
              <a:cxnLst>
                <a:cxn ang="0">
                  <a:pos x="T0" y="T1"/>
                </a:cxn>
                <a:cxn ang="0">
                  <a:pos x="T2" y="T3"/>
                </a:cxn>
                <a:cxn ang="0">
                  <a:pos x="T4" y="T5"/>
                </a:cxn>
                <a:cxn ang="0">
                  <a:pos x="T6" y="T7"/>
                </a:cxn>
                <a:cxn ang="0">
                  <a:pos x="T8" y="T9"/>
                </a:cxn>
                <a:cxn ang="0">
                  <a:pos x="T10" y="T11"/>
                </a:cxn>
              </a:cxnLst>
              <a:rect l="0" t="0" r="r" b="b"/>
              <a:pathLst>
                <a:path w="20" h="37">
                  <a:moveTo>
                    <a:pt x="0" y="37"/>
                  </a:moveTo>
                  <a:cubicBezTo>
                    <a:pt x="0" y="37"/>
                    <a:pt x="0" y="37"/>
                    <a:pt x="1" y="37"/>
                  </a:cubicBezTo>
                  <a:cubicBezTo>
                    <a:pt x="20" y="5"/>
                    <a:pt x="20" y="5"/>
                    <a:pt x="20" y="5"/>
                  </a:cubicBezTo>
                  <a:cubicBezTo>
                    <a:pt x="16" y="3"/>
                    <a:pt x="13" y="1"/>
                    <a:pt x="9" y="0"/>
                  </a:cubicBezTo>
                  <a:cubicBezTo>
                    <a:pt x="9" y="0"/>
                    <a:pt x="9" y="0"/>
                    <a:pt x="9" y="0"/>
                  </a:cubicBezTo>
                  <a:lnTo>
                    <a:pt x="0" y="37"/>
                  </a:lnTo>
                  <a:close/>
                </a:path>
              </a:pathLst>
            </a:custGeom>
            <a:solidFill>
              <a:srgbClr val="947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1" name="Freeform 84"/>
            <p:cNvSpPr>
              <a:spLocks/>
            </p:cNvSpPr>
            <p:nvPr/>
          </p:nvSpPr>
          <p:spPr bwMode="auto">
            <a:xfrm>
              <a:off x="-2103438" y="3073400"/>
              <a:ext cx="41275" cy="142875"/>
            </a:xfrm>
            <a:custGeom>
              <a:avLst/>
              <a:gdLst>
                <a:gd name="T0" fmla="*/ 0 w 11"/>
                <a:gd name="T1" fmla="*/ 0 h 38"/>
                <a:gd name="T2" fmla="*/ 11 w 11"/>
                <a:gd name="T3" fmla="*/ 2 h 38"/>
                <a:gd name="T4" fmla="*/ 1 w 11"/>
                <a:gd name="T5" fmla="*/ 38 h 38"/>
                <a:gd name="T6" fmla="*/ 0 w 11"/>
                <a:gd name="T7" fmla="*/ 38 h 38"/>
                <a:gd name="T8" fmla="*/ 0 w 11"/>
                <a:gd name="T9" fmla="*/ 0 h 38"/>
              </a:gdLst>
              <a:ahLst/>
              <a:cxnLst>
                <a:cxn ang="0">
                  <a:pos x="T0" y="T1"/>
                </a:cxn>
                <a:cxn ang="0">
                  <a:pos x="T2" y="T3"/>
                </a:cxn>
                <a:cxn ang="0">
                  <a:pos x="T4" y="T5"/>
                </a:cxn>
                <a:cxn ang="0">
                  <a:pos x="T6" y="T7"/>
                </a:cxn>
                <a:cxn ang="0">
                  <a:pos x="T8" y="T9"/>
                </a:cxn>
              </a:cxnLst>
              <a:rect l="0" t="0" r="r" b="b"/>
              <a:pathLst>
                <a:path w="11" h="38">
                  <a:moveTo>
                    <a:pt x="0" y="0"/>
                  </a:moveTo>
                  <a:cubicBezTo>
                    <a:pt x="3" y="0"/>
                    <a:pt x="7" y="1"/>
                    <a:pt x="11" y="2"/>
                  </a:cubicBezTo>
                  <a:cubicBezTo>
                    <a:pt x="5" y="23"/>
                    <a:pt x="1" y="38"/>
                    <a:pt x="1" y="38"/>
                  </a:cubicBezTo>
                  <a:cubicBezTo>
                    <a:pt x="0" y="38"/>
                    <a:pt x="0" y="38"/>
                    <a:pt x="0" y="38"/>
                  </a:cubicBezTo>
                  <a:lnTo>
                    <a:pt x="0" y="0"/>
                  </a:lnTo>
                  <a:close/>
                </a:path>
              </a:pathLst>
            </a:custGeom>
            <a:solidFill>
              <a:srgbClr val="947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2" name="Freeform 85"/>
            <p:cNvSpPr>
              <a:spLocks/>
            </p:cNvSpPr>
            <p:nvPr/>
          </p:nvSpPr>
          <p:spPr bwMode="auto">
            <a:xfrm>
              <a:off x="-2144713" y="3125788"/>
              <a:ext cx="30163" cy="90488"/>
            </a:xfrm>
            <a:custGeom>
              <a:avLst/>
              <a:gdLst>
                <a:gd name="T0" fmla="*/ 8 w 8"/>
                <a:gd name="T1" fmla="*/ 24 h 24"/>
                <a:gd name="T2" fmla="*/ 8 w 8"/>
                <a:gd name="T3" fmla="*/ 0 h 24"/>
                <a:gd name="T4" fmla="*/ 0 w 8"/>
                <a:gd name="T5" fmla="*/ 1 h 24"/>
                <a:gd name="T6" fmla="*/ 7 w 8"/>
                <a:gd name="T7" fmla="*/ 24 h 24"/>
                <a:gd name="T8" fmla="*/ 8 w 8"/>
                <a:gd name="T9" fmla="*/ 24 h 24"/>
              </a:gdLst>
              <a:ahLst/>
              <a:cxnLst>
                <a:cxn ang="0">
                  <a:pos x="T0" y="T1"/>
                </a:cxn>
                <a:cxn ang="0">
                  <a:pos x="T2" y="T3"/>
                </a:cxn>
                <a:cxn ang="0">
                  <a:pos x="T4" y="T5"/>
                </a:cxn>
                <a:cxn ang="0">
                  <a:pos x="T6" y="T7"/>
                </a:cxn>
                <a:cxn ang="0">
                  <a:pos x="T8" y="T9"/>
                </a:cxn>
              </a:cxnLst>
              <a:rect l="0" t="0" r="r" b="b"/>
              <a:pathLst>
                <a:path w="8" h="24">
                  <a:moveTo>
                    <a:pt x="8" y="24"/>
                  </a:moveTo>
                  <a:cubicBezTo>
                    <a:pt x="8" y="0"/>
                    <a:pt x="8" y="0"/>
                    <a:pt x="8" y="0"/>
                  </a:cubicBezTo>
                  <a:cubicBezTo>
                    <a:pt x="5" y="0"/>
                    <a:pt x="3" y="0"/>
                    <a:pt x="0" y="1"/>
                  </a:cubicBezTo>
                  <a:cubicBezTo>
                    <a:pt x="7" y="24"/>
                    <a:pt x="7" y="24"/>
                    <a:pt x="7" y="24"/>
                  </a:cubicBezTo>
                  <a:cubicBezTo>
                    <a:pt x="7" y="24"/>
                    <a:pt x="7" y="24"/>
                    <a:pt x="8" y="24"/>
                  </a:cubicBezTo>
                  <a:close/>
                </a:path>
              </a:pathLst>
            </a:custGeom>
            <a:solidFill>
              <a:srgbClr val="9474A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3" name="Freeform 86"/>
            <p:cNvSpPr>
              <a:spLocks/>
            </p:cNvSpPr>
            <p:nvPr/>
          </p:nvSpPr>
          <p:spPr bwMode="auto">
            <a:xfrm>
              <a:off x="-2178050" y="3133725"/>
              <a:ext cx="47625" cy="85725"/>
            </a:xfrm>
            <a:custGeom>
              <a:avLst/>
              <a:gdLst>
                <a:gd name="T0" fmla="*/ 0 w 13"/>
                <a:gd name="T1" fmla="*/ 3 h 23"/>
                <a:gd name="T2" fmla="*/ 12 w 13"/>
                <a:gd name="T3" fmla="*/ 23 h 23"/>
                <a:gd name="T4" fmla="*/ 13 w 13"/>
                <a:gd name="T5" fmla="*/ 23 h 23"/>
                <a:gd name="T6" fmla="*/ 7 w 13"/>
                <a:gd name="T7" fmla="*/ 0 h 23"/>
                <a:gd name="T8" fmla="*/ 0 w 13"/>
                <a:gd name="T9" fmla="*/ 3 h 23"/>
              </a:gdLst>
              <a:ahLst/>
              <a:cxnLst>
                <a:cxn ang="0">
                  <a:pos x="T0" y="T1"/>
                </a:cxn>
                <a:cxn ang="0">
                  <a:pos x="T2" y="T3"/>
                </a:cxn>
                <a:cxn ang="0">
                  <a:pos x="T4" y="T5"/>
                </a:cxn>
                <a:cxn ang="0">
                  <a:pos x="T6" y="T7"/>
                </a:cxn>
                <a:cxn ang="0">
                  <a:pos x="T8" y="T9"/>
                </a:cxn>
              </a:cxnLst>
              <a:rect l="0" t="0" r="r" b="b"/>
              <a:pathLst>
                <a:path w="13" h="23">
                  <a:moveTo>
                    <a:pt x="0" y="3"/>
                  </a:moveTo>
                  <a:cubicBezTo>
                    <a:pt x="12" y="23"/>
                    <a:pt x="12" y="23"/>
                    <a:pt x="12" y="23"/>
                  </a:cubicBezTo>
                  <a:cubicBezTo>
                    <a:pt x="12" y="23"/>
                    <a:pt x="13" y="23"/>
                    <a:pt x="13" y="23"/>
                  </a:cubicBezTo>
                  <a:cubicBezTo>
                    <a:pt x="7" y="0"/>
                    <a:pt x="7" y="0"/>
                    <a:pt x="7" y="0"/>
                  </a:cubicBezTo>
                  <a:cubicBezTo>
                    <a:pt x="4" y="0"/>
                    <a:pt x="2" y="1"/>
                    <a:pt x="0" y="3"/>
                  </a:cubicBezTo>
                </a:path>
              </a:pathLst>
            </a:custGeom>
            <a:solidFill>
              <a:srgbClr val="8863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4" name="Freeform 87"/>
            <p:cNvSpPr>
              <a:spLocks/>
            </p:cNvSpPr>
            <p:nvPr/>
          </p:nvSpPr>
          <p:spPr bwMode="auto">
            <a:xfrm>
              <a:off x="-2189163" y="3208338"/>
              <a:ext cx="36513" cy="30163"/>
            </a:xfrm>
            <a:custGeom>
              <a:avLst/>
              <a:gdLst>
                <a:gd name="T0" fmla="*/ 9 w 10"/>
                <a:gd name="T1" fmla="*/ 8 h 8"/>
                <a:gd name="T2" fmla="*/ 10 w 10"/>
                <a:gd name="T3" fmla="*/ 7 h 8"/>
                <a:gd name="T4" fmla="*/ 2 w 10"/>
                <a:gd name="T5" fmla="*/ 0 h 8"/>
                <a:gd name="T6" fmla="*/ 0 w 10"/>
                <a:gd name="T7" fmla="*/ 3 h 8"/>
                <a:gd name="T8" fmla="*/ 9 w 10"/>
                <a:gd name="T9" fmla="*/ 8 h 8"/>
              </a:gdLst>
              <a:ahLst/>
              <a:cxnLst>
                <a:cxn ang="0">
                  <a:pos x="T0" y="T1"/>
                </a:cxn>
                <a:cxn ang="0">
                  <a:pos x="T2" y="T3"/>
                </a:cxn>
                <a:cxn ang="0">
                  <a:pos x="T4" y="T5"/>
                </a:cxn>
                <a:cxn ang="0">
                  <a:pos x="T6" y="T7"/>
                </a:cxn>
                <a:cxn ang="0">
                  <a:pos x="T8" y="T9"/>
                </a:cxn>
              </a:cxnLst>
              <a:rect l="0" t="0" r="r" b="b"/>
              <a:pathLst>
                <a:path w="10" h="8">
                  <a:moveTo>
                    <a:pt x="9" y="8"/>
                  </a:moveTo>
                  <a:cubicBezTo>
                    <a:pt x="9" y="8"/>
                    <a:pt x="9" y="7"/>
                    <a:pt x="10" y="7"/>
                  </a:cubicBezTo>
                  <a:cubicBezTo>
                    <a:pt x="10" y="7"/>
                    <a:pt x="7" y="4"/>
                    <a:pt x="2" y="0"/>
                  </a:cubicBezTo>
                  <a:cubicBezTo>
                    <a:pt x="1" y="1"/>
                    <a:pt x="0" y="2"/>
                    <a:pt x="0" y="3"/>
                  </a:cubicBezTo>
                  <a:cubicBezTo>
                    <a:pt x="5" y="6"/>
                    <a:pt x="9" y="8"/>
                    <a:pt x="9" y="8"/>
                  </a:cubicBezTo>
                  <a:close/>
                </a:path>
              </a:pathLst>
            </a:custGeom>
            <a:solidFill>
              <a:srgbClr val="652D8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5" name="Freeform 88"/>
            <p:cNvSpPr>
              <a:spLocks/>
            </p:cNvSpPr>
            <p:nvPr/>
          </p:nvSpPr>
          <p:spPr bwMode="auto">
            <a:xfrm>
              <a:off x="-2174875" y="3189288"/>
              <a:ext cx="30163" cy="38100"/>
            </a:xfrm>
            <a:custGeom>
              <a:avLst/>
              <a:gdLst>
                <a:gd name="T0" fmla="*/ 7 w 8"/>
                <a:gd name="T1" fmla="*/ 10 h 10"/>
                <a:gd name="T2" fmla="*/ 8 w 8"/>
                <a:gd name="T3" fmla="*/ 9 h 10"/>
                <a:gd name="T4" fmla="*/ 3 w 8"/>
                <a:gd name="T5" fmla="*/ 0 h 10"/>
                <a:gd name="T6" fmla="*/ 0 w 8"/>
                <a:gd name="T7" fmla="*/ 3 h 10"/>
                <a:gd name="T8" fmla="*/ 7 w 8"/>
                <a:gd name="T9" fmla="*/ 10 h 10"/>
              </a:gdLst>
              <a:ahLst/>
              <a:cxnLst>
                <a:cxn ang="0">
                  <a:pos x="T0" y="T1"/>
                </a:cxn>
                <a:cxn ang="0">
                  <a:pos x="T2" y="T3"/>
                </a:cxn>
                <a:cxn ang="0">
                  <a:pos x="T4" y="T5"/>
                </a:cxn>
                <a:cxn ang="0">
                  <a:pos x="T6" y="T7"/>
                </a:cxn>
                <a:cxn ang="0">
                  <a:pos x="T8" y="T9"/>
                </a:cxn>
              </a:cxnLst>
              <a:rect l="0" t="0" r="r" b="b"/>
              <a:pathLst>
                <a:path w="8" h="10">
                  <a:moveTo>
                    <a:pt x="7" y="10"/>
                  </a:moveTo>
                  <a:cubicBezTo>
                    <a:pt x="8" y="10"/>
                    <a:pt x="8" y="10"/>
                    <a:pt x="8" y="9"/>
                  </a:cubicBezTo>
                  <a:cubicBezTo>
                    <a:pt x="3" y="0"/>
                    <a:pt x="3" y="0"/>
                    <a:pt x="3" y="0"/>
                  </a:cubicBezTo>
                  <a:cubicBezTo>
                    <a:pt x="2" y="1"/>
                    <a:pt x="1" y="2"/>
                    <a:pt x="0" y="3"/>
                  </a:cubicBezTo>
                  <a:lnTo>
                    <a:pt x="7" y="10"/>
                  </a:lnTo>
                  <a:close/>
                </a:path>
              </a:pathLst>
            </a:custGeom>
            <a:solidFill>
              <a:srgbClr val="7C519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6" name="Freeform 89"/>
            <p:cNvSpPr>
              <a:spLocks/>
            </p:cNvSpPr>
            <p:nvPr/>
          </p:nvSpPr>
          <p:spPr bwMode="auto">
            <a:xfrm>
              <a:off x="-2078038" y="3059113"/>
              <a:ext cx="139700" cy="168275"/>
            </a:xfrm>
            <a:custGeom>
              <a:avLst/>
              <a:gdLst>
                <a:gd name="T0" fmla="*/ 37 w 37"/>
                <a:gd name="T1" fmla="*/ 9 h 45"/>
                <a:gd name="T2" fmla="*/ 1 w 37"/>
                <a:gd name="T3" fmla="*/ 45 h 45"/>
                <a:gd name="T4" fmla="*/ 0 w 37"/>
                <a:gd name="T5" fmla="*/ 44 h 45"/>
                <a:gd name="T6" fmla="*/ 25 w 37"/>
                <a:gd name="T7" fmla="*/ 0 h 45"/>
                <a:gd name="T8" fmla="*/ 37 w 37"/>
                <a:gd name="T9" fmla="*/ 9 h 45"/>
              </a:gdLst>
              <a:ahLst/>
              <a:cxnLst>
                <a:cxn ang="0">
                  <a:pos x="T0" y="T1"/>
                </a:cxn>
                <a:cxn ang="0">
                  <a:pos x="T2" y="T3"/>
                </a:cxn>
                <a:cxn ang="0">
                  <a:pos x="T4" y="T5"/>
                </a:cxn>
                <a:cxn ang="0">
                  <a:pos x="T6" y="T7"/>
                </a:cxn>
                <a:cxn ang="0">
                  <a:pos x="T8" y="T9"/>
                </a:cxn>
              </a:cxnLst>
              <a:rect l="0" t="0" r="r" b="b"/>
              <a:pathLst>
                <a:path w="37" h="45">
                  <a:moveTo>
                    <a:pt x="37" y="9"/>
                  </a:moveTo>
                  <a:cubicBezTo>
                    <a:pt x="1" y="45"/>
                    <a:pt x="1" y="45"/>
                    <a:pt x="1" y="45"/>
                  </a:cubicBezTo>
                  <a:cubicBezTo>
                    <a:pt x="1" y="45"/>
                    <a:pt x="0" y="45"/>
                    <a:pt x="0" y="44"/>
                  </a:cubicBezTo>
                  <a:cubicBezTo>
                    <a:pt x="25" y="0"/>
                    <a:pt x="25" y="0"/>
                    <a:pt x="25" y="0"/>
                  </a:cubicBezTo>
                  <a:cubicBezTo>
                    <a:pt x="30" y="3"/>
                    <a:pt x="34" y="6"/>
                    <a:pt x="37" y="9"/>
                  </a:cubicBezTo>
                  <a:close/>
                </a:path>
              </a:pathLst>
            </a:custGeom>
            <a:solidFill>
              <a:srgbClr val="B19AC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7" name="Freeform 90"/>
            <p:cNvSpPr>
              <a:spLocks/>
            </p:cNvSpPr>
            <p:nvPr/>
          </p:nvSpPr>
          <p:spPr bwMode="auto">
            <a:xfrm>
              <a:off x="-2590800" y="3021013"/>
              <a:ext cx="427038" cy="233363"/>
            </a:xfrm>
            <a:custGeom>
              <a:avLst/>
              <a:gdLst>
                <a:gd name="T0" fmla="*/ 0 w 114"/>
                <a:gd name="T1" fmla="*/ 31 h 62"/>
                <a:gd name="T2" fmla="*/ 114 w 114"/>
                <a:gd name="T3" fmla="*/ 62 h 62"/>
                <a:gd name="T4" fmla="*/ 114 w 114"/>
                <a:gd name="T5" fmla="*/ 61 h 62"/>
                <a:gd name="T6" fmla="*/ 13 w 114"/>
                <a:gd name="T7" fmla="*/ 0 h 62"/>
                <a:gd name="T8" fmla="*/ 1 w 114"/>
                <a:gd name="T9" fmla="*/ 29 h 62"/>
                <a:gd name="T10" fmla="*/ 0 w 114"/>
                <a:gd name="T11" fmla="*/ 31 h 62"/>
              </a:gdLst>
              <a:ahLst/>
              <a:cxnLst>
                <a:cxn ang="0">
                  <a:pos x="T0" y="T1"/>
                </a:cxn>
                <a:cxn ang="0">
                  <a:pos x="T2" y="T3"/>
                </a:cxn>
                <a:cxn ang="0">
                  <a:pos x="T4" y="T5"/>
                </a:cxn>
                <a:cxn ang="0">
                  <a:pos x="T6" y="T7"/>
                </a:cxn>
                <a:cxn ang="0">
                  <a:pos x="T8" y="T9"/>
                </a:cxn>
                <a:cxn ang="0">
                  <a:pos x="T10" y="T11"/>
                </a:cxn>
              </a:cxnLst>
              <a:rect l="0" t="0" r="r" b="b"/>
              <a:pathLst>
                <a:path w="114" h="62">
                  <a:moveTo>
                    <a:pt x="0" y="31"/>
                  </a:moveTo>
                  <a:cubicBezTo>
                    <a:pt x="114" y="62"/>
                    <a:pt x="114" y="62"/>
                    <a:pt x="114" y="62"/>
                  </a:cubicBezTo>
                  <a:cubicBezTo>
                    <a:pt x="114" y="61"/>
                    <a:pt x="114" y="61"/>
                    <a:pt x="114" y="61"/>
                  </a:cubicBezTo>
                  <a:cubicBezTo>
                    <a:pt x="13" y="0"/>
                    <a:pt x="13" y="0"/>
                    <a:pt x="13" y="0"/>
                  </a:cubicBezTo>
                  <a:cubicBezTo>
                    <a:pt x="8" y="9"/>
                    <a:pt x="4" y="19"/>
                    <a:pt x="1" y="29"/>
                  </a:cubicBezTo>
                  <a:cubicBezTo>
                    <a:pt x="0" y="30"/>
                    <a:pt x="0" y="30"/>
                    <a:pt x="0" y="31"/>
                  </a:cubicBezTo>
                  <a:close/>
                </a:path>
              </a:pathLst>
            </a:custGeom>
            <a:solidFill>
              <a:srgbClr val="C5E7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8" name="Freeform 91"/>
            <p:cNvSpPr>
              <a:spLocks/>
            </p:cNvSpPr>
            <p:nvPr/>
          </p:nvSpPr>
          <p:spPr bwMode="auto">
            <a:xfrm>
              <a:off x="-2560638" y="3159125"/>
              <a:ext cx="393700" cy="109538"/>
            </a:xfrm>
            <a:custGeom>
              <a:avLst/>
              <a:gdLst>
                <a:gd name="T0" fmla="*/ 105 w 105"/>
                <a:gd name="T1" fmla="*/ 27 h 29"/>
                <a:gd name="T2" fmla="*/ 4 w 105"/>
                <a:gd name="T3" fmla="*/ 0 h 29"/>
                <a:gd name="T4" fmla="*/ 0 w 105"/>
                <a:gd name="T5" fmla="*/ 29 h 29"/>
                <a:gd name="T6" fmla="*/ 105 w 105"/>
                <a:gd name="T7" fmla="*/ 29 h 29"/>
                <a:gd name="T8" fmla="*/ 105 w 105"/>
                <a:gd name="T9" fmla="*/ 27 h 29"/>
              </a:gdLst>
              <a:ahLst/>
              <a:cxnLst>
                <a:cxn ang="0">
                  <a:pos x="T0" y="T1"/>
                </a:cxn>
                <a:cxn ang="0">
                  <a:pos x="T2" y="T3"/>
                </a:cxn>
                <a:cxn ang="0">
                  <a:pos x="T4" y="T5"/>
                </a:cxn>
                <a:cxn ang="0">
                  <a:pos x="T6" y="T7"/>
                </a:cxn>
                <a:cxn ang="0">
                  <a:pos x="T8" y="T9"/>
                </a:cxn>
              </a:cxnLst>
              <a:rect l="0" t="0" r="r" b="b"/>
              <a:pathLst>
                <a:path w="105" h="29">
                  <a:moveTo>
                    <a:pt x="105" y="27"/>
                  </a:moveTo>
                  <a:cubicBezTo>
                    <a:pt x="4" y="0"/>
                    <a:pt x="4" y="0"/>
                    <a:pt x="4" y="0"/>
                  </a:cubicBezTo>
                  <a:cubicBezTo>
                    <a:pt x="1" y="10"/>
                    <a:pt x="0" y="19"/>
                    <a:pt x="0" y="29"/>
                  </a:cubicBezTo>
                  <a:cubicBezTo>
                    <a:pt x="105" y="29"/>
                    <a:pt x="105" y="29"/>
                    <a:pt x="105" y="29"/>
                  </a:cubicBezTo>
                  <a:cubicBezTo>
                    <a:pt x="105" y="28"/>
                    <a:pt x="105" y="28"/>
                    <a:pt x="105" y="27"/>
                  </a:cubicBezTo>
                  <a:close/>
                </a:path>
              </a:pathLst>
            </a:custGeom>
            <a:solidFill>
              <a:srgbClr val="BDE4E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49" name="Freeform 92"/>
            <p:cNvSpPr>
              <a:spLocks/>
            </p:cNvSpPr>
            <p:nvPr/>
          </p:nvSpPr>
          <p:spPr bwMode="auto">
            <a:xfrm>
              <a:off x="-2560638" y="3276600"/>
              <a:ext cx="393700" cy="107950"/>
            </a:xfrm>
            <a:custGeom>
              <a:avLst/>
              <a:gdLst>
                <a:gd name="T0" fmla="*/ 0 w 105"/>
                <a:gd name="T1" fmla="*/ 0 h 29"/>
                <a:gd name="T2" fmla="*/ 105 w 105"/>
                <a:gd name="T3" fmla="*/ 0 h 29"/>
                <a:gd name="T4" fmla="*/ 105 w 105"/>
                <a:gd name="T5" fmla="*/ 2 h 29"/>
                <a:gd name="T6" fmla="*/ 4 w 105"/>
                <a:gd name="T7" fmla="*/ 29 h 29"/>
                <a:gd name="T8" fmla="*/ 0 w 105"/>
                <a:gd name="T9" fmla="*/ 0 h 29"/>
              </a:gdLst>
              <a:ahLst/>
              <a:cxnLst>
                <a:cxn ang="0">
                  <a:pos x="T0" y="T1"/>
                </a:cxn>
                <a:cxn ang="0">
                  <a:pos x="T2" y="T3"/>
                </a:cxn>
                <a:cxn ang="0">
                  <a:pos x="T4" y="T5"/>
                </a:cxn>
                <a:cxn ang="0">
                  <a:pos x="T6" y="T7"/>
                </a:cxn>
                <a:cxn ang="0">
                  <a:pos x="T8" y="T9"/>
                </a:cxn>
              </a:cxnLst>
              <a:rect l="0" t="0" r="r" b="b"/>
              <a:pathLst>
                <a:path w="105" h="29">
                  <a:moveTo>
                    <a:pt x="0" y="0"/>
                  </a:moveTo>
                  <a:cubicBezTo>
                    <a:pt x="105" y="0"/>
                    <a:pt x="105" y="0"/>
                    <a:pt x="105" y="0"/>
                  </a:cubicBezTo>
                  <a:cubicBezTo>
                    <a:pt x="105" y="1"/>
                    <a:pt x="105" y="1"/>
                    <a:pt x="105" y="2"/>
                  </a:cubicBezTo>
                  <a:cubicBezTo>
                    <a:pt x="4" y="29"/>
                    <a:pt x="4" y="29"/>
                    <a:pt x="4" y="29"/>
                  </a:cubicBezTo>
                  <a:cubicBezTo>
                    <a:pt x="1" y="20"/>
                    <a:pt x="0" y="10"/>
                    <a:pt x="0" y="0"/>
                  </a:cubicBezTo>
                  <a:close/>
                </a:path>
              </a:pathLst>
            </a:custGeom>
            <a:solidFill>
              <a:srgbClr val="B4E1E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0" name="Freeform 93"/>
            <p:cNvSpPr>
              <a:spLocks/>
            </p:cNvSpPr>
            <p:nvPr/>
          </p:nvSpPr>
          <p:spPr bwMode="auto">
            <a:xfrm>
              <a:off x="-2493963" y="3290888"/>
              <a:ext cx="330200" cy="176213"/>
            </a:xfrm>
            <a:custGeom>
              <a:avLst/>
              <a:gdLst>
                <a:gd name="T0" fmla="*/ 0 w 88"/>
                <a:gd name="T1" fmla="*/ 24 h 47"/>
                <a:gd name="T2" fmla="*/ 88 w 88"/>
                <a:gd name="T3" fmla="*/ 0 h 47"/>
                <a:gd name="T4" fmla="*/ 88 w 88"/>
                <a:gd name="T5" fmla="*/ 1 h 47"/>
                <a:gd name="T6" fmla="*/ 9 w 88"/>
                <a:gd name="T7" fmla="*/ 47 h 47"/>
                <a:gd name="T8" fmla="*/ 0 w 88"/>
                <a:gd name="T9" fmla="*/ 24 h 47"/>
              </a:gdLst>
              <a:ahLst/>
              <a:cxnLst>
                <a:cxn ang="0">
                  <a:pos x="T0" y="T1"/>
                </a:cxn>
                <a:cxn ang="0">
                  <a:pos x="T2" y="T3"/>
                </a:cxn>
                <a:cxn ang="0">
                  <a:pos x="T4" y="T5"/>
                </a:cxn>
                <a:cxn ang="0">
                  <a:pos x="T6" y="T7"/>
                </a:cxn>
                <a:cxn ang="0">
                  <a:pos x="T8" y="T9"/>
                </a:cxn>
              </a:cxnLst>
              <a:rect l="0" t="0" r="r" b="b"/>
              <a:pathLst>
                <a:path w="88" h="47">
                  <a:moveTo>
                    <a:pt x="0" y="24"/>
                  </a:moveTo>
                  <a:cubicBezTo>
                    <a:pt x="88" y="0"/>
                    <a:pt x="88" y="0"/>
                    <a:pt x="88" y="0"/>
                  </a:cubicBezTo>
                  <a:cubicBezTo>
                    <a:pt x="88" y="1"/>
                    <a:pt x="88" y="1"/>
                    <a:pt x="88" y="1"/>
                  </a:cubicBezTo>
                  <a:cubicBezTo>
                    <a:pt x="9" y="47"/>
                    <a:pt x="9" y="47"/>
                    <a:pt x="9" y="47"/>
                  </a:cubicBezTo>
                  <a:cubicBezTo>
                    <a:pt x="5" y="40"/>
                    <a:pt x="2" y="32"/>
                    <a:pt x="0" y="24"/>
                  </a:cubicBezTo>
                  <a:close/>
                </a:path>
              </a:pathLst>
            </a:custGeom>
            <a:solidFill>
              <a:srgbClr val="ACDED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1" name="Freeform 94"/>
            <p:cNvSpPr>
              <a:spLocks/>
            </p:cNvSpPr>
            <p:nvPr/>
          </p:nvSpPr>
          <p:spPr bwMode="auto">
            <a:xfrm>
              <a:off x="-2452688" y="3306763"/>
              <a:ext cx="300038" cy="242888"/>
            </a:xfrm>
            <a:custGeom>
              <a:avLst/>
              <a:gdLst>
                <a:gd name="T0" fmla="*/ 79 w 80"/>
                <a:gd name="T1" fmla="*/ 0 h 65"/>
                <a:gd name="T2" fmla="*/ 0 w 80"/>
                <a:gd name="T3" fmla="*/ 45 h 65"/>
                <a:gd name="T4" fmla="*/ 15 w 80"/>
                <a:gd name="T5" fmla="*/ 65 h 65"/>
                <a:gd name="T6" fmla="*/ 80 w 80"/>
                <a:gd name="T7" fmla="*/ 1 h 65"/>
                <a:gd name="T8" fmla="*/ 79 w 80"/>
                <a:gd name="T9" fmla="*/ 0 h 65"/>
              </a:gdLst>
              <a:ahLst/>
              <a:cxnLst>
                <a:cxn ang="0">
                  <a:pos x="T0" y="T1"/>
                </a:cxn>
                <a:cxn ang="0">
                  <a:pos x="T2" y="T3"/>
                </a:cxn>
                <a:cxn ang="0">
                  <a:pos x="T4" y="T5"/>
                </a:cxn>
                <a:cxn ang="0">
                  <a:pos x="T6" y="T7"/>
                </a:cxn>
                <a:cxn ang="0">
                  <a:pos x="T8" y="T9"/>
                </a:cxn>
              </a:cxnLst>
              <a:rect l="0" t="0" r="r" b="b"/>
              <a:pathLst>
                <a:path w="80" h="65">
                  <a:moveTo>
                    <a:pt x="79" y="0"/>
                  </a:moveTo>
                  <a:cubicBezTo>
                    <a:pt x="0" y="45"/>
                    <a:pt x="0" y="45"/>
                    <a:pt x="0" y="45"/>
                  </a:cubicBezTo>
                  <a:cubicBezTo>
                    <a:pt x="4" y="53"/>
                    <a:pt x="9" y="59"/>
                    <a:pt x="15" y="65"/>
                  </a:cubicBezTo>
                  <a:cubicBezTo>
                    <a:pt x="80" y="1"/>
                    <a:pt x="80" y="1"/>
                    <a:pt x="80" y="1"/>
                  </a:cubicBezTo>
                  <a:cubicBezTo>
                    <a:pt x="79" y="0"/>
                    <a:pt x="79" y="0"/>
                    <a:pt x="79" y="0"/>
                  </a:cubicBezTo>
                  <a:close/>
                </a:path>
              </a:pathLst>
            </a:custGeom>
            <a:solidFill>
              <a:srgbClr val="A3DAD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2" name="Freeform 95"/>
            <p:cNvSpPr>
              <a:spLocks/>
            </p:cNvSpPr>
            <p:nvPr/>
          </p:nvSpPr>
          <p:spPr bwMode="auto">
            <a:xfrm>
              <a:off x="-2354263" y="3317875"/>
              <a:ext cx="209550" cy="254000"/>
            </a:xfrm>
            <a:custGeom>
              <a:avLst/>
              <a:gdLst>
                <a:gd name="T0" fmla="*/ 0 w 56"/>
                <a:gd name="T1" fmla="*/ 55 h 68"/>
                <a:gd name="T2" fmla="*/ 55 w 56"/>
                <a:gd name="T3" fmla="*/ 0 h 68"/>
                <a:gd name="T4" fmla="*/ 56 w 56"/>
                <a:gd name="T5" fmla="*/ 1 h 68"/>
                <a:gd name="T6" fmla="*/ 17 w 56"/>
                <a:gd name="T7" fmla="*/ 68 h 68"/>
                <a:gd name="T8" fmla="*/ 0 w 56"/>
                <a:gd name="T9" fmla="*/ 55 h 68"/>
              </a:gdLst>
              <a:ahLst/>
              <a:cxnLst>
                <a:cxn ang="0">
                  <a:pos x="T0" y="T1"/>
                </a:cxn>
                <a:cxn ang="0">
                  <a:pos x="T2" y="T3"/>
                </a:cxn>
                <a:cxn ang="0">
                  <a:pos x="T4" y="T5"/>
                </a:cxn>
                <a:cxn ang="0">
                  <a:pos x="T6" y="T7"/>
                </a:cxn>
                <a:cxn ang="0">
                  <a:pos x="T8" y="T9"/>
                </a:cxn>
              </a:cxnLst>
              <a:rect l="0" t="0" r="r" b="b"/>
              <a:pathLst>
                <a:path w="56" h="68">
                  <a:moveTo>
                    <a:pt x="0" y="55"/>
                  </a:moveTo>
                  <a:cubicBezTo>
                    <a:pt x="55" y="0"/>
                    <a:pt x="55" y="0"/>
                    <a:pt x="55" y="0"/>
                  </a:cubicBezTo>
                  <a:cubicBezTo>
                    <a:pt x="56" y="0"/>
                    <a:pt x="56" y="0"/>
                    <a:pt x="56" y="1"/>
                  </a:cubicBezTo>
                  <a:cubicBezTo>
                    <a:pt x="56" y="1"/>
                    <a:pt x="37" y="34"/>
                    <a:pt x="17" y="68"/>
                  </a:cubicBezTo>
                  <a:cubicBezTo>
                    <a:pt x="11" y="64"/>
                    <a:pt x="5" y="60"/>
                    <a:pt x="0" y="55"/>
                  </a:cubicBezTo>
                  <a:close/>
                </a:path>
              </a:pathLst>
            </a:custGeom>
            <a:solidFill>
              <a:srgbClr val="9AD7D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3" name="Freeform 96"/>
            <p:cNvSpPr>
              <a:spLocks/>
            </p:cNvSpPr>
            <p:nvPr/>
          </p:nvSpPr>
          <p:spPr bwMode="auto">
            <a:xfrm>
              <a:off x="-2279650" y="3324225"/>
              <a:ext cx="149225" cy="285750"/>
            </a:xfrm>
            <a:custGeom>
              <a:avLst/>
              <a:gdLst>
                <a:gd name="T0" fmla="*/ 39 w 40"/>
                <a:gd name="T1" fmla="*/ 0 h 76"/>
                <a:gd name="T2" fmla="*/ 0 w 40"/>
                <a:gd name="T3" fmla="*/ 67 h 76"/>
                <a:gd name="T4" fmla="*/ 19 w 40"/>
                <a:gd name="T5" fmla="*/ 75 h 76"/>
                <a:gd name="T6" fmla="*/ 20 w 40"/>
                <a:gd name="T7" fmla="*/ 76 h 76"/>
                <a:gd name="T8" fmla="*/ 40 w 40"/>
                <a:gd name="T9" fmla="*/ 0 h 76"/>
                <a:gd name="T10" fmla="*/ 39 w 40"/>
                <a:gd name="T11" fmla="*/ 0 h 76"/>
              </a:gdLst>
              <a:ahLst/>
              <a:cxnLst>
                <a:cxn ang="0">
                  <a:pos x="T0" y="T1"/>
                </a:cxn>
                <a:cxn ang="0">
                  <a:pos x="T2" y="T3"/>
                </a:cxn>
                <a:cxn ang="0">
                  <a:pos x="T4" y="T5"/>
                </a:cxn>
                <a:cxn ang="0">
                  <a:pos x="T6" y="T7"/>
                </a:cxn>
                <a:cxn ang="0">
                  <a:pos x="T8" y="T9"/>
                </a:cxn>
                <a:cxn ang="0">
                  <a:pos x="T10" y="T11"/>
                </a:cxn>
              </a:cxnLst>
              <a:rect l="0" t="0" r="r" b="b"/>
              <a:pathLst>
                <a:path w="40" h="76">
                  <a:moveTo>
                    <a:pt x="39" y="0"/>
                  </a:moveTo>
                  <a:cubicBezTo>
                    <a:pt x="0" y="67"/>
                    <a:pt x="0" y="67"/>
                    <a:pt x="0" y="67"/>
                  </a:cubicBezTo>
                  <a:cubicBezTo>
                    <a:pt x="6" y="71"/>
                    <a:pt x="12" y="73"/>
                    <a:pt x="19" y="75"/>
                  </a:cubicBezTo>
                  <a:cubicBezTo>
                    <a:pt x="19" y="75"/>
                    <a:pt x="19" y="76"/>
                    <a:pt x="20" y="76"/>
                  </a:cubicBezTo>
                  <a:cubicBezTo>
                    <a:pt x="40" y="0"/>
                    <a:pt x="40" y="0"/>
                    <a:pt x="40" y="0"/>
                  </a:cubicBezTo>
                  <a:cubicBezTo>
                    <a:pt x="40" y="0"/>
                    <a:pt x="39" y="0"/>
                    <a:pt x="39" y="0"/>
                  </a:cubicBezTo>
                  <a:close/>
                </a:path>
              </a:pathLst>
            </a:custGeom>
            <a:solidFill>
              <a:srgbClr val="92D4D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4" name="Freeform 97"/>
            <p:cNvSpPr>
              <a:spLocks/>
            </p:cNvSpPr>
            <p:nvPr/>
          </p:nvSpPr>
          <p:spPr bwMode="auto">
            <a:xfrm>
              <a:off x="-2182813" y="3328988"/>
              <a:ext cx="68263" cy="242888"/>
            </a:xfrm>
            <a:custGeom>
              <a:avLst/>
              <a:gdLst>
                <a:gd name="T0" fmla="*/ 17 w 18"/>
                <a:gd name="T1" fmla="*/ 0 h 65"/>
                <a:gd name="T2" fmla="*/ 0 w 18"/>
                <a:gd name="T3" fmla="*/ 62 h 65"/>
                <a:gd name="T4" fmla="*/ 18 w 18"/>
                <a:gd name="T5" fmla="*/ 65 h 65"/>
                <a:gd name="T6" fmla="*/ 18 w 18"/>
                <a:gd name="T7" fmla="*/ 0 h 65"/>
                <a:gd name="T8" fmla="*/ 17 w 18"/>
                <a:gd name="T9" fmla="*/ 0 h 65"/>
              </a:gdLst>
              <a:ahLst/>
              <a:cxnLst>
                <a:cxn ang="0">
                  <a:pos x="T0" y="T1"/>
                </a:cxn>
                <a:cxn ang="0">
                  <a:pos x="T2" y="T3"/>
                </a:cxn>
                <a:cxn ang="0">
                  <a:pos x="T4" y="T5"/>
                </a:cxn>
                <a:cxn ang="0">
                  <a:pos x="T6" y="T7"/>
                </a:cxn>
                <a:cxn ang="0">
                  <a:pos x="T8" y="T9"/>
                </a:cxn>
              </a:cxnLst>
              <a:rect l="0" t="0" r="r" b="b"/>
              <a:pathLst>
                <a:path w="18" h="65">
                  <a:moveTo>
                    <a:pt x="17" y="0"/>
                  </a:moveTo>
                  <a:cubicBezTo>
                    <a:pt x="0" y="62"/>
                    <a:pt x="0" y="62"/>
                    <a:pt x="0" y="62"/>
                  </a:cubicBezTo>
                  <a:cubicBezTo>
                    <a:pt x="6" y="64"/>
                    <a:pt x="12" y="64"/>
                    <a:pt x="18" y="65"/>
                  </a:cubicBezTo>
                  <a:cubicBezTo>
                    <a:pt x="18" y="0"/>
                    <a:pt x="18" y="0"/>
                    <a:pt x="18" y="0"/>
                  </a:cubicBezTo>
                  <a:cubicBezTo>
                    <a:pt x="17" y="0"/>
                    <a:pt x="17" y="0"/>
                    <a:pt x="17" y="0"/>
                  </a:cubicBezTo>
                  <a:close/>
                </a:path>
              </a:pathLst>
            </a:custGeom>
            <a:solidFill>
              <a:srgbClr val="88D1D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5" name="Freeform 98"/>
            <p:cNvSpPr>
              <a:spLocks/>
            </p:cNvSpPr>
            <p:nvPr/>
          </p:nvSpPr>
          <p:spPr bwMode="auto">
            <a:xfrm>
              <a:off x="-2103438" y="3328988"/>
              <a:ext cx="66675" cy="242888"/>
            </a:xfrm>
            <a:custGeom>
              <a:avLst/>
              <a:gdLst>
                <a:gd name="T0" fmla="*/ 0 w 18"/>
                <a:gd name="T1" fmla="*/ 65 h 65"/>
                <a:gd name="T2" fmla="*/ 0 w 18"/>
                <a:gd name="T3" fmla="*/ 0 h 65"/>
                <a:gd name="T4" fmla="*/ 1 w 18"/>
                <a:gd name="T5" fmla="*/ 0 h 65"/>
                <a:gd name="T6" fmla="*/ 18 w 18"/>
                <a:gd name="T7" fmla="*/ 62 h 65"/>
                <a:gd name="T8" fmla="*/ 0 w 18"/>
                <a:gd name="T9" fmla="*/ 65 h 65"/>
              </a:gdLst>
              <a:ahLst/>
              <a:cxnLst>
                <a:cxn ang="0">
                  <a:pos x="T0" y="T1"/>
                </a:cxn>
                <a:cxn ang="0">
                  <a:pos x="T2" y="T3"/>
                </a:cxn>
                <a:cxn ang="0">
                  <a:pos x="T4" y="T5"/>
                </a:cxn>
                <a:cxn ang="0">
                  <a:pos x="T6" y="T7"/>
                </a:cxn>
                <a:cxn ang="0">
                  <a:pos x="T8" y="T9"/>
                </a:cxn>
              </a:cxnLst>
              <a:rect l="0" t="0" r="r" b="b"/>
              <a:pathLst>
                <a:path w="18" h="65">
                  <a:moveTo>
                    <a:pt x="0" y="65"/>
                  </a:moveTo>
                  <a:cubicBezTo>
                    <a:pt x="0" y="0"/>
                    <a:pt x="0" y="0"/>
                    <a:pt x="0" y="0"/>
                  </a:cubicBezTo>
                  <a:cubicBezTo>
                    <a:pt x="0" y="0"/>
                    <a:pt x="0" y="0"/>
                    <a:pt x="1" y="0"/>
                  </a:cubicBezTo>
                  <a:cubicBezTo>
                    <a:pt x="18" y="62"/>
                    <a:pt x="18" y="62"/>
                    <a:pt x="18" y="62"/>
                  </a:cubicBezTo>
                  <a:cubicBezTo>
                    <a:pt x="12" y="64"/>
                    <a:pt x="6" y="64"/>
                    <a:pt x="0" y="65"/>
                  </a:cubicBezTo>
                  <a:close/>
                </a:path>
              </a:pathLst>
            </a:custGeom>
            <a:solidFill>
              <a:srgbClr val="80C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6" name="Freeform 99"/>
            <p:cNvSpPr>
              <a:spLocks/>
            </p:cNvSpPr>
            <p:nvPr/>
          </p:nvSpPr>
          <p:spPr bwMode="auto">
            <a:xfrm>
              <a:off x="-2089150" y="3324225"/>
              <a:ext cx="98425" cy="184150"/>
            </a:xfrm>
            <a:custGeom>
              <a:avLst/>
              <a:gdLst>
                <a:gd name="T0" fmla="*/ 26 w 26"/>
                <a:gd name="T1" fmla="*/ 44 h 49"/>
                <a:gd name="T2" fmla="*/ 1 w 26"/>
                <a:gd name="T3" fmla="*/ 0 h 49"/>
                <a:gd name="T4" fmla="*/ 0 w 26"/>
                <a:gd name="T5" fmla="*/ 0 h 49"/>
                <a:gd name="T6" fmla="*/ 13 w 26"/>
                <a:gd name="T7" fmla="*/ 49 h 49"/>
                <a:gd name="T8" fmla="*/ 26 w 26"/>
                <a:gd name="T9" fmla="*/ 44 h 49"/>
              </a:gdLst>
              <a:ahLst/>
              <a:cxnLst>
                <a:cxn ang="0">
                  <a:pos x="T0" y="T1"/>
                </a:cxn>
                <a:cxn ang="0">
                  <a:pos x="T2" y="T3"/>
                </a:cxn>
                <a:cxn ang="0">
                  <a:pos x="T4" y="T5"/>
                </a:cxn>
                <a:cxn ang="0">
                  <a:pos x="T6" y="T7"/>
                </a:cxn>
                <a:cxn ang="0">
                  <a:pos x="T8" y="T9"/>
                </a:cxn>
              </a:cxnLst>
              <a:rect l="0" t="0" r="r" b="b"/>
              <a:pathLst>
                <a:path w="26" h="49">
                  <a:moveTo>
                    <a:pt x="26" y="44"/>
                  </a:moveTo>
                  <a:cubicBezTo>
                    <a:pt x="1" y="0"/>
                    <a:pt x="1" y="0"/>
                    <a:pt x="1" y="0"/>
                  </a:cubicBezTo>
                  <a:cubicBezTo>
                    <a:pt x="0" y="0"/>
                    <a:pt x="0" y="0"/>
                    <a:pt x="0" y="0"/>
                  </a:cubicBezTo>
                  <a:cubicBezTo>
                    <a:pt x="13" y="49"/>
                    <a:pt x="13" y="49"/>
                    <a:pt x="13" y="49"/>
                  </a:cubicBezTo>
                  <a:cubicBezTo>
                    <a:pt x="17" y="48"/>
                    <a:pt x="22" y="46"/>
                    <a:pt x="26" y="44"/>
                  </a:cubicBezTo>
                  <a:close/>
                </a:path>
              </a:pathLst>
            </a:custGeom>
            <a:solidFill>
              <a:srgbClr val="76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7" name="Freeform 100"/>
            <p:cNvSpPr>
              <a:spLocks/>
            </p:cNvSpPr>
            <p:nvPr/>
          </p:nvSpPr>
          <p:spPr bwMode="auto">
            <a:xfrm>
              <a:off x="-2078038" y="3317875"/>
              <a:ext cx="139700" cy="168275"/>
            </a:xfrm>
            <a:custGeom>
              <a:avLst/>
              <a:gdLst>
                <a:gd name="T0" fmla="*/ 25 w 37"/>
                <a:gd name="T1" fmla="*/ 45 h 45"/>
                <a:gd name="T2" fmla="*/ 0 w 37"/>
                <a:gd name="T3" fmla="*/ 0 h 45"/>
                <a:gd name="T4" fmla="*/ 1 w 37"/>
                <a:gd name="T5" fmla="*/ 0 h 45"/>
                <a:gd name="T6" fmla="*/ 37 w 37"/>
                <a:gd name="T7" fmla="*/ 36 h 45"/>
                <a:gd name="T8" fmla="*/ 25 w 37"/>
                <a:gd name="T9" fmla="*/ 45 h 45"/>
              </a:gdLst>
              <a:ahLst/>
              <a:cxnLst>
                <a:cxn ang="0">
                  <a:pos x="T0" y="T1"/>
                </a:cxn>
                <a:cxn ang="0">
                  <a:pos x="T2" y="T3"/>
                </a:cxn>
                <a:cxn ang="0">
                  <a:pos x="T4" y="T5"/>
                </a:cxn>
                <a:cxn ang="0">
                  <a:pos x="T6" y="T7"/>
                </a:cxn>
                <a:cxn ang="0">
                  <a:pos x="T8" y="T9"/>
                </a:cxn>
              </a:cxnLst>
              <a:rect l="0" t="0" r="r" b="b"/>
              <a:pathLst>
                <a:path w="37" h="45">
                  <a:moveTo>
                    <a:pt x="25" y="45"/>
                  </a:moveTo>
                  <a:cubicBezTo>
                    <a:pt x="0" y="0"/>
                    <a:pt x="0" y="0"/>
                    <a:pt x="0" y="0"/>
                  </a:cubicBezTo>
                  <a:cubicBezTo>
                    <a:pt x="0" y="0"/>
                    <a:pt x="1" y="0"/>
                    <a:pt x="1" y="0"/>
                  </a:cubicBezTo>
                  <a:cubicBezTo>
                    <a:pt x="37" y="36"/>
                    <a:pt x="37" y="36"/>
                    <a:pt x="37" y="36"/>
                  </a:cubicBezTo>
                  <a:cubicBezTo>
                    <a:pt x="34" y="39"/>
                    <a:pt x="30" y="42"/>
                    <a:pt x="25" y="45"/>
                  </a:cubicBezTo>
                  <a:close/>
                </a:path>
              </a:pathLst>
            </a:custGeom>
            <a:solidFill>
              <a:srgbClr val="6CC9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8" name="Freeform 101"/>
            <p:cNvSpPr>
              <a:spLocks/>
            </p:cNvSpPr>
            <p:nvPr/>
          </p:nvSpPr>
          <p:spPr bwMode="auto">
            <a:xfrm>
              <a:off x="-2065338" y="3306763"/>
              <a:ext cx="123825" cy="100013"/>
            </a:xfrm>
            <a:custGeom>
              <a:avLst/>
              <a:gdLst>
                <a:gd name="T0" fmla="*/ 27 w 33"/>
                <a:gd name="T1" fmla="*/ 27 h 27"/>
                <a:gd name="T2" fmla="*/ 0 w 33"/>
                <a:gd name="T3" fmla="*/ 1 h 27"/>
                <a:gd name="T4" fmla="*/ 1 w 33"/>
                <a:gd name="T5" fmla="*/ 0 h 27"/>
                <a:gd name="T6" fmla="*/ 33 w 33"/>
                <a:gd name="T7" fmla="*/ 19 h 27"/>
                <a:gd name="T8" fmla="*/ 27 w 33"/>
                <a:gd name="T9" fmla="*/ 27 h 27"/>
              </a:gdLst>
              <a:ahLst/>
              <a:cxnLst>
                <a:cxn ang="0">
                  <a:pos x="T0" y="T1"/>
                </a:cxn>
                <a:cxn ang="0">
                  <a:pos x="T2" y="T3"/>
                </a:cxn>
                <a:cxn ang="0">
                  <a:pos x="T4" y="T5"/>
                </a:cxn>
                <a:cxn ang="0">
                  <a:pos x="T6" y="T7"/>
                </a:cxn>
                <a:cxn ang="0">
                  <a:pos x="T8" y="T9"/>
                </a:cxn>
              </a:cxnLst>
              <a:rect l="0" t="0" r="r" b="b"/>
              <a:pathLst>
                <a:path w="33" h="27">
                  <a:moveTo>
                    <a:pt x="27" y="27"/>
                  </a:moveTo>
                  <a:cubicBezTo>
                    <a:pt x="0" y="1"/>
                    <a:pt x="0" y="1"/>
                    <a:pt x="0" y="1"/>
                  </a:cubicBezTo>
                  <a:cubicBezTo>
                    <a:pt x="0" y="0"/>
                    <a:pt x="1" y="0"/>
                    <a:pt x="1" y="0"/>
                  </a:cubicBezTo>
                  <a:cubicBezTo>
                    <a:pt x="33" y="19"/>
                    <a:pt x="33" y="19"/>
                    <a:pt x="33" y="19"/>
                  </a:cubicBezTo>
                  <a:cubicBezTo>
                    <a:pt x="31" y="22"/>
                    <a:pt x="29" y="25"/>
                    <a:pt x="27" y="27"/>
                  </a:cubicBezTo>
                  <a:close/>
                </a:path>
              </a:pathLst>
            </a:custGeom>
            <a:solidFill>
              <a:srgbClr val="61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59" name="Freeform 102"/>
            <p:cNvSpPr>
              <a:spLocks/>
            </p:cNvSpPr>
            <p:nvPr/>
          </p:nvSpPr>
          <p:spPr bwMode="auto">
            <a:xfrm>
              <a:off x="-2058988" y="3290888"/>
              <a:ext cx="139700" cy="74613"/>
            </a:xfrm>
            <a:custGeom>
              <a:avLst/>
              <a:gdLst>
                <a:gd name="T0" fmla="*/ 37 w 37"/>
                <a:gd name="T1" fmla="*/ 10 h 20"/>
                <a:gd name="T2" fmla="*/ 33 w 37"/>
                <a:gd name="T3" fmla="*/ 20 h 20"/>
                <a:gd name="T4" fmla="*/ 0 w 37"/>
                <a:gd name="T5" fmla="*/ 1 h 20"/>
                <a:gd name="T6" fmla="*/ 1 w 37"/>
                <a:gd name="T7" fmla="*/ 0 h 20"/>
                <a:gd name="T8" fmla="*/ 37 w 37"/>
                <a:gd name="T9" fmla="*/ 10 h 20"/>
              </a:gdLst>
              <a:ahLst/>
              <a:cxnLst>
                <a:cxn ang="0">
                  <a:pos x="T0" y="T1"/>
                </a:cxn>
                <a:cxn ang="0">
                  <a:pos x="T2" y="T3"/>
                </a:cxn>
                <a:cxn ang="0">
                  <a:pos x="T4" y="T5"/>
                </a:cxn>
                <a:cxn ang="0">
                  <a:pos x="T6" y="T7"/>
                </a:cxn>
                <a:cxn ang="0">
                  <a:pos x="T8" y="T9"/>
                </a:cxn>
              </a:cxnLst>
              <a:rect l="0" t="0" r="r" b="b"/>
              <a:pathLst>
                <a:path w="37" h="20">
                  <a:moveTo>
                    <a:pt x="37" y="10"/>
                  </a:moveTo>
                  <a:cubicBezTo>
                    <a:pt x="36" y="15"/>
                    <a:pt x="34" y="18"/>
                    <a:pt x="33" y="20"/>
                  </a:cubicBezTo>
                  <a:cubicBezTo>
                    <a:pt x="0" y="1"/>
                    <a:pt x="0" y="1"/>
                    <a:pt x="0" y="1"/>
                  </a:cubicBezTo>
                  <a:cubicBezTo>
                    <a:pt x="0" y="1"/>
                    <a:pt x="0" y="1"/>
                    <a:pt x="1" y="0"/>
                  </a:cubicBezTo>
                  <a:lnTo>
                    <a:pt x="37" y="10"/>
                  </a:lnTo>
                  <a:close/>
                </a:path>
              </a:pathLst>
            </a:custGeom>
            <a:solidFill>
              <a:srgbClr val="56C4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60" name="Freeform 103"/>
            <p:cNvSpPr>
              <a:spLocks/>
            </p:cNvSpPr>
            <p:nvPr/>
          </p:nvSpPr>
          <p:spPr bwMode="auto">
            <a:xfrm>
              <a:off x="-2054225" y="3276600"/>
              <a:ext cx="88900" cy="30163"/>
            </a:xfrm>
            <a:custGeom>
              <a:avLst/>
              <a:gdLst>
                <a:gd name="T0" fmla="*/ 0 w 24"/>
                <a:gd name="T1" fmla="*/ 2 h 8"/>
                <a:gd name="T2" fmla="*/ 23 w 24"/>
                <a:gd name="T3" fmla="*/ 8 h 8"/>
                <a:gd name="T4" fmla="*/ 24 w 24"/>
                <a:gd name="T5" fmla="*/ 0 h 8"/>
                <a:gd name="T6" fmla="*/ 1 w 24"/>
                <a:gd name="T7" fmla="*/ 0 h 8"/>
                <a:gd name="T8" fmla="*/ 0 w 24"/>
                <a:gd name="T9" fmla="*/ 2 h 8"/>
              </a:gdLst>
              <a:ahLst/>
              <a:cxnLst>
                <a:cxn ang="0">
                  <a:pos x="T0" y="T1"/>
                </a:cxn>
                <a:cxn ang="0">
                  <a:pos x="T2" y="T3"/>
                </a:cxn>
                <a:cxn ang="0">
                  <a:pos x="T4" y="T5"/>
                </a:cxn>
                <a:cxn ang="0">
                  <a:pos x="T6" y="T7"/>
                </a:cxn>
                <a:cxn ang="0">
                  <a:pos x="T8" y="T9"/>
                </a:cxn>
              </a:cxnLst>
              <a:rect l="0" t="0" r="r" b="b"/>
              <a:pathLst>
                <a:path w="24" h="8">
                  <a:moveTo>
                    <a:pt x="0" y="2"/>
                  </a:moveTo>
                  <a:cubicBezTo>
                    <a:pt x="23" y="8"/>
                    <a:pt x="23" y="8"/>
                    <a:pt x="23" y="8"/>
                  </a:cubicBezTo>
                  <a:cubicBezTo>
                    <a:pt x="24" y="5"/>
                    <a:pt x="24" y="3"/>
                    <a:pt x="24" y="0"/>
                  </a:cubicBezTo>
                  <a:cubicBezTo>
                    <a:pt x="1" y="0"/>
                    <a:pt x="1" y="0"/>
                    <a:pt x="1" y="0"/>
                  </a:cubicBezTo>
                  <a:cubicBezTo>
                    <a:pt x="0" y="1"/>
                    <a:pt x="0" y="1"/>
                    <a:pt x="0" y="2"/>
                  </a:cubicBezTo>
                  <a:close/>
                </a:path>
              </a:pathLst>
            </a:custGeom>
            <a:solidFill>
              <a:srgbClr val="49C2C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61" name="Freeform 104"/>
            <p:cNvSpPr>
              <a:spLocks/>
            </p:cNvSpPr>
            <p:nvPr/>
          </p:nvSpPr>
          <p:spPr bwMode="auto">
            <a:xfrm>
              <a:off x="-2054225" y="3238500"/>
              <a:ext cx="88900" cy="30163"/>
            </a:xfrm>
            <a:custGeom>
              <a:avLst/>
              <a:gdLst>
                <a:gd name="T0" fmla="*/ 0 w 24"/>
                <a:gd name="T1" fmla="*/ 6 h 8"/>
                <a:gd name="T2" fmla="*/ 1 w 24"/>
                <a:gd name="T3" fmla="*/ 8 h 8"/>
                <a:gd name="T4" fmla="*/ 24 w 24"/>
                <a:gd name="T5" fmla="*/ 8 h 8"/>
                <a:gd name="T6" fmla="*/ 23 w 24"/>
                <a:gd name="T7" fmla="*/ 0 h 8"/>
                <a:gd name="T8" fmla="*/ 0 w 24"/>
                <a:gd name="T9" fmla="*/ 6 h 8"/>
              </a:gdLst>
              <a:ahLst/>
              <a:cxnLst>
                <a:cxn ang="0">
                  <a:pos x="T0" y="T1"/>
                </a:cxn>
                <a:cxn ang="0">
                  <a:pos x="T2" y="T3"/>
                </a:cxn>
                <a:cxn ang="0">
                  <a:pos x="T4" y="T5"/>
                </a:cxn>
                <a:cxn ang="0">
                  <a:pos x="T6" y="T7"/>
                </a:cxn>
                <a:cxn ang="0">
                  <a:pos x="T8" y="T9"/>
                </a:cxn>
              </a:cxnLst>
              <a:rect l="0" t="0" r="r" b="b"/>
              <a:pathLst>
                <a:path w="24" h="8">
                  <a:moveTo>
                    <a:pt x="0" y="6"/>
                  </a:moveTo>
                  <a:cubicBezTo>
                    <a:pt x="0" y="7"/>
                    <a:pt x="0" y="7"/>
                    <a:pt x="1" y="8"/>
                  </a:cubicBezTo>
                  <a:cubicBezTo>
                    <a:pt x="24" y="8"/>
                    <a:pt x="24" y="8"/>
                    <a:pt x="24" y="8"/>
                  </a:cubicBezTo>
                  <a:cubicBezTo>
                    <a:pt x="24" y="5"/>
                    <a:pt x="24" y="3"/>
                    <a:pt x="23" y="0"/>
                  </a:cubicBezTo>
                  <a:lnTo>
                    <a:pt x="0" y="6"/>
                  </a:lnTo>
                  <a:close/>
                </a:path>
              </a:pathLst>
            </a:custGeom>
            <a:solidFill>
              <a:srgbClr val="38BFB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62" name="Freeform 105"/>
            <p:cNvSpPr>
              <a:spLocks/>
            </p:cNvSpPr>
            <p:nvPr/>
          </p:nvSpPr>
          <p:spPr bwMode="auto">
            <a:xfrm>
              <a:off x="-2058988" y="3227388"/>
              <a:ext cx="41275" cy="26988"/>
            </a:xfrm>
            <a:custGeom>
              <a:avLst/>
              <a:gdLst>
                <a:gd name="T0" fmla="*/ 0 w 11"/>
                <a:gd name="T1" fmla="*/ 6 h 7"/>
                <a:gd name="T2" fmla="*/ 1 w 11"/>
                <a:gd name="T3" fmla="*/ 7 h 7"/>
                <a:gd name="T4" fmla="*/ 11 w 11"/>
                <a:gd name="T5" fmla="*/ 4 h 7"/>
                <a:gd name="T6" fmla="*/ 9 w 11"/>
                <a:gd name="T7" fmla="*/ 0 h 7"/>
                <a:gd name="T8" fmla="*/ 0 w 11"/>
                <a:gd name="T9" fmla="*/ 6 h 7"/>
              </a:gdLst>
              <a:ahLst/>
              <a:cxnLst>
                <a:cxn ang="0">
                  <a:pos x="T0" y="T1"/>
                </a:cxn>
                <a:cxn ang="0">
                  <a:pos x="T2" y="T3"/>
                </a:cxn>
                <a:cxn ang="0">
                  <a:pos x="T4" y="T5"/>
                </a:cxn>
                <a:cxn ang="0">
                  <a:pos x="T6" y="T7"/>
                </a:cxn>
                <a:cxn ang="0">
                  <a:pos x="T8" y="T9"/>
                </a:cxn>
              </a:cxnLst>
              <a:rect l="0" t="0" r="r" b="b"/>
              <a:pathLst>
                <a:path w="11" h="7">
                  <a:moveTo>
                    <a:pt x="0" y="6"/>
                  </a:moveTo>
                  <a:cubicBezTo>
                    <a:pt x="0" y="6"/>
                    <a:pt x="0" y="6"/>
                    <a:pt x="1" y="7"/>
                  </a:cubicBezTo>
                  <a:cubicBezTo>
                    <a:pt x="11" y="4"/>
                    <a:pt x="11" y="4"/>
                    <a:pt x="11" y="4"/>
                  </a:cubicBezTo>
                  <a:cubicBezTo>
                    <a:pt x="10" y="3"/>
                    <a:pt x="10" y="1"/>
                    <a:pt x="9" y="0"/>
                  </a:cubicBezTo>
                  <a:lnTo>
                    <a:pt x="0" y="6"/>
                  </a:lnTo>
                  <a:close/>
                </a:path>
              </a:pathLst>
            </a:custGeom>
            <a:solidFill>
              <a:srgbClr val="23BD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63" name="Freeform 106"/>
            <p:cNvSpPr>
              <a:spLocks/>
            </p:cNvSpPr>
            <p:nvPr/>
          </p:nvSpPr>
          <p:spPr bwMode="auto">
            <a:xfrm>
              <a:off x="-2065338" y="3208338"/>
              <a:ext cx="36513" cy="30163"/>
            </a:xfrm>
            <a:custGeom>
              <a:avLst/>
              <a:gdLst>
                <a:gd name="T0" fmla="*/ 7 w 10"/>
                <a:gd name="T1" fmla="*/ 0 h 8"/>
                <a:gd name="T2" fmla="*/ 0 w 10"/>
                <a:gd name="T3" fmla="*/ 7 h 8"/>
                <a:gd name="T4" fmla="*/ 1 w 10"/>
                <a:gd name="T5" fmla="*/ 8 h 8"/>
                <a:gd name="T6" fmla="*/ 10 w 10"/>
                <a:gd name="T7" fmla="*/ 3 h 8"/>
                <a:gd name="T8" fmla="*/ 7 w 10"/>
                <a:gd name="T9" fmla="*/ 0 h 8"/>
              </a:gdLst>
              <a:ahLst/>
              <a:cxnLst>
                <a:cxn ang="0">
                  <a:pos x="T0" y="T1"/>
                </a:cxn>
                <a:cxn ang="0">
                  <a:pos x="T2" y="T3"/>
                </a:cxn>
                <a:cxn ang="0">
                  <a:pos x="T4" y="T5"/>
                </a:cxn>
                <a:cxn ang="0">
                  <a:pos x="T6" y="T7"/>
                </a:cxn>
                <a:cxn ang="0">
                  <a:pos x="T8" y="T9"/>
                </a:cxn>
              </a:cxnLst>
              <a:rect l="0" t="0" r="r" b="b"/>
              <a:pathLst>
                <a:path w="10" h="8">
                  <a:moveTo>
                    <a:pt x="7" y="0"/>
                  </a:moveTo>
                  <a:cubicBezTo>
                    <a:pt x="0" y="7"/>
                    <a:pt x="0" y="7"/>
                    <a:pt x="0" y="7"/>
                  </a:cubicBezTo>
                  <a:cubicBezTo>
                    <a:pt x="0" y="7"/>
                    <a:pt x="1" y="8"/>
                    <a:pt x="1" y="8"/>
                  </a:cubicBezTo>
                  <a:cubicBezTo>
                    <a:pt x="10" y="3"/>
                    <a:pt x="10" y="3"/>
                    <a:pt x="10" y="3"/>
                  </a:cubicBezTo>
                  <a:cubicBezTo>
                    <a:pt x="9" y="2"/>
                    <a:pt x="8" y="1"/>
                    <a:pt x="7" y="0"/>
                  </a:cubicBezTo>
                  <a:close/>
                </a:path>
              </a:pathLst>
            </a:custGeom>
            <a:solidFill>
              <a:srgbClr val="00BAB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grpSp>
      <p:grpSp>
        <p:nvGrpSpPr>
          <p:cNvPr id="7" name="Group 6"/>
          <p:cNvGrpSpPr/>
          <p:nvPr/>
        </p:nvGrpSpPr>
        <p:grpSpPr>
          <a:xfrm>
            <a:off x="348165" y="1742964"/>
            <a:ext cx="826435" cy="198621"/>
            <a:chOff x="5735638" y="601663"/>
            <a:chExt cx="5707062" cy="1371600"/>
          </a:xfrm>
        </p:grpSpPr>
        <p:sp>
          <p:nvSpPr>
            <p:cNvPr id="13" name="Freeform 12"/>
            <p:cNvSpPr>
              <a:spLocks/>
            </p:cNvSpPr>
            <p:nvPr/>
          </p:nvSpPr>
          <p:spPr bwMode="auto">
            <a:xfrm>
              <a:off x="5735638" y="601663"/>
              <a:ext cx="682625" cy="685800"/>
            </a:xfrm>
            <a:custGeom>
              <a:avLst/>
              <a:gdLst>
                <a:gd name="T0" fmla="*/ 0 w 430"/>
                <a:gd name="T1" fmla="*/ 432 h 432"/>
                <a:gd name="T2" fmla="*/ 430 w 430"/>
                <a:gd name="T3" fmla="*/ 0 h 432"/>
                <a:gd name="T4" fmla="*/ 389 w 430"/>
                <a:gd name="T5" fmla="*/ 392 h 432"/>
                <a:gd name="T6" fmla="*/ 0 w 430"/>
                <a:gd name="T7" fmla="*/ 432 h 432"/>
              </a:gdLst>
              <a:ahLst/>
              <a:cxnLst>
                <a:cxn ang="0">
                  <a:pos x="T0" y="T1"/>
                </a:cxn>
                <a:cxn ang="0">
                  <a:pos x="T2" y="T3"/>
                </a:cxn>
                <a:cxn ang="0">
                  <a:pos x="T4" y="T5"/>
                </a:cxn>
                <a:cxn ang="0">
                  <a:pos x="T6" y="T7"/>
                </a:cxn>
              </a:cxnLst>
              <a:rect l="0" t="0" r="r" b="b"/>
              <a:pathLst>
                <a:path w="430" h="432">
                  <a:moveTo>
                    <a:pt x="0" y="432"/>
                  </a:moveTo>
                  <a:lnTo>
                    <a:pt x="430" y="0"/>
                  </a:lnTo>
                  <a:lnTo>
                    <a:pt x="389" y="392"/>
                  </a:lnTo>
                  <a:lnTo>
                    <a:pt x="0" y="432"/>
                  </a:lnTo>
                  <a:close/>
                </a:path>
              </a:pathLst>
            </a:custGeom>
            <a:solidFill>
              <a:srgbClr val="459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14" name="Freeform 13"/>
            <p:cNvSpPr>
              <a:spLocks/>
            </p:cNvSpPr>
            <p:nvPr/>
          </p:nvSpPr>
          <p:spPr bwMode="auto">
            <a:xfrm>
              <a:off x="6421438" y="601663"/>
              <a:ext cx="682625" cy="685800"/>
            </a:xfrm>
            <a:custGeom>
              <a:avLst/>
              <a:gdLst>
                <a:gd name="T0" fmla="*/ 43 w 430"/>
                <a:gd name="T1" fmla="*/ 389 h 432"/>
                <a:gd name="T2" fmla="*/ 0 w 430"/>
                <a:gd name="T3" fmla="*/ 0 h 432"/>
                <a:gd name="T4" fmla="*/ 430 w 430"/>
                <a:gd name="T5" fmla="*/ 432 h 432"/>
                <a:gd name="T6" fmla="*/ 43 w 430"/>
                <a:gd name="T7" fmla="*/ 389 h 432"/>
              </a:gdLst>
              <a:ahLst/>
              <a:cxnLst>
                <a:cxn ang="0">
                  <a:pos x="T0" y="T1"/>
                </a:cxn>
                <a:cxn ang="0">
                  <a:pos x="T2" y="T3"/>
                </a:cxn>
                <a:cxn ang="0">
                  <a:pos x="T4" y="T5"/>
                </a:cxn>
                <a:cxn ang="0">
                  <a:pos x="T6" y="T7"/>
                </a:cxn>
              </a:cxnLst>
              <a:rect l="0" t="0" r="r" b="b"/>
              <a:pathLst>
                <a:path w="430" h="432">
                  <a:moveTo>
                    <a:pt x="43" y="389"/>
                  </a:moveTo>
                  <a:lnTo>
                    <a:pt x="0" y="0"/>
                  </a:lnTo>
                  <a:lnTo>
                    <a:pt x="430" y="432"/>
                  </a:lnTo>
                  <a:lnTo>
                    <a:pt x="43" y="389"/>
                  </a:lnTo>
                  <a:close/>
                </a:path>
              </a:pathLst>
            </a:custGeom>
            <a:solidFill>
              <a:srgbClr val="FAB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15" name="Freeform 14"/>
            <p:cNvSpPr>
              <a:spLocks/>
            </p:cNvSpPr>
            <p:nvPr/>
          </p:nvSpPr>
          <p:spPr bwMode="auto">
            <a:xfrm>
              <a:off x="6421438" y="1290638"/>
              <a:ext cx="682625" cy="682625"/>
            </a:xfrm>
            <a:custGeom>
              <a:avLst/>
              <a:gdLst>
                <a:gd name="T0" fmla="*/ 40 w 430"/>
                <a:gd name="T1" fmla="*/ 40 h 430"/>
                <a:gd name="T2" fmla="*/ 430 w 430"/>
                <a:gd name="T3" fmla="*/ 0 h 430"/>
                <a:gd name="T4" fmla="*/ 0 w 430"/>
                <a:gd name="T5" fmla="*/ 430 h 430"/>
                <a:gd name="T6" fmla="*/ 40 w 430"/>
                <a:gd name="T7" fmla="*/ 40 h 430"/>
              </a:gdLst>
              <a:ahLst/>
              <a:cxnLst>
                <a:cxn ang="0">
                  <a:pos x="T0" y="T1"/>
                </a:cxn>
                <a:cxn ang="0">
                  <a:pos x="T2" y="T3"/>
                </a:cxn>
                <a:cxn ang="0">
                  <a:pos x="T4" y="T5"/>
                </a:cxn>
                <a:cxn ang="0">
                  <a:pos x="T6" y="T7"/>
                </a:cxn>
              </a:cxnLst>
              <a:rect l="0" t="0" r="r" b="b"/>
              <a:pathLst>
                <a:path w="430" h="430">
                  <a:moveTo>
                    <a:pt x="40" y="40"/>
                  </a:moveTo>
                  <a:lnTo>
                    <a:pt x="430" y="0"/>
                  </a:lnTo>
                  <a:lnTo>
                    <a:pt x="0" y="430"/>
                  </a:lnTo>
                  <a:lnTo>
                    <a:pt x="40" y="40"/>
                  </a:lnTo>
                  <a:close/>
                </a:path>
              </a:pathLst>
            </a:custGeom>
            <a:solidFill>
              <a:srgbClr val="4598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16" name="Freeform 15"/>
            <p:cNvSpPr>
              <a:spLocks/>
            </p:cNvSpPr>
            <p:nvPr/>
          </p:nvSpPr>
          <p:spPr bwMode="auto">
            <a:xfrm>
              <a:off x="5735638" y="1290638"/>
              <a:ext cx="682625" cy="682625"/>
            </a:xfrm>
            <a:custGeom>
              <a:avLst/>
              <a:gdLst>
                <a:gd name="T0" fmla="*/ 389 w 430"/>
                <a:gd name="T1" fmla="*/ 40 h 430"/>
                <a:gd name="T2" fmla="*/ 430 w 430"/>
                <a:gd name="T3" fmla="*/ 430 h 430"/>
                <a:gd name="T4" fmla="*/ 0 w 430"/>
                <a:gd name="T5" fmla="*/ 0 h 430"/>
                <a:gd name="T6" fmla="*/ 389 w 430"/>
                <a:gd name="T7" fmla="*/ 40 h 430"/>
              </a:gdLst>
              <a:ahLst/>
              <a:cxnLst>
                <a:cxn ang="0">
                  <a:pos x="T0" y="T1"/>
                </a:cxn>
                <a:cxn ang="0">
                  <a:pos x="T2" y="T3"/>
                </a:cxn>
                <a:cxn ang="0">
                  <a:pos x="T4" y="T5"/>
                </a:cxn>
                <a:cxn ang="0">
                  <a:pos x="T6" y="T7"/>
                </a:cxn>
              </a:cxnLst>
              <a:rect l="0" t="0" r="r" b="b"/>
              <a:pathLst>
                <a:path w="430" h="430">
                  <a:moveTo>
                    <a:pt x="389" y="40"/>
                  </a:moveTo>
                  <a:lnTo>
                    <a:pt x="430" y="430"/>
                  </a:lnTo>
                  <a:lnTo>
                    <a:pt x="0" y="0"/>
                  </a:lnTo>
                  <a:lnTo>
                    <a:pt x="389" y="40"/>
                  </a:lnTo>
                  <a:close/>
                </a:path>
              </a:pathLst>
            </a:custGeom>
            <a:solidFill>
              <a:srgbClr val="FAB5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17" name="Freeform 16"/>
            <p:cNvSpPr>
              <a:spLocks noEditPoints="1"/>
            </p:cNvSpPr>
            <p:nvPr/>
          </p:nvSpPr>
          <p:spPr bwMode="auto">
            <a:xfrm>
              <a:off x="7354888" y="976313"/>
              <a:ext cx="869950" cy="809625"/>
            </a:xfrm>
            <a:custGeom>
              <a:avLst/>
              <a:gdLst>
                <a:gd name="T0" fmla="*/ 213 w 548"/>
                <a:gd name="T1" fmla="*/ 0 h 510"/>
                <a:gd name="T2" fmla="*/ 338 w 548"/>
                <a:gd name="T3" fmla="*/ 0 h 510"/>
                <a:gd name="T4" fmla="*/ 548 w 548"/>
                <a:gd name="T5" fmla="*/ 510 h 510"/>
                <a:gd name="T6" fmla="*/ 421 w 548"/>
                <a:gd name="T7" fmla="*/ 510 h 510"/>
                <a:gd name="T8" fmla="*/ 371 w 548"/>
                <a:gd name="T9" fmla="*/ 392 h 510"/>
                <a:gd name="T10" fmla="*/ 177 w 548"/>
                <a:gd name="T11" fmla="*/ 392 h 510"/>
                <a:gd name="T12" fmla="*/ 128 w 548"/>
                <a:gd name="T13" fmla="*/ 510 h 510"/>
                <a:gd name="T14" fmla="*/ 0 w 548"/>
                <a:gd name="T15" fmla="*/ 510 h 510"/>
                <a:gd name="T16" fmla="*/ 213 w 548"/>
                <a:gd name="T17" fmla="*/ 0 h 510"/>
                <a:gd name="T18" fmla="*/ 201 w 548"/>
                <a:gd name="T19" fmla="*/ 300 h 510"/>
                <a:gd name="T20" fmla="*/ 347 w 548"/>
                <a:gd name="T21" fmla="*/ 300 h 510"/>
                <a:gd name="T22" fmla="*/ 274 w 548"/>
                <a:gd name="T23" fmla="*/ 123 h 510"/>
                <a:gd name="T24" fmla="*/ 201 w 548"/>
                <a:gd name="T25" fmla="*/ 300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48" h="510">
                  <a:moveTo>
                    <a:pt x="213" y="0"/>
                  </a:moveTo>
                  <a:lnTo>
                    <a:pt x="338" y="0"/>
                  </a:lnTo>
                  <a:lnTo>
                    <a:pt x="548" y="510"/>
                  </a:lnTo>
                  <a:lnTo>
                    <a:pt x="421" y="510"/>
                  </a:lnTo>
                  <a:lnTo>
                    <a:pt x="371" y="392"/>
                  </a:lnTo>
                  <a:lnTo>
                    <a:pt x="177" y="392"/>
                  </a:lnTo>
                  <a:lnTo>
                    <a:pt x="128" y="510"/>
                  </a:lnTo>
                  <a:lnTo>
                    <a:pt x="0" y="510"/>
                  </a:lnTo>
                  <a:lnTo>
                    <a:pt x="213" y="0"/>
                  </a:lnTo>
                  <a:close/>
                  <a:moveTo>
                    <a:pt x="201" y="300"/>
                  </a:moveTo>
                  <a:lnTo>
                    <a:pt x="347" y="300"/>
                  </a:lnTo>
                  <a:lnTo>
                    <a:pt x="274" y="123"/>
                  </a:lnTo>
                  <a:lnTo>
                    <a:pt x="201" y="30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18" name="Freeform 17"/>
            <p:cNvSpPr>
              <a:spLocks/>
            </p:cNvSpPr>
            <p:nvPr/>
          </p:nvSpPr>
          <p:spPr bwMode="auto">
            <a:xfrm>
              <a:off x="8247063" y="1193800"/>
              <a:ext cx="533400" cy="592138"/>
            </a:xfrm>
            <a:custGeom>
              <a:avLst/>
              <a:gdLst>
                <a:gd name="T0" fmla="*/ 142 w 142"/>
                <a:gd name="T1" fmla="*/ 34 h 158"/>
                <a:gd name="T2" fmla="*/ 90 w 142"/>
                <a:gd name="T3" fmla="*/ 34 h 158"/>
                <a:gd name="T4" fmla="*/ 44 w 142"/>
                <a:gd name="T5" fmla="*/ 79 h 158"/>
                <a:gd name="T6" fmla="*/ 60 w 142"/>
                <a:gd name="T7" fmla="*/ 116 h 158"/>
                <a:gd name="T8" fmla="*/ 95 w 142"/>
                <a:gd name="T9" fmla="*/ 124 h 158"/>
                <a:gd name="T10" fmla="*/ 142 w 142"/>
                <a:gd name="T11" fmla="*/ 124 h 158"/>
                <a:gd name="T12" fmla="*/ 142 w 142"/>
                <a:gd name="T13" fmla="*/ 158 h 158"/>
                <a:gd name="T14" fmla="*/ 83 w 142"/>
                <a:gd name="T15" fmla="*/ 158 h 158"/>
                <a:gd name="T16" fmla="*/ 20 w 142"/>
                <a:gd name="T17" fmla="*/ 136 h 158"/>
                <a:gd name="T18" fmla="*/ 0 w 142"/>
                <a:gd name="T19" fmla="*/ 79 h 158"/>
                <a:gd name="T20" fmla="*/ 24 w 142"/>
                <a:gd name="T21" fmla="*/ 16 h 158"/>
                <a:gd name="T22" fmla="*/ 83 w 142"/>
                <a:gd name="T23" fmla="*/ 0 h 158"/>
                <a:gd name="T24" fmla="*/ 142 w 142"/>
                <a:gd name="T25" fmla="*/ 0 h 158"/>
                <a:gd name="T26" fmla="*/ 142 w 142"/>
                <a:gd name="T27" fmla="*/ 34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2" h="158">
                  <a:moveTo>
                    <a:pt x="142" y="34"/>
                  </a:moveTo>
                  <a:cubicBezTo>
                    <a:pt x="90" y="34"/>
                    <a:pt x="90" y="34"/>
                    <a:pt x="90" y="34"/>
                  </a:cubicBezTo>
                  <a:cubicBezTo>
                    <a:pt x="57" y="34"/>
                    <a:pt x="44" y="47"/>
                    <a:pt x="44" y="79"/>
                  </a:cubicBezTo>
                  <a:cubicBezTo>
                    <a:pt x="44" y="96"/>
                    <a:pt x="49" y="109"/>
                    <a:pt x="60" y="116"/>
                  </a:cubicBezTo>
                  <a:cubicBezTo>
                    <a:pt x="69" y="122"/>
                    <a:pt x="77" y="124"/>
                    <a:pt x="95" y="124"/>
                  </a:cubicBezTo>
                  <a:cubicBezTo>
                    <a:pt x="142" y="124"/>
                    <a:pt x="142" y="124"/>
                    <a:pt x="142" y="124"/>
                  </a:cubicBezTo>
                  <a:cubicBezTo>
                    <a:pt x="142" y="158"/>
                    <a:pt x="142" y="158"/>
                    <a:pt x="142" y="158"/>
                  </a:cubicBezTo>
                  <a:cubicBezTo>
                    <a:pt x="83" y="158"/>
                    <a:pt x="83" y="158"/>
                    <a:pt x="83" y="158"/>
                  </a:cubicBezTo>
                  <a:cubicBezTo>
                    <a:pt x="51" y="158"/>
                    <a:pt x="34" y="152"/>
                    <a:pt x="20" y="136"/>
                  </a:cubicBezTo>
                  <a:cubicBezTo>
                    <a:pt x="6" y="121"/>
                    <a:pt x="0" y="102"/>
                    <a:pt x="0" y="79"/>
                  </a:cubicBezTo>
                  <a:cubicBezTo>
                    <a:pt x="0" y="51"/>
                    <a:pt x="8" y="29"/>
                    <a:pt x="24" y="16"/>
                  </a:cubicBezTo>
                  <a:cubicBezTo>
                    <a:pt x="37" y="5"/>
                    <a:pt x="53" y="0"/>
                    <a:pt x="83" y="0"/>
                  </a:cubicBezTo>
                  <a:cubicBezTo>
                    <a:pt x="142" y="0"/>
                    <a:pt x="142" y="0"/>
                    <a:pt x="142" y="0"/>
                  </a:cubicBezTo>
                  <a:lnTo>
                    <a:pt x="142"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19" name="Freeform 18"/>
            <p:cNvSpPr>
              <a:spLocks/>
            </p:cNvSpPr>
            <p:nvPr/>
          </p:nvSpPr>
          <p:spPr bwMode="auto">
            <a:xfrm>
              <a:off x="8863013" y="1193800"/>
              <a:ext cx="554038" cy="592138"/>
            </a:xfrm>
            <a:custGeom>
              <a:avLst/>
              <a:gdLst>
                <a:gd name="T0" fmla="*/ 105 w 148"/>
                <a:gd name="T1" fmla="*/ 0 h 158"/>
                <a:gd name="T2" fmla="*/ 148 w 148"/>
                <a:gd name="T3" fmla="*/ 0 h 158"/>
                <a:gd name="T4" fmla="*/ 148 w 148"/>
                <a:gd name="T5" fmla="*/ 158 h 158"/>
                <a:gd name="T6" fmla="*/ 63 w 148"/>
                <a:gd name="T7" fmla="*/ 158 h 158"/>
                <a:gd name="T8" fmla="*/ 16 w 148"/>
                <a:gd name="T9" fmla="*/ 145 h 158"/>
                <a:gd name="T10" fmla="*/ 0 w 148"/>
                <a:gd name="T11" fmla="*/ 97 h 158"/>
                <a:gd name="T12" fmla="*/ 0 w 148"/>
                <a:gd name="T13" fmla="*/ 0 h 158"/>
                <a:gd name="T14" fmla="*/ 43 w 148"/>
                <a:gd name="T15" fmla="*/ 0 h 158"/>
                <a:gd name="T16" fmla="*/ 43 w 148"/>
                <a:gd name="T17" fmla="*/ 101 h 158"/>
                <a:gd name="T18" fmla="*/ 64 w 148"/>
                <a:gd name="T19" fmla="*/ 124 h 158"/>
                <a:gd name="T20" fmla="*/ 105 w 148"/>
                <a:gd name="T21" fmla="*/ 124 h 158"/>
                <a:gd name="T22" fmla="*/ 105 w 148"/>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8" h="158">
                  <a:moveTo>
                    <a:pt x="105" y="0"/>
                  </a:moveTo>
                  <a:cubicBezTo>
                    <a:pt x="148" y="0"/>
                    <a:pt x="148" y="0"/>
                    <a:pt x="148" y="0"/>
                  </a:cubicBezTo>
                  <a:cubicBezTo>
                    <a:pt x="148" y="158"/>
                    <a:pt x="148" y="158"/>
                    <a:pt x="148" y="158"/>
                  </a:cubicBezTo>
                  <a:cubicBezTo>
                    <a:pt x="63" y="158"/>
                    <a:pt x="63" y="158"/>
                    <a:pt x="63" y="158"/>
                  </a:cubicBezTo>
                  <a:cubicBezTo>
                    <a:pt x="37" y="158"/>
                    <a:pt x="27" y="155"/>
                    <a:pt x="16" y="145"/>
                  </a:cubicBezTo>
                  <a:cubicBezTo>
                    <a:pt x="5" y="135"/>
                    <a:pt x="0" y="119"/>
                    <a:pt x="0" y="97"/>
                  </a:cubicBezTo>
                  <a:cubicBezTo>
                    <a:pt x="0" y="0"/>
                    <a:pt x="0" y="0"/>
                    <a:pt x="0" y="0"/>
                  </a:cubicBezTo>
                  <a:cubicBezTo>
                    <a:pt x="43" y="0"/>
                    <a:pt x="43" y="0"/>
                    <a:pt x="43" y="0"/>
                  </a:cubicBezTo>
                  <a:cubicBezTo>
                    <a:pt x="43" y="101"/>
                    <a:pt x="43" y="101"/>
                    <a:pt x="43" y="101"/>
                  </a:cubicBezTo>
                  <a:cubicBezTo>
                    <a:pt x="43" y="116"/>
                    <a:pt x="51" y="124"/>
                    <a:pt x="64" y="124"/>
                  </a:cubicBezTo>
                  <a:cubicBezTo>
                    <a:pt x="105" y="124"/>
                    <a:pt x="105" y="124"/>
                    <a:pt x="105" y="124"/>
                  </a:cubicBezTo>
                  <a:lnTo>
                    <a:pt x="10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0" name="Freeform 19"/>
            <p:cNvSpPr>
              <a:spLocks/>
            </p:cNvSpPr>
            <p:nvPr/>
          </p:nvSpPr>
          <p:spPr bwMode="auto">
            <a:xfrm>
              <a:off x="9518650" y="1193800"/>
              <a:ext cx="468313" cy="592138"/>
            </a:xfrm>
            <a:custGeom>
              <a:avLst/>
              <a:gdLst>
                <a:gd name="T0" fmla="*/ 64 w 125"/>
                <a:gd name="T1" fmla="*/ 0 h 158"/>
                <a:gd name="T2" fmla="*/ 113 w 125"/>
                <a:gd name="T3" fmla="*/ 12 h 158"/>
                <a:gd name="T4" fmla="*/ 125 w 125"/>
                <a:gd name="T5" fmla="*/ 56 h 158"/>
                <a:gd name="T6" fmla="*/ 125 w 125"/>
                <a:gd name="T7" fmla="*/ 72 h 158"/>
                <a:gd name="T8" fmla="*/ 84 w 125"/>
                <a:gd name="T9" fmla="*/ 72 h 158"/>
                <a:gd name="T10" fmla="*/ 84 w 125"/>
                <a:gd name="T11" fmla="*/ 63 h 158"/>
                <a:gd name="T12" fmla="*/ 56 w 125"/>
                <a:gd name="T13" fmla="*/ 34 h 158"/>
                <a:gd name="T14" fmla="*/ 43 w 125"/>
                <a:gd name="T15" fmla="*/ 34 h 158"/>
                <a:gd name="T16" fmla="*/ 43 w 125"/>
                <a:gd name="T17" fmla="*/ 158 h 158"/>
                <a:gd name="T18" fmla="*/ 0 w 125"/>
                <a:gd name="T19" fmla="*/ 158 h 158"/>
                <a:gd name="T20" fmla="*/ 0 w 125"/>
                <a:gd name="T21" fmla="*/ 0 h 158"/>
                <a:gd name="T22" fmla="*/ 64 w 125"/>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5" h="158">
                  <a:moveTo>
                    <a:pt x="64" y="0"/>
                  </a:moveTo>
                  <a:cubicBezTo>
                    <a:pt x="90" y="0"/>
                    <a:pt x="103" y="3"/>
                    <a:pt x="113" y="12"/>
                  </a:cubicBezTo>
                  <a:cubicBezTo>
                    <a:pt x="122" y="21"/>
                    <a:pt x="125" y="32"/>
                    <a:pt x="125" y="56"/>
                  </a:cubicBezTo>
                  <a:cubicBezTo>
                    <a:pt x="125" y="72"/>
                    <a:pt x="125" y="72"/>
                    <a:pt x="125" y="72"/>
                  </a:cubicBezTo>
                  <a:cubicBezTo>
                    <a:pt x="84" y="72"/>
                    <a:pt x="84" y="72"/>
                    <a:pt x="84" y="72"/>
                  </a:cubicBezTo>
                  <a:cubicBezTo>
                    <a:pt x="84" y="63"/>
                    <a:pt x="84" y="63"/>
                    <a:pt x="84" y="63"/>
                  </a:cubicBezTo>
                  <a:cubicBezTo>
                    <a:pt x="84" y="41"/>
                    <a:pt x="77" y="34"/>
                    <a:pt x="56" y="34"/>
                  </a:cubicBezTo>
                  <a:cubicBezTo>
                    <a:pt x="43" y="34"/>
                    <a:pt x="43" y="34"/>
                    <a:pt x="43" y="34"/>
                  </a:cubicBezTo>
                  <a:cubicBezTo>
                    <a:pt x="43" y="158"/>
                    <a:pt x="43" y="158"/>
                    <a:pt x="43" y="158"/>
                  </a:cubicBezTo>
                  <a:cubicBezTo>
                    <a:pt x="0" y="158"/>
                    <a:pt x="0" y="158"/>
                    <a:pt x="0" y="158"/>
                  </a:cubicBezTo>
                  <a:cubicBezTo>
                    <a:pt x="0" y="0"/>
                    <a:pt x="0" y="0"/>
                    <a:pt x="0" y="0"/>
                  </a:cubicBezTo>
                  <a:lnTo>
                    <a:pt x="64"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1" name="Freeform 20"/>
            <p:cNvSpPr>
              <a:spLocks noEditPoints="1"/>
            </p:cNvSpPr>
            <p:nvPr/>
          </p:nvSpPr>
          <p:spPr bwMode="auto">
            <a:xfrm>
              <a:off x="10052050" y="1185863"/>
              <a:ext cx="625475" cy="608013"/>
            </a:xfrm>
            <a:custGeom>
              <a:avLst/>
              <a:gdLst>
                <a:gd name="T0" fmla="*/ 148 w 167"/>
                <a:gd name="T1" fmla="*/ 27 h 162"/>
                <a:gd name="T2" fmla="*/ 167 w 167"/>
                <a:gd name="T3" fmla="*/ 83 h 162"/>
                <a:gd name="T4" fmla="*/ 82 w 167"/>
                <a:gd name="T5" fmla="*/ 162 h 162"/>
                <a:gd name="T6" fmla="*/ 0 w 167"/>
                <a:gd name="T7" fmla="*/ 80 h 162"/>
                <a:gd name="T8" fmla="*/ 83 w 167"/>
                <a:gd name="T9" fmla="*/ 0 h 162"/>
                <a:gd name="T10" fmla="*/ 148 w 167"/>
                <a:gd name="T11" fmla="*/ 27 h 162"/>
                <a:gd name="T12" fmla="*/ 44 w 167"/>
                <a:gd name="T13" fmla="*/ 82 h 162"/>
                <a:gd name="T14" fmla="*/ 83 w 167"/>
                <a:gd name="T15" fmla="*/ 129 h 162"/>
                <a:gd name="T16" fmla="*/ 122 w 167"/>
                <a:gd name="T17" fmla="*/ 81 h 162"/>
                <a:gd name="T18" fmla="*/ 83 w 167"/>
                <a:gd name="T19" fmla="*/ 33 h 162"/>
                <a:gd name="T20" fmla="*/ 44 w 167"/>
                <a:gd name="T21" fmla="*/ 82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62">
                  <a:moveTo>
                    <a:pt x="148" y="27"/>
                  </a:moveTo>
                  <a:cubicBezTo>
                    <a:pt x="161" y="42"/>
                    <a:pt x="167" y="60"/>
                    <a:pt x="167" y="83"/>
                  </a:cubicBezTo>
                  <a:cubicBezTo>
                    <a:pt x="167" y="132"/>
                    <a:pt x="134" y="162"/>
                    <a:pt x="82" y="162"/>
                  </a:cubicBezTo>
                  <a:cubicBezTo>
                    <a:pt x="30" y="162"/>
                    <a:pt x="0" y="132"/>
                    <a:pt x="0" y="80"/>
                  </a:cubicBezTo>
                  <a:cubicBezTo>
                    <a:pt x="0" y="32"/>
                    <a:pt x="32" y="0"/>
                    <a:pt x="83" y="0"/>
                  </a:cubicBezTo>
                  <a:cubicBezTo>
                    <a:pt x="113" y="0"/>
                    <a:pt x="134" y="9"/>
                    <a:pt x="148" y="27"/>
                  </a:cubicBezTo>
                  <a:moveTo>
                    <a:pt x="44" y="82"/>
                  </a:moveTo>
                  <a:cubicBezTo>
                    <a:pt x="44" y="113"/>
                    <a:pt x="57" y="129"/>
                    <a:pt x="83" y="129"/>
                  </a:cubicBezTo>
                  <a:cubicBezTo>
                    <a:pt x="109" y="129"/>
                    <a:pt x="122" y="113"/>
                    <a:pt x="122" y="81"/>
                  </a:cubicBezTo>
                  <a:cubicBezTo>
                    <a:pt x="122" y="49"/>
                    <a:pt x="109" y="33"/>
                    <a:pt x="83" y="33"/>
                  </a:cubicBezTo>
                  <a:cubicBezTo>
                    <a:pt x="57" y="33"/>
                    <a:pt x="44" y="49"/>
                    <a:pt x="44" y="82"/>
                  </a:cubicBezTo>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2" name="Freeform 21"/>
            <p:cNvSpPr>
              <a:spLocks/>
            </p:cNvSpPr>
            <p:nvPr/>
          </p:nvSpPr>
          <p:spPr bwMode="auto">
            <a:xfrm>
              <a:off x="10737850" y="1193800"/>
              <a:ext cx="547688" cy="592138"/>
            </a:xfrm>
            <a:custGeom>
              <a:avLst/>
              <a:gdLst>
                <a:gd name="T0" fmla="*/ 83 w 146"/>
                <a:gd name="T1" fmla="*/ 0 h 158"/>
                <a:gd name="T2" fmla="*/ 130 w 146"/>
                <a:gd name="T3" fmla="*/ 13 h 158"/>
                <a:gd name="T4" fmla="*/ 146 w 146"/>
                <a:gd name="T5" fmla="*/ 61 h 158"/>
                <a:gd name="T6" fmla="*/ 146 w 146"/>
                <a:gd name="T7" fmla="*/ 158 h 158"/>
                <a:gd name="T8" fmla="*/ 103 w 146"/>
                <a:gd name="T9" fmla="*/ 158 h 158"/>
                <a:gd name="T10" fmla="*/ 103 w 146"/>
                <a:gd name="T11" fmla="*/ 56 h 158"/>
                <a:gd name="T12" fmla="*/ 81 w 146"/>
                <a:gd name="T13" fmla="*/ 34 h 158"/>
                <a:gd name="T14" fmla="*/ 43 w 146"/>
                <a:gd name="T15" fmla="*/ 34 h 158"/>
                <a:gd name="T16" fmla="*/ 43 w 146"/>
                <a:gd name="T17" fmla="*/ 158 h 158"/>
                <a:gd name="T18" fmla="*/ 0 w 146"/>
                <a:gd name="T19" fmla="*/ 158 h 158"/>
                <a:gd name="T20" fmla="*/ 0 w 146"/>
                <a:gd name="T21" fmla="*/ 0 h 158"/>
                <a:gd name="T22" fmla="*/ 83 w 146"/>
                <a:gd name="T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6" h="158">
                  <a:moveTo>
                    <a:pt x="83" y="0"/>
                  </a:moveTo>
                  <a:cubicBezTo>
                    <a:pt x="108" y="0"/>
                    <a:pt x="119" y="3"/>
                    <a:pt x="130" y="13"/>
                  </a:cubicBezTo>
                  <a:cubicBezTo>
                    <a:pt x="141" y="23"/>
                    <a:pt x="146" y="39"/>
                    <a:pt x="146" y="61"/>
                  </a:cubicBezTo>
                  <a:cubicBezTo>
                    <a:pt x="146" y="158"/>
                    <a:pt x="146" y="158"/>
                    <a:pt x="146" y="158"/>
                  </a:cubicBezTo>
                  <a:cubicBezTo>
                    <a:pt x="103" y="158"/>
                    <a:pt x="103" y="158"/>
                    <a:pt x="103" y="158"/>
                  </a:cubicBezTo>
                  <a:cubicBezTo>
                    <a:pt x="103" y="56"/>
                    <a:pt x="103" y="56"/>
                    <a:pt x="103" y="56"/>
                  </a:cubicBezTo>
                  <a:cubicBezTo>
                    <a:pt x="103" y="40"/>
                    <a:pt x="96" y="34"/>
                    <a:pt x="81" y="34"/>
                  </a:cubicBezTo>
                  <a:cubicBezTo>
                    <a:pt x="43" y="34"/>
                    <a:pt x="43" y="34"/>
                    <a:pt x="43" y="34"/>
                  </a:cubicBezTo>
                  <a:cubicBezTo>
                    <a:pt x="43" y="158"/>
                    <a:pt x="43" y="158"/>
                    <a:pt x="43" y="158"/>
                  </a:cubicBezTo>
                  <a:cubicBezTo>
                    <a:pt x="0" y="158"/>
                    <a:pt x="0" y="158"/>
                    <a:pt x="0" y="158"/>
                  </a:cubicBezTo>
                  <a:cubicBezTo>
                    <a:pt x="0" y="0"/>
                    <a:pt x="0" y="0"/>
                    <a:pt x="0" y="0"/>
                  </a:cubicBezTo>
                  <a:lnTo>
                    <a:pt x="83"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3" name="Freeform 16"/>
            <p:cNvSpPr>
              <a:spLocks/>
            </p:cNvSpPr>
            <p:nvPr/>
          </p:nvSpPr>
          <p:spPr bwMode="auto">
            <a:xfrm>
              <a:off x="11285538" y="1119188"/>
              <a:ext cx="63500" cy="74613"/>
            </a:xfrm>
            <a:custGeom>
              <a:avLst/>
              <a:gdLst>
                <a:gd name="T0" fmla="*/ 0 w 40"/>
                <a:gd name="T1" fmla="*/ 9 h 47"/>
                <a:gd name="T2" fmla="*/ 0 w 40"/>
                <a:gd name="T3" fmla="*/ 0 h 47"/>
                <a:gd name="T4" fmla="*/ 40 w 40"/>
                <a:gd name="T5" fmla="*/ 0 h 47"/>
                <a:gd name="T6" fmla="*/ 40 w 40"/>
                <a:gd name="T7" fmla="*/ 9 h 47"/>
                <a:gd name="T8" fmla="*/ 26 w 40"/>
                <a:gd name="T9" fmla="*/ 9 h 47"/>
                <a:gd name="T10" fmla="*/ 26 w 40"/>
                <a:gd name="T11" fmla="*/ 47 h 47"/>
                <a:gd name="T12" fmla="*/ 16 w 40"/>
                <a:gd name="T13" fmla="*/ 47 h 47"/>
                <a:gd name="T14" fmla="*/ 16 w 40"/>
                <a:gd name="T15" fmla="*/ 9 h 47"/>
                <a:gd name="T16" fmla="*/ 0 w 40"/>
                <a:gd name="T17" fmla="*/ 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 h="47">
                  <a:moveTo>
                    <a:pt x="0" y="9"/>
                  </a:moveTo>
                  <a:lnTo>
                    <a:pt x="0" y="0"/>
                  </a:lnTo>
                  <a:lnTo>
                    <a:pt x="40" y="0"/>
                  </a:lnTo>
                  <a:lnTo>
                    <a:pt x="40" y="9"/>
                  </a:lnTo>
                  <a:lnTo>
                    <a:pt x="26" y="9"/>
                  </a:lnTo>
                  <a:lnTo>
                    <a:pt x="26" y="47"/>
                  </a:lnTo>
                  <a:lnTo>
                    <a:pt x="16" y="47"/>
                  </a:lnTo>
                  <a:lnTo>
                    <a:pt x="16" y="9"/>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sp>
          <p:nvSpPr>
            <p:cNvPr id="24" name="Freeform 17"/>
            <p:cNvSpPr>
              <a:spLocks/>
            </p:cNvSpPr>
            <p:nvPr/>
          </p:nvSpPr>
          <p:spPr bwMode="auto">
            <a:xfrm>
              <a:off x="11356975" y="1119188"/>
              <a:ext cx="85725" cy="74613"/>
            </a:xfrm>
            <a:custGeom>
              <a:avLst/>
              <a:gdLst>
                <a:gd name="T0" fmla="*/ 26 w 54"/>
                <a:gd name="T1" fmla="*/ 35 h 47"/>
                <a:gd name="T2" fmla="*/ 40 w 54"/>
                <a:gd name="T3" fmla="*/ 0 h 47"/>
                <a:gd name="T4" fmla="*/ 54 w 54"/>
                <a:gd name="T5" fmla="*/ 0 h 47"/>
                <a:gd name="T6" fmla="*/ 54 w 54"/>
                <a:gd name="T7" fmla="*/ 47 h 47"/>
                <a:gd name="T8" fmla="*/ 44 w 54"/>
                <a:gd name="T9" fmla="*/ 47 h 47"/>
                <a:gd name="T10" fmla="*/ 44 w 54"/>
                <a:gd name="T11" fmla="*/ 11 h 47"/>
                <a:gd name="T12" fmla="*/ 33 w 54"/>
                <a:gd name="T13" fmla="*/ 47 h 47"/>
                <a:gd name="T14" fmla="*/ 21 w 54"/>
                <a:gd name="T15" fmla="*/ 47 h 47"/>
                <a:gd name="T16" fmla="*/ 9 w 54"/>
                <a:gd name="T17" fmla="*/ 11 h 47"/>
                <a:gd name="T18" fmla="*/ 9 w 54"/>
                <a:gd name="T19" fmla="*/ 47 h 47"/>
                <a:gd name="T20" fmla="*/ 0 w 54"/>
                <a:gd name="T21" fmla="*/ 47 h 47"/>
                <a:gd name="T22" fmla="*/ 0 w 54"/>
                <a:gd name="T23" fmla="*/ 0 h 47"/>
                <a:gd name="T24" fmla="*/ 16 w 54"/>
                <a:gd name="T25" fmla="*/ 0 h 47"/>
                <a:gd name="T26" fmla="*/ 26 w 54"/>
                <a:gd name="T27" fmla="*/ 35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4" h="47">
                  <a:moveTo>
                    <a:pt x="26" y="35"/>
                  </a:moveTo>
                  <a:lnTo>
                    <a:pt x="40" y="0"/>
                  </a:lnTo>
                  <a:lnTo>
                    <a:pt x="54" y="0"/>
                  </a:lnTo>
                  <a:lnTo>
                    <a:pt x="54" y="47"/>
                  </a:lnTo>
                  <a:lnTo>
                    <a:pt x="44" y="47"/>
                  </a:lnTo>
                  <a:lnTo>
                    <a:pt x="44" y="11"/>
                  </a:lnTo>
                  <a:lnTo>
                    <a:pt x="33" y="47"/>
                  </a:lnTo>
                  <a:lnTo>
                    <a:pt x="21" y="47"/>
                  </a:lnTo>
                  <a:lnTo>
                    <a:pt x="9" y="11"/>
                  </a:lnTo>
                  <a:lnTo>
                    <a:pt x="9" y="47"/>
                  </a:lnTo>
                  <a:lnTo>
                    <a:pt x="0" y="47"/>
                  </a:lnTo>
                  <a:lnTo>
                    <a:pt x="0" y="0"/>
                  </a:lnTo>
                  <a:lnTo>
                    <a:pt x="16" y="0"/>
                  </a:lnTo>
                  <a:lnTo>
                    <a:pt x="26"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fontAlgn="auto">
                <a:spcBef>
                  <a:spcPts val="0"/>
                </a:spcBef>
                <a:spcAft>
                  <a:spcPts val="0"/>
                </a:spcAft>
              </a:pPr>
              <a:endParaRPr lang="en-US" sz="1800">
                <a:solidFill>
                  <a:srgbClr val="626469"/>
                </a:solidFill>
                <a:latin typeface="Arial"/>
              </a:endParaRPr>
            </a:p>
          </p:txBody>
        </p:sp>
      </p:grpSp>
      <p:pic>
        <p:nvPicPr>
          <p:cNvPr id="8" name="Picture 7"/>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67766" y="5168200"/>
            <a:ext cx="871038" cy="210991"/>
          </a:xfrm>
          <a:prstGeom prst="rect">
            <a:avLst/>
          </a:prstGeom>
        </p:spPr>
      </p:pic>
      <p:pic>
        <p:nvPicPr>
          <p:cNvPr id="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682986" y="5631648"/>
            <a:ext cx="1030131" cy="20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0"/>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2888827" y="5168200"/>
            <a:ext cx="1054798" cy="266475"/>
          </a:xfrm>
          <a:prstGeom prst="rect">
            <a:avLst/>
          </a:prstGeom>
        </p:spPr>
      </p:pic>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550794" y="4426326"/>
            <a:ext cx="882904" cy="322600"/>
          </a:xfrm>
          <a:prstGeom prst="rect">
            <a:avLst/>
          </a:prstGeom>
        </p:spPr>
      </p:pic>
      <p:pic>
        <p:nvPicPr>
          <p:cNvPr id="65" name="Picture 6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51520" y="2550584"/>
            <a:ext cx="1288893" cy="435001"/>
          </a:xfrm>
          <a:prstGeom prst="rect">
            <a:avLst/>
          </a:prstGeom>
        </p:spPr>
      </p:pic>
      <p:pic>
        <p:nvPicPr>
          <p:cNvPr id="66" name="Picture 65"/>
          <p:cNvPicPr>
            <a:picLocks noChangeAspect="1"/>
          </p:cNvPicPr>
          <p:nvPr/>
        </p:nvPicPr>
        <p:blipFill rotWithShape="1">
          <a:blip r:embed="rId10">
            <a:extLst>
              <a:ext uri="{28A0092B-C50C-407E-A947-70E740481C1C}">
                <a14:useLocalDpi xmlns:a14="http://schemas.microsoft.com/office/drawing/2010/main" val="0"/>
              </a:ext>
            </a:extLst>
          </a:blip>
          <a:srcRect t="39392" b="34389"/>
          <a:stretch/>
        </p:blipFill>
        <p:spPr>
          <a:xfrm>
            <a:off x="4514760" y="3012791"/>
            <a:ext cx="1525969" cy="237859"/>
          </a:xfrm>
          <a:prstGeom prst="rect">
            <a:avLst/>
          </a:prstGeom>
        </p:spPr>
      </p:pic>
      <p:pic>
        <p:nvPicPr>
          <p:cNvPr id="68" name="Picture 6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68454" y="5533200"/>
            <a:ext cx="1135194" cy="383128"/>
          </a:xfrm>
          <a:prstGeom prst="rect">
            <a:avLst/>
          </a:prstGeom>
        </p:spPr>
      </p:pic>
      <p:pic>
        <p:nvPicPr>
          <p:cNvPr id="71" name="Picture 7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2026" y="1289175"/>
            <a:ext cx="1428750" cy="285750"/>
          </a:xfrm>
          <a:prstGeom prst="rect">
            <a:avLst/>
          </a:prstGeom>
        </p:spPr>
      </p:pic>
      <p:pic>
        <p:nvPicPr>
          <p:cNvPr id="72" name="Picture 71"/>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59632" y="1286495"/>
            <a:ext cx="1428750" cy="285750"/>
          </a:xfrm>
          <a:prstGeom prst="rect">
            <a:avLst/>
          </a:prstGeom>
        </p:spPr>
      </p:pic>
      <p:pic>
        <p:nvPicPr>
          <p:cNvPr id="74" name="Picture 73"/>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3272486" y="1286495"/>
            <a:ext cx="1428750" cy="285750"/>
          </a:xfrm>
          <a:prstGeom prst="rect">
            <a:avLst/>
          </a:prstGeom>
        </p:spPr>
      </p:pic>
      <p:pic>
        <p:nvPicPr>
          <p:cNvPr id="75" name="Picture 74"/>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705970" y="2634625"/>
            <a:ext cx="1359233" cy="271847"/>
          </a:xfrm>
          <a:prstGeom prst="rect">
            <a:avLst/>
          </a:prstGeom>
        </p:spPr>
      </p:pic>
      <p:pic>
        <p:nvPicPr>
          <p:cNvPr id="76" name="Picture 75"/>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02321" y="3743329"/>
            <a:ext cx="971662" cy="194332"/>
          </a:xfrm>
          <a:prstGeom prst="rect">
            <a:avLst/>
          </a:prstGeom>
        </p:spPr>
      </p:pic>
      <p:pic>
        <p:nvPicPr>
          <p:cNvPr id="77" name="Picture 7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604094" y="4695410"/>
            <a:ext cx="1428750" cy="285750"/>
          </a:xfrm>
          <a:prstGeom prst="rect">
            <a:avLst/>
          </a:prstGeom>
        </p:spPr>
      </p:pic>
      <p:pic>
        <p:nvPicPr>
          <p:cNvPr id="81" name="Picture 80"/>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499992" y="4095459"/>
            <a:ext cx="1428750" cy="285750"/>
          </a:xfrm>
          <a:prstGeom prst="rect">
            <a:avLst/>
          </a:prstGeom>
        </p:spPr>
      </p:pic>
      <p:pic>
        <p:nvPicPr>
          <p:cNvPr id="83" name="Picture 82"/>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277414" y="4448912"/>
            <a:ext cx="1428750" cy="28575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50794" y="5588544"/>
            <a:ext cx="1428750" cy="285750"/>
          </a:xfrm>
          <a:prstGeom prst="rect">
            <a:avLst/>
          </a:prstGeom>
        </p:spPr>
      </p:pic>
      <p:pic>
        <p:nvPicPr>
          <p:cNvPr id="92" name="Picture 9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4550794" y="2668289"/>
            <a:ext cx="1428750" cy="285750"/>
          </a:xfrm>
          <a:prstGeom prst="rect">
            <a:avLst/>
          </a:prstGeom>
        </p:spPr>
      </p:pic>
      <p:pic>
        <p:nvPicPr>
          <p:cNvPr id="93" name="Picture 92"/>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616060" y="4078955"/>
            <a:ext cx="1428750" cy="285750"/>
          </a:xfrm>
          <a:prstGeom prst="rect">
            <a:avLst/>
          </a:prstGeom>
        </p:spPr>
      </p:pic>
      <p:pic>
        <p:nvPicPr>
          <p:cNvPr id="94" name="Picture 93"/>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616060" y="4442802"/>
            <a:ext cx="1428750" cy="285750"/>
          </a:xfrm>
          <a:prstGeom prst="rect">
            <a:avLst/>
          </a:prstGeom>
        </p:spPr>
      </p:pic>
      <p:pic>
        <p:nvPicPr>
          <p:cNvPr id="6" name="Picture 145"/>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4641389" y="1725333"/>
            <a:ext cx="910967" cy="221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66"/>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5807184" y="1645725"/>
            <a:ext cx="1164734" cy="393098"/>
          </a:xfrm>
          <a:prstGeom prst="rect">
            <a:avLst/>
          </a:prstGeom>
        </p:spPr>
      </p:pic>
      <p:pic>
        <p:nvPicPr>
          <p:cNvPr id="80" name="Picture 79"/>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6165470" y="1246019"/>
            <a:ext cx="1428750" cy="285750"/>
          </a:xfrm>
          <a:prstGeom prst="rect">
            <a:avLst/>
          </a:prstGeom>
        </p:spPr>
      </p:pic>
      <p:pic>
        <p:nvPicPr>
          <p:cNvPr id="95" name="Picture 9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4533860" y="1247460"/>
            <a:ext cx="1428750" cy="285750"/>
          </a:xfrm>
          <a:prstGeom prst="rect">
            <a:avLst/>
          </a:prstGeom>
        </p:spPr>
      </p:pic>
      <p:pic>
        <p:nvPicPr>
          <p:cNvPr id="97" name="Picture 96"/>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296416" y="5143887"/>
            <a:ext cx="1344360" cy="268872"/>
          </a:xfrm>
          <a:prstGeom prst="rect">
            <a:avLst/>
          </a:prstGeom>
        </p:spPr>
      </p:pic>
      <p:sp>
        <p:nvSpPr>
          <p:cNvPr id="84" name="TextBox 83"/>
          <p:cNvSpPr txBox="1"/>
          <p:nvPr/>
        </p:nvSpPr>
        <p:spPr>
          <a:xfrm>
            <a:off x="4511238" y="3745834"/>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smtClean="0">
                <a:solidFill>
                  <a:schemeClr val="bg1"/>
                </a:solidFill>
              </a:rPr>
              <a:t>Seedcare</a:t>
            </a:r>
            <a:endParaRPr lang="de-CH" sz="1600" b="1" dirty="0" err="1" smtClean="0">
              <a:solidFill>
                <a:schemeClr val="bg1"/>
              </a:solidFill>
            </a:endParaRPr>
          </a:p>
        </p:txBody>
      </p:sp>
      <p:sp>
        <p:nvSpPr>
          <p:cNvPr id="86" name="TextBox 85"/>
          <p:cNvSpPr txBox="1"/>
          <p:nvPr/>
        </p:nvSpPr>
        <p:spPr>
          <a:xfrm>
            <a:off x="4511238" y="5238071"/>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smtClean="0">
                <a:solidFill>
                  <a:schemeClr val="bg1"/>
                </a:solidFill>
              </a:rPr>
              <a:t>Vector management</a:t>
            </a:r>
            <a:endParaRPr lang="de-CH" sz="1600" b="1" dirty="0" err="1" smtClean="0">
              <a:solidFill>
                <a:schemeClr val="bg1"/>
              </a:solidFill>
            </a:endParaRPr>
          </a:p>
        </p:txBody>
      </p:sp>
      <p:sp>
        <p:nvSpPr>
          <p:cNvPr id="88" name="TextBox 87"/>
          <p:cNvSpPr txBox="1"/>
          <p:nvPr/>
        </p:nvSpPr>
        <p:spPr>
          <a:xfrm>
            <a:off x="4511238" y="2258973"/>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smtClean="0">
                <a:solidFill>
                  <a:schemeClr val="bg1"/>
                </a:solidFill>
              </a:rPr>
              <a:t>Seeds</a:t>
            </a:r>
            <a:endParaRPr lang="de-CH" sz="1600" b="1" dirty="0" err="1" smtClean="0">
              <a:solidFill>
                <a:schemeClr val="bg1"/>
              </a:solidFill>
            </a:endParaRPr>
          </a:p>
        </p:txBody>
      </p:sp>
      <p:sp>
        <p:nvSpPr>
          <p:cNvPr id="85" name="TextBox 84"/>
          <p:cNvSpPr txBox="1"/>
          <p:nvPr/>
        </p:nvSpPr>
        <p:spPr>
          <a:xfrm>
            <a:off x="4511238" y="931771"/>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smtClean="0">
                <a:solidFill>
                  <a:schemeClr val="bg1"/>
                </a:solidFill>
              </a:rPr>
              <a:t>Insecticides</a:t>
            </a:r>
            <a:endParaRPr lang="de-CH" sz="1600" b="1" dirty="0" err="1" smtClean="0">
              <a:solidFill>
                <a:schemeClr val="bg1"/>
              </a:solidFill>
            </a:endParaRPr>
          </a:p>
        </p:txBody>
      </p:sp>
      <p:sp>
        <p:nvSpPr>
          <p:cNvPr id="96" name="TextBox 95"/>
          <p:cNvSpPr txBox="1"/>
          <p:nvPr/>
        </p:nvSpPr>
        <p:spPr>
          <a:xfrm>
            <a:off x="245815" y="4356250"/>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a:solidFill>
                  <a:schemeClr val="bg1"/>
                </a:solidFill>
              </a:rPr>
              <a:t>Fungicides</a:t>
            </a:r>
            <a:endParaRPr lang="de-CH" sz="1600" b="1" dirty="0" err="1">
              <a:solidFill>
                <a:schemeClr val="bg1"/>
              </a:solidFill>
            </a:endParaRPr>
          </a:p>
        </p:txBody>
      </p:sp>
      <p:sp>
        <p:nvSpPr>
          <p:cNvPr id="98" name="TextBox 97"/>
          <p:cNvSpPr txBox="1"/>
          <p:nvPr/>
        </p:nvSpPr>
        <p:spPr>
          <a:xfrm>
            <a:off x="245815" y="3356992"/>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smtClean="0">
                <a:solidFill>
                  <a:schemeClr val="bg1"/>
                </a:solidFill>
              </a:rPr>
              <a:t>Crop enhancement</a:t>
            </a:r>
            <a:endParaRPr lang="de-CH" sz="1600" b="1" dirty="0" err="1">
              <a:solidFill>
                <a:schemeClr val="bg1"/>
              </a:solidFill>
            </a:endParaRPr>
          </a:p>
        </p:txBody>
      </p:sp>
      <p:sp>
        <p:nvSpPr>
          <p:cNvPr id="99" name="TextBox 98"/>
          <p:cNvSpPr txBox="1"/>
          <p:nvPr/>
        </p:nvSpPr>
        <p:spPr>
          <a:xfrm>
            <a:off x="245815" y="2258973"/>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smtClean="0">
                <a:solidFill>
                  <a:schemeClr val="bg1"/>
                </a:solidFill>
              </a:rPr>
              <a:t>Non-selective herbicides</a:t>
            </a:r>
            <a:endParaRPr lang="de-CH" sz="1600" b="1" dirty="0" err="1">
              <a:solidFill>
                <a:schemeClr val="bg1"/>
              </a:solidFill>
            </a:endParaRPr>
          </a:p>
        </p:txBody>
      </p:sp>
      <p:sp>
        <p:nvSpPr>
          <p:cNvPr id="100" name="TextBox 99"/>
          <p:cNvSpPr txBox="1"/>
          <p:nvPr/>
        </p:nvSpPr>
        <p:spPr>
          <a:xfrm>
            <a:off x="245815" y="931771"/>
            <a:ext cx="3996000" cy="288629"/>
          </a:xfrm>
          <a:prstGeom prst="roundRect">
            <a:avLst/>
          </a:prstGeom>
          <a:solidFill>
            <a:schemeClr val="accent2"/>
          </a:solidFill>
        </p:spPr>
        <p:txBody>
          <a:bodyPr wrap="square" rtlCol="0" anchor="ctr">
            <a:noAutofit/>
          </a:bodyPr>
          <a:lstStyle/>
          <a:p>
            <a:pPr>
              <a:spcBef>
                <a:spcPts val="0"/>
              </a:spcBef>
              <a:spcAft>
                <a:spcPts val="600"/>
              </a:spcAft>
            </a:pPr>
            <a:r>
              <a:rPr lang="en-US" sz="1600" b="1" dirty="0" smtClean="0">
                <a:solidFill>
                  <a:schemeClr val="bg1"/>
                </a:solidFill>
              </a:rPr>
              <a:t>Selective herbicides</a:t>
            </a:r>
            <a:endParaRPr lang="de-CH" sz="1600" b="1" dirty="0" err="1">
              <a:solidFill>
                <a:schemeClr val="bg1"/>
              </a:solidFill>
            </a:endParaRPr>
          </a:p>
        </p:txBody>
      </p:sp>
      <p:pic>
        <p:nvPicPr>
          <p:cNvPr id="73" name="Picture 72"/>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295679" y="1699399"/>
            <a:ext cx="1428750" cy="285750"/>
          </a:xfrm>
          <a:prstGeom prst="rect">
            <a:avLst/>
          </a:prstGeom>
        </p:spPr>
      </p:pic>
      <p:pic>
        <p:nvPicPr>
          <p:cNvPr id="101" name="Picture 100"/>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1511416" y="3743329"/>
            <a:ext cx="944462" cy="188892"/>
          </a:xfrm>
          <a:prstGeom prst="rect">
            <a:avLst/>
          </a:prstGeom>
        </p:spPr>
      </p:pic>
      <p:pic>
        <p:nvPicPr>
          <p:cNvPr id="102" name="Picture 101"/>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698869" y="3760931"/>
            <a:ext cx="914400" cy="182880"/>
          </a:xfrm>
          <a:prstGeom prst="rect">
            <a:avLst/>
          </a:prstGeom>
        </p:spPr>
      </p:pic>
      <p:pic>
        <p:nvPicPr>
          <p:cNvPr id="104" name="Picture 103"/>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599781" y="3317282"/>
            <a:ext cx="1446359" cy="261542"/>
          </a:xfrm>
          <a:prstGeom prst="rect">
            <a:avLst/>
          </a:prstGeom>
        </p:spPr>
      </p:pic>
      <p:pic>
        <p:nvPicPr>
          <p:cNvPr id="105" name="Picture 104"/>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6060466" y="2996952"/>
            <a:ext cx="1361032" cy="273993"/>
          </a:xfrm>
          <a:prstGeom prst="rect">
            <a:avLst/>
          </a:prstGeom>
        </p:spPr>
      </p:pic>
      <p:pic>
        <p:nvPicPr>
          <p:cNvPr id="106" name="Picture 105"/>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6190044" y="5591522"/>
            <a:ext cx="1428750" cy="285750"/>
          </a:xfrm>
          <a:prstGeom prst="rect">
            <a:avLst/>
          </a:prstGeom>
        </p:spPr>
      </p:pic>
      <p:pic>
        <p:nvPicPr>
          <p:cNvPr id="107" name="Picture 106"/>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3203681" y="2637669"/>
            <a:ext cx="1368319" cy="273664"/>
          </a:xfrm>
          <a:prstGeom prst="rect">
            <a:avLst/>
          </a:prstGeom>
        </p:spPr>
      </p:pic>
      <p:pic>
        <p:nvPicPr>
          <p:cNvPr id="70" name="Picture 69"/>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2591823" y="1699399"/>
            <a:ext cx="1428750" cy="285750"/>
          </a:xfrm>
          <a:prstGeom prst="rect">
            <a:avLst/>
          </a:prstGeom>
        </p:spPr>
      </p:pic>
      <p:pic>
        <p:nvPicPr>
          <p:cNvPr id="109" name="Picture 108"/>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2991284" y="5574903"/>
            <a:ext cx="1428750" cy="285750"/>
          </a:xfrm>
          <a:prstGeom prst="rect">
            <a:avLst/>
          </a:prstGeom>
        </p:spPr>
      </p:pic>
      <p:pic>
        <p:nvPicPr>
          <p:cNvPr id="110" name="Picture 109"/>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7297330" y="1244605"/>
            <a:ext cx="1428750" cy="285750"/>
          </a:xfrm>
          <a:prstGeom prst="rect">
            <a:avLst/>
          </a:prstGeom>
        </p:spPr>
      </p:pic>
      <p:pic>
        <p:nvPicPr>
          <p:cNvPr id="111" name="Picture 110"/>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7042729" y="1699399"/>
            <a:ext cx="1345801" cy="269160"/>
          </a:xfrm>
          <a:prstGeom prst="rect">
            <a:avLst/>
          </a:prstGeom>
        </p:spPr>
      </p:pic>
      <p:pic>
        <p:nvPicPr>
          <p:cNvPr id="64" name="Picture 63"/>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112280" y="2656775"/>
            <a:ext cx="834814" cy="212459"/>
          </a:xfrm>
          <a:prstGeom prst="rect">
            <a:avLst/>
          </a:prstGeom>
        </p:spPr>
      </p:pic>
      <p:pic>
        <p:nvPicPr>
          <p:cNvPr id="69" name="Picture 68"/>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444546" y="1292450"/>
            <a:ext cx="748150" cy="330913"/>
          </a:xfrm>
          <a:prstGeom prst="rect">
            <a:avLst/>
          </a:prstGeom>
        </p:spPr>
      </p:pic>
      <p:sp>
        <p:nvSpPr>
          <p:cNvPr id="108"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pic>
        <p:nvPicPr>
          <p:cNvPr id="3" name="Picture 2"/>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7148984" y="4085844"/>
            <a:ext cx="1428750" cy="285750"/>
          </a:xfrm>
          <a:prstGeom prst="rect">
            <a:avLst/>
          </a:prstGeom>
        </p:spPr>
      </p:pic>
      <p:pic>
        <p:nvPicPr>
          <p:cNvPr id="4" name="Picture 3"/>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4510362" y="4793532"/>
            <a:ext cx="1428750" cy="285750"/>
          </a:xfrm>
          <a:prstGeom prst="rect">
            <a:avLst/>
          </a:prstGeom>
        </p:spPr>
      </p:pic>
    </p:spTree>
    <p:extLst>
      <p:ext uri="{BB962C8B-B14F-4D97-AF65-F5344CB8AC3E}">
        <p14:creationId xmlns:p14="http://schemas.microsoft.com/office/powerpoint/2010/main" val="3686958904"/>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Strategic collaborations – improving our freedom to operate</a:t>
            </a:r>
            <a:endParaRPr lang="en-US" dirty="0"/>
          </a:p>
        </p:txBody>
      </p:sp>
      <p:pic>
        <p:nvPicPr>
          <p:cNvPr id="2052" name="Picture 4" descr="http://outreachstrategies.com/phpages/wp-content/uploads/2009/09/wbcsd_logo.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39700" y="3020450"/>
            <a:ext cx="2222500" cy="758159"/>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1"/>
          <a:stretch/>
        </p:blipFill>
        <p:spPr bwMode="auto">
          <a:xfrm>
            <a:off x="6300192" y="2768415"/>
            <a:ext cx="2496361" cy="135237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 name="TextBox 35"/>
          <p:cNvSpPr txBox="1"/>
          <p:nvPr/>
        </p:nvSpPr>
        <p:spPr>
          <a:xfrm>
            <a:off x="2517079" y="2636912"/>
            <a:ext cx="3566397" cy="737382"/>
          </a:xfrm>
          <a:prstGeom prst="rect">
            <a:avLst/>
          </a:prstGeom>
          <a:noFill/>
        </p:spPr>
        <p:txBody>
          <a:bodyPr wrap="square" rtlCol="0">
            <a:normAutofit fontScale="92500" lnSpcReduction="20000"/>
          </a:bodyPr>
          <a:lstStyle/>
          <a:p>
            <a:pPr marL="0" indent="0">
              <a:spcAft>
                <a:spcPts val="0"/>
              </a:spcAft>
              <a:buNone/>
            </a:pPr>
            <a:r>
              <a:rPr lang="en-US" sz="1700" b="1" dirty="0">
                <a:solidFill>
                  <a:schemeClr val="accent1"/>
                </a:solidFill>
              </a:rPr>
              <a:t>WBCSD </a:t>
            </a:r>
            <a:r>
              <a:rPr lang="en-US" sz="1700" b="1" dirty="0" smtClean="0">
                <a:solidFill>
                  <a:schemeClr val="accent1"/>
                </a:solidFill>
              </a:rPr>
              <a:t>– </a:t>
            </a:r>
            <a:r>
              <a:rPr lang="en-US" sz="1700" dirty="0" smtClean="0">
                <a:solidFill>
                  <a:schemeClr val="accent1"/>
                </a:solidFill>
              </a:rPr>
              <a:t>Syngenta is a </a:t>
            </a:r>
            <a:r>
              <a:rPr lang="en-US" sz="1700" dirty="0">
                <a:solidFill>
                  <a:schemeClr val="accent1"/>
                </a:solidFill>
              </a:rPr>
              <a:t>member company </a:t>
            </a:r>
            <a:r>
              <a:rPr lang="en-US" sz="1700" dirty="0" smtClean="0">
                <a:solidFill>
                  <a:schemeClr val="accent1"/>
                </a:solidFill>
              </a:rPr>
              <a:t>of WBCSD and a co-chair of Climate Smart Agriculture</a:t>
            </a:r>
          </a:p>
        </p:txBody>
      </p:sp>
      <p:sp>
        <p:nvSpPr>
          <p:cNvPr id="39" name="TextBox 38"/>
          <p:cNvSpPr txBox="1"/>
          <p:nvPr/>
        </p:nvSpPr>
        <p:spPr>
          <a:xfrm>
            <a:off x="2517079" y="3222536"/>
            <a:ext cx="3783113" cy="998552"/>
          </a:xfrm>
          <a:prstGeom prst="rect">
            <a:avLst/>
          </a:prstGeom>
          <a:noFill/>
        </p:spPr>
        <p:txBody>
          <a:bodyPr wrap="square" rtlCol="0">
            <a:noAutofit/>
          </a:bodyPr>
          <a:lstStyle/>
          <a:p>
            <a:pPr>
              <a:spcBef>
                <a:spcPts val="0"/>
              </a:spcBef>
              <a:spcAft>
                <a:spcPts val="0"/>
              </a:spcAft>
            </a:pPr>
            <a:r>
              <a:rPr lang="en-US" sz="1400" dirty="0" smtClean="0"/>
              <a:t>Working </a:t>
            </a:r>
            <a:r>
              <a:rPr lang="en-US" sz="1400" dirty="0"/>
              <a:t>together with value chain partners to scale-up ground actions to enhance productivity of food systems and strengthen the climate resilience of farming communities</a:t>
            </a:r>
            <a:endParaRPr lang="de-CH" sz="1400" dirty="0" err="1"/>
          </a:p>
        </p:txBody>
      </p:sp>
      <p:pic>
        <p:nvPicPr>
          <p:cNvPr id="2056" name="Picture 8"/>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a:stretch/>
        </p:blipFill>
        <p:spPr bwMode="auto">
          <a:xfrm>
            <a:off x="6311078" y="4586513"/>
            <a:ext cx="2505804" cy="133897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TextBox 36"/>
          <p:cNvSpPr txBox="1"/>
          <p:nvPr/>
        </p:nvSpPr>
        <p:spPr>
          <a:xfrm>
            <a:off x="2517079" y="4380411"/>
            <a:ext cx="3693250" cy="737382"/>
          </a:xfrm>
          <a:prstGeom prst="rect">
            <a:avLst/>
          </a:prstGeom>
          <a:noFill/>
        </p:spPr>
        <p:txBody>
          <a:bodyPr wrap="square" rtlCol="0">
            <a:normAutofit/>
          </a:bodyPr>
          <a:lstStyle/>
          <a:p>
            <a:pPr marL="0" indent="0">
              <a:spcAft>
                <a:spcPts val="600"/>
              </a:spcAft>
              <a:buNone/>
            </a:pPr>
            <a:r>
              <a:rPr lang="en-US" sz="1600" b="1" dirty="0" smtClean="0">
                <a:solidFill>
                  <a:schemeClr val="accent1"/>
                </a:solidFill>
              </a:rPr>
              <a:t>United </a:t>
            </a:r>
            <a:r>
              <a:rPr lang="en-US" sz="1600" b="1" dirty="0">
                <a:solidFill>
                  <a:schemeClr val="accent1"/>
                </a:solidFill>
              </a:rPr>
              <a:t>Nations Convention to Combat </a:t>
            </a:r>
            <a:r>
              <a:rPr lang="en-US" sz="1600" b="1" dirty="0" smtClean="0">
                <a:solidFill>
                  <a:schemeClr val="accent1"/>
                </a:solidFill>
              </a:rPr>
              <a:t>Desertification</a:t>
            </a:r>
            <a:endParaRPr lang="en-US" sz="1600" dirty="0">
              <a:solidFill>
                <a:schemeClr val="accent1"/>
              </a:solidFill>
            </a:endParaRPr>
          </a:p>
        </p:txBody>
      </p:sp>
      <p:sp>
        <p:nvSpPr>
          <p:cNvPr id="40" name="TextBox 39"/>
          <p:cNvSpPr txBox="1"/>
          <p:nvPr/>
        </p:nvSpPr>
        <p:spPr>
          <a:xfrm>
            <a:off x="2517078" y="4940691"/>
            <a:ext cx="3883721" cy="1383909"/>
          </a:xfrm>
          <a:prstGeom prst="rect">
            <a:avLst/>
          </a:prstGeom>
          <a:noFill/>
        </p:spPr>
        <p:txBody>
          <a:bodyPr wrap="square" rtlCol="0">
            <a:normAutofit/>
          </a:bodyPr>
          <a:lstStyle/>
          <a:p>
            <a:pPr marL="0" indent="0">
              <a:lnSpc>
                <a:spcPct val="90000"/>
              </a:lnSpc>
              <a:spcAft>
                <a:spcPts val="0"/>
              </a:spcAft>
              <a:buNone/>
            </a:pPr>
            <a:r>
              <a:rPr lang="en-US" sz="1400" dirty="0" smtClean="0"/>
              <a:t>Promoting the adoption of soil conservation and good soil management practices in policies and decision making frameworks by building a network linking research institutes, universities and key decision-makers through the Soil Leadership Academy</a:t>
            </a:r>
            <a:endParaRPr lang="de-CH" sz="1400" dirty="0" err="1"/>
          </a:p>
        </p:txBody>
      </p:sp>
      <p:pic>
        <p:nvPicPr>
          <p:cNvPr id="2054" name="Picture 6" descr="O:\Co\Co6\TL Imagery\African women in field.jpg"/>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a:stretch/>
        </p:blipFill>
        <p:spPr bwMode="auto">
          <a:xfrm>
            <a:off x="6300192" y="1146593"/>
            <a:ext cx="2496361" cy="1338977"/>
          </a:xfrm>
          <a:prstGeom prst="roundRect">
            <a:avLst/>
          </a:prstGeom>
          <a:noFill/>
          <a:ln>
            <a:noFill/>
          </a:ln>
          <a:extLst>
            <a:ext uri="{909E8E84-426E-40DD-AFC4-6F175D3DCCD1}">
              <a14:hiddenFill xmlns:a14="http://schemas.microsoft.com/office/drawing/2010/main">
                <a:solidFill>
                  <a:srgbClr val="FFFFFF"/>
                </a:solidFill>
              </a14:hiddenFill>
            </a:ext>
          </a:extLst>
        </p:spPr>
      </p:pic>
      <p:pic>
        <p:nvPicPr>
          <p:cNvPr id="2050" name="Picture 2" descr="http://geoindex.files.wordpress.com/2011/04/wef_logo.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a:stretch/>
        </p:blipFill>
        <p:spPr bwMode="auto">
          <a:xfrm>
            <a:off x="270804" y="934329"/>
            <a:ext cx="1881720" cy="1482862"/>
          </a:xfrm>
          <a:prstGeom prst="rect">
            <a:avLst/>
          </a:prstGeom>
          <a:noFill/>
          <a:extLst>
            <a:ext uri="{909E8E84-426E-40DD-AFC4-6F175D3DCCD1}">
              <a14:hiddenFill xmlns:a14="http://schemas.microsoft.com/office/drawing/2010/main">
                <a:solidFill>
                  <a:srgbClr val="FFFFFF"/>
                </a:solidFill>
              </a14:hiddenFill>
            </a:ext>
          </a:extLst>
        </p:spPr>
      </p:pic>
      <p:sp>
        <p:nvSpPr>
          <p:cNvPr id="38" name="TextBox 37"/>
          <p:cNvSpPr txBox="1"/>
          <p:nvPr/>
        </p:nvSpPr>
        <p:spPr>
          <a:xfrm>
            <a:off x="2517079" y="1327880"/>
            <a:ext cx="3693250" cy="870170"/>
          </a:xfrm>
          <a:prstGeom prst="rect">
            <a:avLst/>
          </a:prstGeom>
          <a:noFill/>
        </p:spPr>
        <p:txBody>
          <a:bodyPr wrap="square" rtlCol="0">
            <a:noAutofit/>
          </a:bodyPr>
          <a:lstStyle/>
          <a:p>
            <a:pPr>
              <a:spcBef>
                <a:spcPts val="0"/>
              </a:spcBef>
              <a:spcAft>
                <a:spcPts val="600"/>
              </a:spcAft>
            </a:pPr>
            <a:r>
              <a:rPr lang="en-US" sz="1400" dirty="0"/>
              <a:t>Emphasizing the important role of smallholders in achieving global food security and the need to help them around the world to improve rural prosperity</a:t>
            </a:r>
            <a:endParaRPr lang="de-CH" sz="1400" dirty="0" err="1"/>
          </a:p>
        </p:txBody>
      </p:sp>
      <p:sp>
        <p:nvSpPr>
          <p:cNvPr id="41" name="TextBox 40"/>
          <p:cNvSpPr txBox="1"/>
          <p:nvPr/>
        </p:nvSpPr>
        <p:spPr>
          <a:xfrm>
            <a:off x="2517079" y="1052736"/>
            <a:ext cx="3573003" cy="737382"/>
          </a:xfrm>
          <a:prstGeom prst="rect">
            <a:avLst/>
          </a:prstGeom>
          <a:noFill/>
        </p:spPr>
        <p:txBody>
          <a:bodyPr wrap="square" rtlCol="0">
            <a:normAutofit/>
          </a:bodyPr>
          <a:lstStyle/>
          <a:p>
            <a:pPr marL="0" indent="0">
              <a:spcAft>
                <a:spcPts val="0"/>
              </a:spcAft>
              <a:buNone/>
            </a:pPr>
            <a:r>
              <a:rPr lang="en-US" sz="1600" b="1" dirty="0">
                <a:solidFill>
                  <a:schemeClr val="accent1"/>
                </a:solidFill>
              </a:rPr>
              <a:t>New vision of agriculture </a:t>
            </a:r>
          </a:p>
        </p:txBody>
      </p:sp>
      <p:sp>
        <p:nvSpPr>
          <p:cNvPr id="16"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pic>
        <p:nvPicPr>
          <p:cNvPr id="4" name="Picture 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73985" y="4624930"/>
            <a:ext cx="2242344" cy="1300560"/>
          </a:xfrm>
          <a:prstGeom prst="rect">
            <a:avLst/>
          </a:prstGeom>
        </p:spPr>
      </p:pic>
    </p:spTree>
    <p:extLst>
      <p:ext uri="{BB962C8B-B14F-4D97-AF65-F5344CB8AC3E}">
        <p14:creationId xmlns:p14="http://schemas.microsoft.com/office/powerpoint/2010/main" val="320204278"/>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email">
            <a:extLst>
              <a:ext uri="{28A0092B-C50C-407E-A947-70E740481C1C}">
                <a14:useLocalDpi xmlns:a14="http://schemas.microsoft.com/office/drawing/2010/main" val="0"/>
              </a:ext>
            </a:extLst>
          </a:blip>
          <a:srcRect/>
          <a:stretch/>
        </p:blipFill>
        <p:spPr>
          <a:xfrm>
            <a:off x="6126151" y="975116"/>
            <a:ext cx="2636849" cy="1590346"/>
          </a:xfrm>
          <a:prstGeom prst="rect">
            <a:avLst/>
          </a:prstGeom>
        </p:spPr>
      </p:pic>
      <p:pic>
        <p:nvPicPr>
          <p:cNvPr id="5" name="Picture 4"/>
          <p:cNvPicPr>
            <a:picLocks noChangeAspect="1"/>
          </p:cNvPicPr>
          <p:nvPr/>
        </p:nvPicPr>
        <p:blipFill rotWithShape="1">
          <a:blip r:embed="rId4" cstate="email">
            <a:extLst>
              <a:ext uri="{28A0092B-C50C-407E-A947-70E740481C1C}">
                <a14:useLocalDpi xmlns:a14="http://schemas.microsoft.com/office/drawing/2010/main" val="0"/>
              </a:ext>
            </a:extLst>
          </a:blip>
          <a:srcRect/>
          <a:stretch/>
        </p:blipFill>
        <p:spPr>
          <a:xfrm>
            <a:off x="6126151" y="4541116"/>
            <a:ext cx="2604916" cy="1478683"/>
          </a:xfrm>
          <a:prstGeom prst="rect">
            <a:avLst/>
          </a:prstGeom>
        </p:spPr>
      </p:pic>
      <p:sp>
        <p:nvSpPr>
          <p:cNvPr id="2" name="Title 1"/>
          <p:cNvSpPr>
            <a:spLocks noGrp="1"/>
          </p:cNvSpPr>
          <p:nvPr>
            <p:ph type="title"/>
          </p:nvPr>
        </p:nvSpPr>
        <p:spPr/>
        <p:txBody>
          <a:bodyPr/>
          <a:lstStyle/>
          <a:p>
            <a:r>
              <a:rPr lang="de-CH" dirty="0"/>
              <a:t>R&amp;D collaborations – broadening the scope of our innovation</a:t>
            </a:r>
            <a:endParaRPr lang="en-US" dirty="0"/>
          </a:p>
        </p:txBody>
      </p:sp>
      <p:grpSp>
        <p:nvGrpSpPr>
          <p:cNvPr id="26" name="Group 25"/>
          <p:cNvGrpSpPr/>
          <p:nvPr/>
        </p:nvGrpSpPr>
        <p:grpSpPr>
          <a:xfrm>
            <a:off x="5943600" y="838200"/>
            <a:ext cx="3051365" cy="1934079"/>
            <a:chOff x="4536483" y="1295400"/>
            <a:chExt cx="2833479" cy="1706479"/>
          </a:xfrm>
        </p:grpSpPr>
        <p:sp>
          <p:nvSpPr>
            <p:cNvPr id="27" name="Rounded Rectangle 26"/>
            <p:cNvSpPr/>
            <p:nvPr/>
          </p:nvSpPr>
          <p:spPr bwMode="auto">
            <a:xfrm>
              <a:off x="4724400" y="1524000"/>
              <a:ext cx="2438400" cy="1295400"/>
            </a:xfrm>
            <a:prstGeom prst="roundRect">
              <a:avLst/>
            </a:prstGeom>
            <a:noFill/>
            <a:ln w="1428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28" name="Rectangle 27"/>
            <p:cNvSpPr/>
            <p:nvPr/>
          </p:nvSpPr>
          <p:spPr bwMode="auto">
            <a:xfrm>
              <a:off x="7065162" y="2747405"/>
              <a:ext cx="304800" cy="254474"/>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29" name="Rectangle 28"/>
            <p:cNvSpPr/>
            <p:nvPr/>
          </p:nvSpPr>
          <p:spPr bwMode="auto">
            <a:xfrm>
              <a:off x="7081865" y="1315648"/>
              <a:ext cx="219128" cy="276726"/>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0" name="Rectangle 29"/>
            <p:cNvSpPr/>
            <p:nvPr/>
          </p:nvSpPr>
          <p:spPr bwMode="auto">
            <a:xfrm>
              <a:off x="4593310" y="2730778"/>
              <a:ext cx="194159" cy="230605"/>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31" name="Rectangle 30"/>
            <p:cNvSpPr/>
            <p:nvPr/>
          </p:nvSpPr>
          <p:spPr bwMode="auto">
            <a:xfrm>
              <a:off x="4536483" y="1295400"/>
              <a:ext cx="304800" cy="304800"/>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grpSp>
      <p:sp>
        <p:nvSpPr>
          <p:cNvPr id="37" name="TextBox 36"/>
          <p:cNvSpPr txBox="1"/>
          <p:nvPr/>
        </p:nvSpPr>
        <p:spPr>
          <a:xfrm>
            <a:off x="2494528" y="4516396"/>
            <a:ext cx="3566397" cy="737382"/>
          </a:xfrm>
          <a:prstGeom prst="rect">
            <a:avLst/>
          </a:prstGeom>
          <a:noFill/>
        </p:spPr>
        <p:txBody>
          <a:bodyPr wrap="square" rtlCol="0">
            <a:normAutofit/>
          </a:bodyPr>
          <a:lstStyle/>
          <a:p>
            <a:r>
              <a:rPr lang="en-US" sz="1600" b="1" dirty="0" smtClean="0">
                <a:solidFill>
                  <a:schemeClr val="accent3"/>
                </a:solidFill>
              </a:rPr>
              <a:t>Business </a:t>
            </a:r>
            <a:r>
              <a:rPr lang="en-US" sz="1600" b="1" dirty="0">
                <a:solidFill>
                  <a:schemeClr val="accent3"/>
                </a:solidFill>
              </a:rPr>
              <a:t>collaboration on plant biotechnology</a:t>
            </a:r>
            <a:endParaRPr lang="en-US" sz="1600" dirty="0">
              <a:solidFill>
                <a:schemeClr val="accent3"/>
              </a:solidFill>
            </a:endParaRPr>
          </a:p>
        </p:txBody>
      </p:sp>
      <p:sp>
        <p:nvSpPr>
          <p:cNvPr id="39" name="TextBox 38"/>
          <p:cNvSpPr txBox="1"/>
          <p:nvPr/>
        </p:nvSpPr>
        <p:spPr>
          <a:xfrm>
            <a:off x="2494528" y="1600200"/>
            <a:ext cx="3455683" cy="870170"/>
          </a:xfrm>
          <a:prstGeom prst="rect">
            <a:avLst/>
          </a:prstGeom>
          <a:noFill/>
        </p:spPr>
        <p:txBody>
          <a:bodyPr wrap="square" rtlCol="0">
            <a:noAutofit/>
          </a:bodyPr>
          <a:lstStyle/>
          <a:p>
            <a:r>
              <a:rPr lang="de-CH" sz="1400" dirty="0"/>
              <a:t>O</a:t>
            </a:r>
            <a:r>
              <a:rPr lang="de-CH" sz="1400" dirty="0" smtClean="0"/>
              <a:t>nline portal helping to identify new opportunities by offering partners a forum to share new technologies and ideas</a:t>
            </a:r>
            <a:br>
              <a:rPr lang="de-CH" sz="1400" dirty="0" smtClean="0"/>
            </a:br>
            <a:endParaRPr lang="de-CH" sz="1400" dirty="0"/>
          </a:p>
        </p:txBody>
      </p:sp>
      <p:sp>
        <p:nvSpPr>
          <p:cNvPr id="40" name="TextBox 39"/>
          <p:cNvSpPr txBox="1"/>
          <p:nvPr/>
        </p:nvSpPr>
        <p:spPr>
          <a:xfrm>
            <a:off x="2494528" y="5052688"/>
            <a:ext cx="3445706" cy="710521"/>
          </a:xfrm>
          <a:prstGeom prst="rect">
            <a:avLst/>
          </a:prstGeom>
          <a:noFill/>
        </p:spPr>
        <p:txBody>
          <a:bodyPr wrap="square" rtlCol="0">
            <a:noAutofit/>
          </a:bodyPr>
          <a:lstStyle/>
          <a:p>
            <a:r>
              <a:rPr lang="en-US" sz="1400" dirty="0" smtClean="0"/>
              <a:t>Partnership</a:t>
            </a:r>
            <a:r>
              <a:rPr lang="en-US" sz="1400" dirty="0"/>
              <a:t> </a:t>
            </a:r>
            <a:r>
              <a:rPr lang="en-US" sz="1400" dirty="0" smtClean="0"/>
              <a:t>to reduce </a:t>
            </a:r>
            <a:r>
              <a:rPr lang="en-US" sz="1400" dirty="0"/>
              <a:t>poverty through </a:t>
            </a:r>
            <a:r>
              <a:rPr lang="en-US" sz="1400" dirty="0" smtClean="0"/>
              <a:t>improved, diversified and sustainable rice-based systems.</a:t>
            </a:r>
            <a:endParaRPr lang="de-CH" sz="1400" dirty="0"/>
          </a:p>
        </p:txBody>
      </p:sp>
      <p:sp>
        <p:nvSpPr>
          <p:cNvPr id="42" name="TextBox 41"/>
          <p:cNvSpPr txBox="1"/>
          <p:nvPr/>
        </p:nvSpPr>
        <p:spPr>
          <a:xfrm>
            <a:off x="2487923" y="1066800"/>
            <a:ext cx="3566397" cy="737382"/>
          </a:xfrm>
          <a:prstGeom prst="rect">
            <a:avLst/>
          </a:prstGeom>
          <a:noFill/>
        </p:spPr>
        <p:txBody>
          <a:bodyPr wrap="square" rtlCol="0">
            <a:normAutofit/>
          </a:bodyPr>
          <a:lstStyle/>
          <a:p>
            <a:r>
              <a:rPr lang="en-US" sz="1600" b="1" dirty="0" smtClean="0">
                <a:solidFill>
                  <a:schemeClr val="accent3"/>
                </a:solidFill>
              </a:rPr>
              <a:t>Germinating Alliances for Tomorrow’s Innovations</a:t>
            </a:r>
            <a:r>
              <a:rPr lang="de-CH" sz="1600" b="1" dirty="0" smtClean="0">
                <a:solidFill>
                  <a:schemeClr val="accent3"/>
                </a:solidFill>
              </a:rPr>
              <a:t>™</a:t>
            </a:r>
            <a:endParaRPr lang="en-US" sz="1600" dirty="0">
              <a:solidFill>
                <a:schemeClr val="accent3"/>
              </a:solidFill>
            </a:endParaRPr>
          </a:p>
        </p:txBody>
      </p:sp>
      <p:grpSp>
        <p:nvGrpSpPr>
          <p:cNvPr id="32" name="Group 31"/>
          <p:cNvGrpSpPr/>
          <p:nvPr/>
        </p:nvGrpSpPr>
        <p:grpSpPr>
          <a:xfrm>
            <a:off x="5940234" y="2539938"/>
            <a:ext cx="2977092" cy="1727262"/>
            <a:chOff x="5940234" y="4191000"/>
            <a:chExt cx="2977092" cy="1727262"/>
          </a:xfrm>
        </p:grpSpPr>
        <p:pic>
          <p:nvPicPr>
            <p:cNvPr id="33" name="Picture 5" descr="http://www.syngenta.com/global/corporate/SiteCollectionImages/ImageLibrary/FieldCrops/Wheat/wheat-field-lowre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203901" y="4419600"/>
              <a:ext cx="2559099" cy="1447800"/>
            </a:xfrm>
            <a:prstGeom prst="rect">
              <a:avLst/>
            </a:prstGeom>
            <a:noFill/>
          </p:spPr>
        </p:pic>
        <p:grpSp>
          <p:nvGrpSpPr>
            <p:cNvPr id="34" name="Group 33"/>
            <p:cNvGrpSpPr/>
            <p:nvPr/>
          </p:nvGrpSpPr>
          <p:grpSpPr>
            <a:xfrm>
              <a:off x="5940234" y="4191000"/>
              <a:ext cx="2977092" cy="1727262"/>
              <a:chOff x="4536483" y="1295400"/>
              <a:chExt cx="2764510" cy="1524000"/>
            </a:xfrm>
          </p:grpSpPr>
          <p:sp>
            <p:nvSpPr>
              <p:cNvPr id="36" name="Rounded Rectangle 35"/>
              <p:cNvSpPr/>
              <p:nvPr/>
            </p:nvSpPr>
            <p:spPr bwMode="auto">
              <a:xfrm>
                <a:off x="4724400" y="1524000"/>
                <a:ext cx="2438400" cy="1295400"/>
              </a:xfrm>
              <a:prstGeom prst="roundRect">
                <a:avLst/>
              </a:prstGeom>
              <a:noFill/>
              <a:ln w="142875"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43" name="Rectangle 42"/>
              <p:cNvSpPr/>
              <p:nvPr/>
            </p:nvSpPr>
            <p:spPr bwMode="auto">
              <a:xfrm>
                <a:off x="7081865" y="1315648"/>
                <a:ext cx="219128" cy="276726"/>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sp>
            <p:nvSpPr>
              <p:cNvPr id="44" name="Rectangle 43"/>
              <p:cNvSpPr/>
              <p:nvPr/>
            </p:nvSpPr>
            <p:spPr bwMode="auto">
              <a:xfrm>
                <a:off x="4536483" y="1295400"/>
                <a:ext cx="304800" cy="304800"/>
              </a:xfrm>
              <a:prstGeom prst="rect">
                <a:avLst/>
              </a:prstGeom>
              <a:solidFill>
                <a:schemeClr val="bg1"/>
              </a:solidFill>
              <a:ln w="6350" cap="flat" cmpd="sng" algn="ctr">
                <a:solidFill>
                  <a:schemeClr val="bg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ts val="600"/>
                  </a:spcAft>
                  <a:buClrTx/>
                  <a:buSzTx/>
                  <a:buFontTx/>
                  <a:buNone/>
                  <a:tabLst/>
                </a:pPr>
                <a:endParaRPr kumimoji="0" lang="en-US" sz="1000" b="0" i="0" u="none" strike="noStrike" cap="none" normalizeH="0" baseline="0" dirty="0" smtClean="0">
                  <a:ln>
                    <a:noFill/>
                  </a:ln>
                  <a:solidFill>
                    <a:schemeClr val="tx1"/>
                  </a:solidFill>
                  <a:effectLst/>
                  <a:latin typeface="Arial" charset="0"/>
                </a:endParaRPr>
              </a:p>
            </p:txBody>
          </p:sp>
        </p:grpSp>
      </p:grpSp>
      <p:sp>
        <p:nvSpPr>
          <p:cNvPr id="45" name="TextBox 44"/>
          <p:cNvSpPr txBox="1"/>
          <p:nvPr/>
        </p:nvSpPr>
        <p:spPr>
          <a:xfrm>
            <a:off x="2494528" y="2767818"/>
            <a:ext cx="3830072" cy="737382"/>
          </a:xfrm>
          <a:prstGeom prst="rect">
            <a:avLst/>
          </a:prstGeom>
          <a:noFill/>
        </p:spPr>
        <p:txBody>
          <a:bodyPr wrap="square" rtlCol="0">
            <a:normAutofit/>
          </a:bodyPr>
          <a:lstStyle/>
          <a:p>
            <a:pPr marL="0" indent="0">
              <a:buNone/>
            </a:pPr>
            <a:r>
              <a:rPr lang="de-CH" sz="1600" b="1" dirty="0" smtClean="0">
                <a:solidFill>
                  <a:schemeClr val="accent3"/>
                </a:solidFill>
              </a:rPr>
              <a:t>I</a:t>
            </a:r>
            <a:r>
              <a:rPr lang="en-US" sz="1600" b="1" dirty="0">
                <a:solidFill>
                  <a:schemeClr val="accent3"/>
                </a:solidFill>
              </a:rPr>
              <a:t>ndustry-leading partnership to advance </a:t>
            </a:r>
            <a:r>
              <a:rPr lang="en-US" sz="1600" b="1" dirty="0" smtClean="0">
                <a:solidFill>
                  <a:schemeClr val="accent3"/>
                </a:solidFill>
              </a:rPr>
              <a:t>wheat and corn </a:t>
            </a:r>
            <a:r>
              <a:rPr lang="en-US" sz="1600" b="1" dirty="0">
                <a:solidFill>
                  <a:schemeClr val="accent3"/>
                </a:solidFill>
              </a:rPr>
              <a:t>research </a:t>
            </a:r>
          </a:p>
        </p:txBody>
      </p:sp>
      <p:sp>
        <p:nvSpPr>
          <p:cNvPr id="46" name="TextBox 45"/>
          <p:cNvSpPr txBox="1"/>
          <p:nvPr/>
        </p:nvSpPr>
        <p:spPr>
          <a:xfrm>
            <a:off x="2494528" y="3352800"/>
            <a:ext cx="3693250" cy="1143000"/>
          </a:xfrm>
          <a:prstGeom prst="rect">
            <a:avLst/>
          </a:prstGeom>
          <a:noFill/>
        </p:spPr>
        <p:txBody>
          <a:bodyPr wrap="square" rtlCol="0">
            <a:normAutofit/>
          </a:bodyPr>
          <a:lstStyle/>
          <a:p>
            <a:pPr marL="9525"/>
            <a:r>
              <a:rPr lang="de-CH" sz="1400" dirty="0"/>
              <a:t>Joint </a:t>
            </a:r>
            <a:r>
              <a:rPr lang="de-CH" sz="1400" dirty="0" smtClean="0"/>
              <a:t>R&amp;D on hybrid wheat and corn. Combining seeds </a:t>
            </a:r>
            <a:r>
              <a:rPr lang="de-CH" sz="1400" dirty="0"/>
              <a:t>and crop </a:t>
            </a:r>
            <a:r>
              <a:rPr lang="de-CH" sz="1400" dirty="0" smtClean="0"/>
              <a:t>protection: accelerating </a:t>
            </a:r>
            <a:r>
              <a:rPr lang="de-CH" sz="1400" dirty="0"/>
              <a:t>plant yield </a:t>
            </a:r>
            <a:r>
              <a:rPr lang="de-CH" sz="1400" dirty="0" smtClean="0"/>
              <a:t>performance and offering agronomic and safe use advice</a:t>
            </a:r>
            <a:endParaRPr lang="de-CH" sz="1400" dirty="0"/>
          </a:p>
        </p:txBody>
      </p:sp>
      <p:pic>
        <p:nvPicPr>
          <p:cNvPr id="47" name="Picture 2" descr="http://www.itsvc.edu.mx/images/LOGO_CIMMYT.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0414" y="2843212"/>
            <a:ext cx="1763267" cy="13224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12361" y="1631576"/>
            <a:ext cx="2209800" cy="27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www.egfar.org/sites/default/files/old/869_irri_logo.jp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5220" y="4802250"/>
            <a:ext cx="2393789" cy="527823"/>
          </a:xfrm>
          <a:prstGeom prst="rect">
            <a:avLst/>
          </a:prstGeom>
          <a:noFill/>
          <a:extLst>
            <a:ext uri="{909E8E84-426E-40DD-AFC4-6F175D3DCCD1}">
              <a14:hiddenFill xmlns:a14="http://schemas.microsoft.com/office/drawing/2010/main">
                <a:solidFill>
                  <a:srgbClr val="FFFFFF"/>
                </a:solidFill>
              </a14:hiddenFill>
            </a:ext>
          </a:extLst>
        </p:spPr>
      </p:pic>
      <p:sp>
        <p:nvSpPr>
          <p:cNvPr id="38" name="Footer Placeholder 3"/>
          <p:cNvSpPr>
            <a:spLocks noGrp="1"/>
          </p:cNvSpPr>
          <p:nvPr>
            <p:ph type="ftr" sz="quarter" idx="10"/>
          </p:nvPr>
        </p:nvSpPr>
        <p:spPr>
          <a:xfrm>
            <a:off x="792163" y="6457183"/>
            <a:ext cx="5753100" cy="376238"/>
          </a:xfrm>
        </p:spPr>
        <p:txBody>
          <a:bodyPr/>
          <a:lstStyle/>
          <a:p>
            <a:pPr>
              <a:defRPr/>
            </a:pPr>
            <a:r>
              <a:rPr lang="en-US" dirty="0" smtClean="0"/>
              <a:t>Classification: PUBLIC</a:t>
            </a:r>
            <a:endParaRPr lang="en-US" dirty="0"/>
          </a:p>
        </p:txBody>
      </p:sp>
    </p:spTree>
    <p:extLst>
      <p:ext uri="{BB962C8B-B14F-4D97-AF65-F5344CB8AC3E}">
        <p14:creationId xmlns:p14="http://schemas.microsoft.com/office/powerpoint/2010/main" val="144100090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Landscape_Template">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Printout 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2"/>
        </a:solidFill>
        <a:ln w="6350" cap="flat" cmpd="sng" algn="ctr">
          <a:solidFill>
            <a:schemeClr val="folHlink"/>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lang="en-US" sz="1000" b="0" i="0" u="none" strike="noStrike" cap="none" normalizeH="0" baseline="0" smtClean="0">
            <a:ln>
              <a:noFill/>
            </a:ln>
            <a:solidFill>
              <a:schemeClr val="tx1"/>
            </a:solidFill>
            <a:effectLst/>
            <a:latin typeface="Arial" charset="0"/>
          </a:defRPr>
        </a:defPPr>
      </a:lstStyle>
    </a:lnDef>
    <a:txDef>
      <a:spPr>
        <a:noFill/>
      </a:spPr>
      <a:bodyPr wrap="square" rtlCol="0">
        <a:normAutofit/>
      </a:bodyPr>
      <a:lstStyle>
        <a:defPPr>
          <a:spcBef>
            <a:spcPts val="0"/>
          </a:spcBef>
          <a:spcAft>
            <a:spcPts val="600"/>
          </a:spcAft>
          <a:defRPr sz="2000" dirty="0" err="1" smtClean="0"/>
        </a:defPPr>
      </a:lstStyle>
    </a:txDef>
  </a:objectDefaults>
  <a:extraClrSchemeLst/>
</a:theme>
</file>

<file path=ppt/theme/theme2.xml><?xml version="1.0" encoding="utf-8"?>
<a:theme xmlns:a="http://schemas.openxmlformats.org/drawingml/2006/main" name="Syngenta: For external use only">
  <a:themeElements>
    <a:clrScheme name="Syngenta 2007">
      <a:dk1>
        <a:srgbClr val="626469"/>
      </a:dk1>
      <a:lt1>
        <a:srgbClr val="FFFFFF"/>
      </a:lt1>
      <a:dk2>
        <a:srgbClr val="5F7800"/>
      </a:dk2>
      <a:lt2>
        <a:srgbClr val="FFB400"/>
      </a:lt2>
      <a:accent1>
        <a:srgbClr val="00A0BE"/>
      </a:accent1>
      <a:accent2>
        <a:srgbClr val="AAB400"/>
      </a:accent2>
      <a:accent3>
        <a:srgbClr val="EB8200"/>
      </a:accent3>
      <a:accent4>
        <a:srgbClr val="82C8DC"/>
      </a:accent4>
      <a:accent5>
        <a:srgbClr val="FFB400"/>
      </a:accent5>
      <a:accent6>
        <a:srgbClr val="5F7800"/>
      </a:accent6>
      <a:hlink>
        <a:srgbClr val="EB8200"/>
      </a:hlink>
      <a:folHlink>
        <a:srgbClr val="82C8DC"/>
      </a:folHlink>
    </a:clrScheme>
    <a:fontScheme name="Syngenta 2003">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6350" cap="flat" cmpd="sng" algn="ctr">
          <a:solidFill>
            <a:schemeClr val="accent2"/>
          </a:solidFill>
          <a:prstDash val="solid"/>
          <a:round/>
          <a:headEnd type="none" w="sm" len="sm"/>
          <a:tailEnd type="none" w="sm" len="sm"/>
        </a:ln>
        <a:effectLst/>
      </a:spPr>
      <a:bodyPr vert="horz" wrap="square" lIns="91440" tIns="45720" rIns="91440" bIns="45720" numCol="1" rtlCol="0" anchor="t" anchorCtr="0" compatLnSpc="1">
        <a:prstTxWarp prst="textNoShape">
          <a:avLst/>
        </a:prstTxWarp>
      </a:bodyPr>
      <a:lstStyle>
        <a:defPPr marL="0" marR="0" indent="0" algn="l" defTabSz="914400" rtl="0" eaLnBrk="0" fontAlgn="base" latinLnBrk="0" hangingPunct="0">
          <a:lnSpc>
            <a:spcPct val="100000"/>
          </a:lnSpc>
          <a:spcBef>
            <a:spcPct val="0"/>
          </a:spcBef>
          <a:spcAft>
            <a:spcPts val="600"/>
          </a:spcAft>
          <a:buClrTx/>
          <a:buSzTx/>
          <a:buFontTx/>
          <a:buNone/>
          <a:tabLst/>
          <a:defRPr kumimoji="0" sz="1000" b="0" i="0" u="none" strike="noStrike" cap="none" normalizeH="0" baseline="0" smtClean="0">
            <a:ln>
              <a:noFill/>
            </a:ln>
            <a:solidFill>
              <a:schemeClr val="tx1"/>
            </a:solidFill>
            <a:effectLst/>
            <a:latin typeface="Arial" charset="0"/>
          </a:defRPr>
        </a:defPPr>
      </a:lstStyle>
    </a:spDef>
    <a:lnDef>
      <a:spPr bwMode="auto">
        <a:solidFill>
          <a:schemeClr val="accent2"/>
        </a:solidFill>
        <a:ln w="6350" cap="flat" cmpd="sng" algn="ctr">
          <a:solidFill>
            <a:schemeClr val="accent2"/>
          </a:solidFill>
          <a:prstDash val="solid"/>
          <a:round/>
          <a:headEnd type="none" w="sm" len="sm"/>
          <a:tailEnd type="none" w="sm" len="sm"/>
        </a:ln>
        <a:effectLst/>
      </a:spPr>
      <a:bodyPr/>
      <a:lstStyle/>
    </a:lnDef>
    <a:txDef>
      <a:spPr>
        <a:noFill/>
      </a:spPr>
      <a:bodyPr wrap="square" rtlCol="0">
        <a:normAutofit/>
      </a:bodyPr>
      <a:lstStyle>
        <a:defPPr>
          <a:spcBef>
            <a:spcPts val="600"/>
          </a:spcBef>
          <a:defRPr sz="2000" dirty="0" err="1"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Landscape_Template</Template>
  <TotalTime>0</TotalTime>
  <Words>1555</Words>
  <Application>Microsoft Office PowerPoint</Application>
  <PresentationFormat>On-screen Show (4:3)</PresentationFormat>
  <Paragraphs>175</Paragraphs>
  <Slides>11</Slides>
  <Notes>9</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Arial</vt:lpstr>
      <vt:lpstr>Calibri</vt:lpstr>
      <vt:lpstr>Symbol</vt:lpstr>
      <vt:lpstr>Times New Roman</vt:lpstr>
      <vt:lpstr>Landscape_Template</vt:lpstr>
      <vt:lpstr>Syngenta: For external use only</vt:lpstr>
      <vt:lpstr>Syngenta Introduction</vt:lpstr>
      <vt:lpstr>Who we are</vt:lpstr>
      <vt:lpstr>With passionate people and a comprehensive capability</vt:lpstr>
      <vt:lpstr>Supporting key crops with Crop Protection and Seeds offers</vt:lpstr>
      <vt:lpstr>Syngenta has two core businesses</vt:lpstr>
      <vt:lpstr>The Good Growth Plan</vt:lpstr>
      <vt:lpstr>Our product brands: helping plants reach their potential</vt:lpstr>
      <vt:lpstr>Strategic collaborations – improving our freedom to operate</vt:lpstr>
      <vt:lpstr>R&amp;D collaborations – broadening the scope of our innovation</vt:lpstr>
      <vt:lpstr>Engaging up and down the food value chain</vt:lpstr>
      <vt:lpstr>PowerPoint Presentation</vt:lpstr>
    </vt:vector>
  </TitlesOfParts>
  <Company>Syngenta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Schmithuesen Uelkue IRTE</dc:creator>
  <cp:lastModifiedBy>Schmithüsen Uelkue IRTE</cp:lastModifiedBy>
  <cp:revision>176</cp:revision>
  <cp:lastPrinted>2018-05-13T08:52:18Z</cp:lastPrinted>
  <dcterms:created xsi:type="dcterms:W3CDTF">2018-05-12T08:53:37Z</dcterms:created>
  <dcterms:modified xsi:type="dcterms:W3CDTF">2019-11-24T12:46:17Z</dcterms:modified>
</cp:coreProperties>
</file>