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image/png" Extension="png"/>
  <Default ContentType="image/gif" Extension="gif"/>
  <Default ContentType="application/vnd.openxmlformats-package.relationships+xml" Extension="rels"/>
  <Default ContentType="application/xml" Extension="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drawingml.chart+xml" PartName="/ppt/charts/chart13.xml"/>
  <Override ContentType="application/vnd.openxmlformats-officedocument.drawingml.chart+xml" PartName="/ppt/charts/chart8.xml"/>
  <Override ContentType="application/vnd.openxmlformats-officedocument.drawingml.chart+xml" PartName="/ppt/charts/chart12.xml"/>
  <Override ContentType="application/vnd.openxmlformats-officedocument.drawingml.chart+xml" PartName="/ppt/charts/chart11.xml"/>
  <Override ContentType="application/vnd.openxmlformats-officedocument.drawingml.chart+xml" PartName="/ppt/charts/chart2.xml"/>
  <Override ContentType="application/vnd.openxmlformats-officedocument.drawingml.chart+xml" PartName="/ppt/charts/chart10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4.xml"/>
  <Override ContentType="application/vnd.openxmlformats-officedocument.drawingml.chart+xml" PartName="/ppt/charts/chart9.xml"/>
  <Override ContentType="application/vnd.openxmlformats-officedocument.drawingml.chart+xml" PartName="/ppt/charts/chart3.xml"/>
  <Override ContentType="application/vnd.openxmlformats-officedocument.drawingml.chart+xml" PartName="/ppt/charts/chart1.xml"/>
  <Override ContentType="application/vnd.openxmlformats-officedocument.drawingml.chart+xml" PartName="/ppt/charts/chart7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5.xml"/>
  <Override ContentType="application/vnd.openxmlformats-officedocument.presentationml.slide+xml" PartName="/ppt/slides/slide18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6.xml"/>
  <Override ContentType="application/vnd.openxmlformats-officedocument.presentationml.slide+xml" PartName="/ppt/slides/slide24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6.xml"/>
  <Override ContentType="application/vnd.ms-office.chartcolorstyle+xml" PartName="/ppt/charts/colors1.xml"/>
  <Override ContentType="application/vnd.ms-office.chartcolorstyle+xml" PartName="/ppt/charts/colors11.xml"/>
  <Override ContentType="application/vnd.ms-office.chartcolorstyle+xml" PartName="/ppt/charts/colors12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colorstyle+xml" PartName="/ppt/charts/colors13.xml"/>
  <Override ContentType="application/vnd.ms-office.chartcolorstyle+xml" PartName="/ppt/charts/colors5.xml"/>
  <Override ContentType="application/vnd.openxmlformats-officedocument.presentationml.presentation.main+xml" PartName="/ppt/presentation.xml"/>
  <Override ContentType="application/vnd.openxmlformats-officedocument.presentationml.tableStyles+xml" PartName="/ppt/tableStyles1.xml"/>
  <Override ContentType="application/vnd.ms-office.chartstyle+xml" PartName="/ppt/charts/style2.xml"/>
  <Override ContentType="application/vnd.ms-office.chartstyle+xml" PartName="/ppt/charts/style10.xml"/>
  <Override ContentType="application/vnd.ms-office.chartstyle+xml" PartName="/ppt/charts/style9.xml"/>
  <Override ContentType="application/vnd.ms-office.chartstyle+xml" PartName="/ppt/charts/style1.xml"/>
  <Override ContentType="application/vnd.ms-office.chartstyle+xml" PartName="/ppt/charts/style7.xml"/>
  <Override ContentType="application/vnd.ms-office.chartstyle+xml" PartName="/ppt/charts/style4.xml"/>
  <Override ContentType="application/vnd.ms-office.chartstyle+xml" PartName="/ppt/charts/style11.xml"/>
  <Override ContentType="application/vnd.ms-office.chartstyle+xml" PartName="/ppt/charts/style5.xml"/>
  <Override ContentType="application/vnd.ms-office.chartstyle+xml" PartName="/ppt/charts/style3.xml"/>
  <Override ContentType="application/vnd.ms-office.chartstyle+xml" PartName="/ppt/charts/style12.xml"/>
  <Override ContentType="application/vnd.ms-office.chartstyle+xml" PartName="/ppt/charts/style13.xml"/>
  <Override ContentType="application/vnd.ms-office.chartstyle+xml" PartName="/ppt/charts/style6.xml"/>
  <Override ContentType="application/vnd.ms-office.chartstyle+xml" PartName="/ppt/charts/style8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b="0" g="0" r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b="0" g="0" r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b="0" g="0" r="0"/>
        </a:fontRef>
        <a:schemeClr val="dk1"/>
      </a:tcTxStyle>
      <a:tcStyle>
        <a:tcBdr>
          <a:left>
            <a:ln cmpd="sng" w="12700">
              <a:solidFill>
                <a:schemeClr val="accent6"/>
              </a:solidFill>
            </a:ln>
          </a:left>
          <a:right>
            <a:ln cmpd="sng" w="12700">
              <a:solidFill>
                <a:schemeClr val="accent6"/>
              </a:solidFill>
            </a:ln>
          </a:right>
          <a:top>
            <a:ln cmpd="sng" w="12700">
              <a:solidFill>
                <a:schemeClr val="accent6"/>
              </a:solidFill>
            </a:ln>
          </a:top>
          <a:bottom>
            <a:ln cmpd="sng" w="12700">
              <a:solidFill>
                <a:schemeClr val="accent6"/>
              </a:solidFill>
            </a:ln>
          </a:bottom>
          <a:insideH>
            <a:ln cmpd="sng" w="12700">
              <a:solidFill>
                <a:schemeClr val="accent6"/>
              </a:solidFill>
            </a:ln>
          </a:insideH>
          <a:insideV>
            <a:ln cmpd="sng" w="12700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25400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b="0" g="0" r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b="0" g="0" r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28" Type="http://schemas.openxmlformats.org/officeDocument/2006/relationships/slide" Target="slides/slide23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5" Type="http://schemas.openxmlformats.org/officeDocument/2006/relationships/slide" Target="slides/slide10.xml"/><Relationship Id="rId11" Type="http://schemas.openxmlformats.org/officeDocument/2006/relationships/slide" Target="slides/slide6.xml"/><Relationship Id="rId25" Type="http://schemas.openxmlformats.org/officeDocument/2006/relationships/slide" Target="slides/slide20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29" Type="http://schemas.openxmlformats.org/officeDocument/2006/relationships/slide" Target="slides/slide24.xml"/><Relationship Id="rId27" Type="http://schemas.openxmlformats.org/officeDocument/2006/relationships/slide" Target="slides/slide22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31" Type="http://schemas.openxmlformats.org/officeDocument/2006/relationships/slide" Target="slides/slide26.xml"/><Relationship Id="rId22" Type="http://schemas.openxmlformats.org/officeDocument/2006/relationships/slide" Target="slides/slide17.xml"/><Relationship Id="rId1" Type="http://schemas.openxmlformats.org/officeDocument/2006/relationships/theme" Target="theme/theme1.xml"/><Relationship Id="rId30" Type="http://schemas.openxmlformats.org/officeDocument/2006/relationships/slide" Target="slides/slide25.xml"/><Relationship Id="rId18" Type="http://schemas.openxmlformats.org/officeDocument/2006/relationships/slide" Target="slides/slide13.xml"/><Relationship Id="rId5" Type="http://schemas.openxmlformats.org/officeDocument/2006/relationships/notesMaster" Target="notesMasters/notesMaster1.xml"/><Relationship Id="rId26" Type="http://schemas.openxmlformats.org/officeDocument/2006/relationships/slide" Target="slides/slide2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1" Type="http://schemas.openxmlformats.org/officeDocument/2006/relationships/slide" Target="slides/slide16.xml"/><Relationship Id="rId2" Type="http://schemas.openxmlformats.org/officeDocument/2006/relationships/presProps" Target="presProps1.xml"/><Relationship Id="rId32" Type="http://schemas.openxmlformats.org/officeDocument/2006/relationships/slide" Target="slides/slide27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7" Type="http://schemas.openxmlformats.org/officeDocument/2006/relationships/slide" Target="slides/slide12.xml"/><Relationship Id="rId3" Type="http://schemas.openxmlformats.org/officeDocument/2006/relationships/tableStyles" Target="tableStyles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Major Exporters Wheat Production</a:t>
            </a:r>
          </a:p>
        </c:rich>
      </c:tx>
      <c:layout>
        <c:manualLayout>
          <c:xMode val="edge"/>
          <c:yMode val="edge"/>
          <c:x val="0.24437632143880575"/>
          <c:y val="4.0536508862174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 dirty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171637443830087E-2"/>
          <c:y val="0.16468355706644855"/>
          <c:w val="0.8585579615048119"/>
          <c:h val="0.56412766112569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charts!$F$5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charts!$E$6:$E$13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charts!$F$6:$F$13</c:f>
              <c:numCache>
                <c:formatCode>0.00</c:formatCode>
                <c:ptCount val="8"/>
                <c:pt idx="0">
                  <c:v>56.1</c:v>
                </c:pt>
                <c:pt idx="1">
                  <c:v>160.47999999999999</c:v>
                </c:pt>
                <c:pt idx="2">
                  <c:v>27.6</c:v>
                </c:pt>
                <c:pt idx="3">
                  <c:v>11.3</c:v>
                </c:pt>
                <c:pt idx="4">
                  <c:v>61.04</c:v>
                </c:pt>
                <c:pt idx="5">
                  <c:v>27.3</c:v>
                </c:pt>
                <c:pt idx="6">
                  <c:v>24.17</c:v>
                </c:pt>
                <c:pt idx="7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D-4841-81EE-66EAA2A6681D}"/>
            </c:ext>
          </c:extLst>
        </c:ser>
        <c:ser>
          <c:idx val="1"/>
          <c:order val="1"/>
          <c:tx>
            <c:strRef>
              <c:f>charts!$G$5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charts!$E$6:$E$13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charts!$G$6:$G$13</c:f>
              <c:numCache>
                <c:formatCode>0.00</c:formatCode>
                <c:ptCount val="8"/>
                <c:pt idx="0">
                  <c:v>62.86</c:v>
                </c:pt>
                <c:pt idx="1">
                  <c:v>145.47</c:v>
                </c:pt>
                <c:pt idx="2">
                  <c:v>31.7</c:v>
                </c:pt>
                <c:pt idx="3">
                  <c:v>16</c:v>
                </c:pt>
                <c:pt idx="4">
                  <c:v>72.53</c:v>
                </c:pt>
                <c:pt idx="5">
                  <c:v>26.8</c:v>
                </c:pt>
                <c:pt idx="6">
                  <c:v>35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D-4841-81EE-66EAA2A6681D}"/>
            </c:ext>
          </c:extLst>
        </c:ser>
        <c:ser>
          <c:idx val="2"/>
          <c:order val="2"/>
          <c:tx>
            <c:strRef>
              <c:f>charts!$H$5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charts!$E$6:$E$13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charts!$H$6:$H$13</c:f>
              <c:numCache>
                <c:formatCode>0.00</c:formatCode>
                <c:ptCount val="8"/>
                <c:pt idx="0">
                  <c:v>47.33</c:v>
                </c:pt>
                <c:pt idx="1">
                  <c:v>151.13</c:v>
                </c:pt>
                <c:pt idx="2">
                  <c:v>30.38</c:v>
                </c:pt>
                <c:pt idx="3">
                  <c:v>18.5</c:v>
                </c:pt>
                <c:pt idx="4">
                  <c:v>85.17</c:v>
                </c:pt>
                <c:pt idx="5">
                  <c:v>26.98</c:v>
                </c:pt>
                <c:pt idx="6">
                  <c:v>20.94</c:v>
                </c:pt>
                <c:pt idx="7">
                  <c:v>98.51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D-4841-81EE-66EAA2A6681D}"/>
            </c:ext>
          </c:extLst>
        </c:ser>
        <c:ser>
          <c:idx val="3"/>
          <c:order val="3"/>
          <c:tx>
            <c:strRef>
              <c:f>charts!$I$5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charts!$E$6:$E$13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charts!$I$6:$I$13</c:f>
              <c:numCache>
                <c:formatCode>0.00</c:formatCode>
                <c:ptCount val="8"/>
                <c:pt idx="0">
                  <c:v>51.29</c:v>
                </c:pt>
                <c:pt idx="1">
                  <c:v>136.86000000000001</c:v>
                </c:pt>
                <c:pt idx="2">
                  <c:v>32.200000000000003</c:v>
                </c:pt>
                <c:pt idx="3">
                  <c:v>19.5</c:v>
                </c:pt>
                <c:pt idx="4">
                  <c:v>71.69</c:v>
                </c:pt>
                <c:pt idx="5">
                  <c:v>25.06</c:v>
                </c:pt>
                <c:pt idx="6">
                  <c:v>17.3</c:v>
                </c:pt>
                <c:pt idx="7">
                  <c:v>99.87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D-4841-81EE-66EAA2A6681D}"/>
            </c:ext>
          </c:extLst>
        </c:ser>
        <c:ser>
          <c:idx val="4"/>
          <c:order val="4"/>
          <c:tx>
            <c:strRef>
              <c:f>charts!$J$5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charts!$E$6:$E$13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charts!$J$6:$J$13</c:f>
              <c:numCache>
                <c:formatCode>0.00</c:formatCode>
                <c:ptCount val="8"/>
                <c:pt idx="0">
                  <c:v>53.26</c:v>
                </c:pt>
                <c:pt idx="1">
                  <c:v>153</c:v>
                </c:pt>
                <c:pt idx="2">
                  <c:v>33</c:v>
                </c:pt>
                <c:pt idx="3">
                  <c:v>20</c:v>
                </c:pt>
                <c:pt idx="4">
                  <c:v>74</c:v>
                </c:pt>
                <c:pt idx="5">
                  <c:v>29</c:v>
                </c:pt>
                <c:pt idx="6">
                  <c:v>17.2</c:v>
                </c:pt>
                <c:pt idx="7">
                  <c:v>102.19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8D-4841-81EE-66EAA2A66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99152760"/>
        <c:axId val="699157560"/>
      </c:barChart>
      <c:catAx>
        <c:axId val="69915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157560"/>
        <c:crosses val="autoZero"/>
        <c:auto val="1"/>
        <c:lblAlgn val="ctr"/>
        <c:lblOffset val="100"/>
        <c:noMultiLvlLbl val="0"/>
      </c:catAx>
      <c:valAx>
        <c:axId val="69915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15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30345071392964"/>
          <c:y val="0.86297721224852209"/>
          <c:w val="0.44248909347841825"/>
          <c:h val="6.61822813586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Corn Exporters Carryout</a:t>
            </a:r>
          </a:p>
        </c:rich>
      </c:tx>
      <c:layout>
        <c:manualLayout>
          <c:xMode val="edge"/>
          <c:yMode val="edge"/>
          <c:x val="0.31073395213015592"/>
          <c:y val="2.5267249757045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charts!$F$85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charts!$E$86:$E$92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charts!$F$86:$F$92</c:f>
              <c:numCache>
                <c:formatCode>0.00</c:formatCode>
                <c:ptCount val="7"/>
                <c:pt idx="0">
                  <c:v>44.12</c:v>
                </c:pt>
                <c:pt idx="1">
                  <c:v>1.05</c:v>
                </c:pt>
                <c:pt idx="2">
                  <c:v>6.77</c:v>
                </c:pt>
                <c:pt idx="3">
                  <c:v>6.68</c:v>
                </c:pt>
                <c:pt idx="4">
                  <c:v>110.77</c:v>
                </c:pt>
                <c:pt idx="5">
                  <c:v>0.59</c:v>
                </c:pt>
                <c:pt idx="6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F-4FB3-BFAC-DE789638BDA1}"/>
            </c:ext>
          </c:extLst>
        </c:ser>
        <c:ser>
          <c:idx val="1"/>
          <c:order val="1"/>
          <c:tx>
            <c:strRef>
              <c:f>charts!$G$85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charts!$E$86:$E$92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charts!$G$86:$G$92</c:f>
              <c:numCache>
                <c:formatCode>0.00</c:formatCode>
                <c:ptCount val="7"/>
                <c:pt idx="0">
                  <c:v>58.3</c:v>
                </c:pt>
                <c:pt idx="1">
                  <c:v>2.86</c:v>
                </c:pt>
                <c:pt idx="2">
                  <c:v>9.27</c:v>
                </c:pt>
                <c:pt idx="3">
                  <c:v>5.99</c:v>
                </c:pt>
                <c:pt idx="4">
                  <c:v>101.31</c:v>
                </c:pt>
                <c:pt idx="5">
                  <c:v>1.24</c:v>
                </c:pt>
                <c:pt idx="6">
                  <c:v>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F-4FB3-BFAC-DE789638BDA1}"/>
            </c:ext>
          </c:extLst>
        </c:ser>
        <c:ser>
          <c:idx val="2"/>
          <c:order val="2"/>
          <c:tx>
            <c:strRef>
              <c:f>charts!$H$85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charts!$E$86:$E$92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charts!$H$86:$H$92</c:f>
              <c:numCache>
                <c:formatCode>0.00</c:formatCode>
                <c:ptCount val="7"/>
                <c:pt idx="0">
                  <c:v>54.37</c:v>
                </c:pt>
                <c:pt idx="1">
                  <c:v>2.41</c:v>
                </c:pt>
                <c:pt idx="2">
                  <c:v>9.2799999999999994</c:v>
                </c:pt>
                <c:pt idx="3">
                  <c:v>9.84</c:v>
                </c:pt>
                <c:pt idx="4">
                  <c:v>222.53</c:v>
                </c:pt>
                <c:pt idx="5">
                  <c:v>1.47</c:v>
                </c:pt>
                <c:pt idx="6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F-4FB3-BFAC-DE789638BDA1}"/>
            </c:ext>
          </c:extLst>
        </c:ser>
        <c:ser>
          <c:idx val="3"/>
          <c:order val="3"/>
          <c:tx>
            <c:strRef>
              <c:f>charts!$I$85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charts!$E$86:$E$92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charts!$I$86:$I$92</c:f>
              <c:numCache>
                <c:formatCode>0.00</c:formatCode>
                <c:ptCount val="7"/>
                <c:pt idx="0">
                  <c:v>53.71</c:v>
                </c:pt>
                <c:pt idx="1">
                  <c:v>3.61</c:v>
                </c:pt>
                <c:pt idx="2">
                  <c:v>5.08</c:v>
                </c:pt>
                <c:pt idx="3">
                  <c:v>7.55</c:v>
                </c:pt>
                <c:pt idx="4">
                  <c:v>211.32</c:v>
                </c:pt>
                <c:pt idx="5">
                  <c:v>0.91</c:v>
                </c:pt>
                <c:pt idx="6">
                  <c:v>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BF-4FB3-BFAC-DE789638BDA1}"/>
            </c:ext>
          </c:extLst>
        </c:ser>
        <c:ser>
          <c:idx val="4"/>
          <c:order val="4"/>
          <c:tx>
            <c:strRef>
              <c:f>charts!$J$85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charts!$E$86:$E$92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charts!$J$86:$J$92</c:f>
              <c:numCache>
                <c:formatCode>0.00</c:formatCode>
                <c:ptCount val="7"/>
                <c:pt idx="0">
                  <c:v>48.53</c:v>
                </c:pt>
                <c:pt idx="1">
                  <c:v>5.32</c:v>
                </c:pt>
                <c:pt idx="2">
                  <c:v>5.08</c:v>
                </c:pt>
                <c:pt idx="3">
                  <c:v>8.61</c:v>
                </c:pt>
                <c:pt idx="4">
                  <c:v>195.3</c:v>
                </c:pt>
                <c:pt idx="5">
                  <c:v>0.83</c:v>
                </c:pt>
                <c:pt idx="6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BF-4FB3-BFAC-DE789638B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1844944"/>
        <c:axId val="671849104"/>
      </c:barChart>
      <c:catAx>
        <c:axId val="671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49104"/>
        <c:crosses val="autoZero"/>
        <c:auto val="1"/>
        <c:lblAlgn val="ctr"/>
        <c:lblOffset val="100"/>
        <c:noMultiLvlLbl val="0"/>
      </c:catAx>
      <c:valAx>
        <c:axId val="67184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4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Exporters Carryout</a:t>
            </a:r>
          </a:p>
        </c:rich>
      </c:tx>
      <c:layout>
        <c:manualLayout>
          <c:xMode val="edge"/>
          <c:yMode val="edge"/>
          <c:x val="0.31944750941866701"/>
          <c:y val="2.18927108364239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charts!$E$95</c:f>
              <c:strCache>
                <c:ptCount val="1"/>
                <c:pt idx="0">
                  <c:v>Total Exporters Carryout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charts!$F$94:$J$94</c:f>
              <c:strCache>
                <c:ptCount val="5"/>
                <c:pt idx="0">
                  <c:v> 15/16</c:v>
                </c:pt>
                <c:pt idx="1">
                  <c:v> 16/17</c:v>
                </c:pt>
                <c:pt idx="2">
                  <c:v> 17/18</c:v>
                </c:pt>
                <c:pt idx="3">
                  <c:v> 18/19</c:v>
                </c:pt>
                <c:pt idx="4">
                  <c:v> 19/20</c:v>
                </c:pt>
              </c:strCache>
            </c:strRef>
          </c:cat>
          <c:val>
            <c:numRef>
              <c:f>charts!$F$95:$J$95</c:f>
              <c:numCache>
                <c:formatCode>0.00</c:formatCode>
                <c:ptCount val="5"/>
                <c:pt idx="0">
                  <c:v>171.04</c:v>
                </c:pt>
                <c:pt idx="1">
                  <c:v>181.73</c:v>
                </c:pt>
                <c:pt idx="2">
                  <c:v>302.57000000000005</c:v>
                </c:pt>
                <c:pt idx="3">
                  <c:v>284</c:v>
                </c:pt>
                <c:pt idx="4">
                  <c:v>265.79000000000002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FD-49AD-BDB9-A8DD1EA06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921552"/>
        <c:axId val="672919952"/>
      </c:lineChart>
      <c:catAx>
        <c:axId val="6729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19952"/>
        <c:crosses val="autoZero"/>
        <c:auto val="1"/>
        <c:lblAlgn val="ctr"/>
        <c:lblOffset val="100"/>
        <c:noMultiLvlLbl val="0"/>
      </c:catAx>
      <c:valAx>
        <c:axId val="6729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21552"/>
        <c:crosses val="autoZero"/>
        <c:crossBetween val="between"/>
      </c:valAx>
      <c:spPr>
        <a:noFill/>
        <a:ln w="5715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Corn Exporters stocks to export %</a:t>
            </a:r>
          </a:p>
        </c:rich>
      </c:tx>
      <c:layout>
        <c:manualLayout>
          <c:xMode val="edge"/>
          <c:yMode val="edge"/>
          <c:x val="0.2553438899293895"/>
          <c:y val="3.4648700673724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13103580039611"/>
          <c:y val="0.15662986063219478"/>
          <c:w val="0.858557961504811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charts!$M$105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charts!$L$106:$L$111</c:f>
              <c:strCache>
                <c:ptCount val="6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UKRAINE</c:v>
                </c:pt>
                <c:pt idx="5">
                  <c:v>S AFRICA</c:v>
                </c:pt>
              </c:strCache>
            </c:strRef>
          </c:cat>
          <c:val>
            <c:numRef>
              <c:f>charts!$M$106:$M$111</c:f>
              <c:numCache>
                <c:formatCode>0.00</c:formatCode>
                <c:ptCount val="6"/>
                <c:pt idx="0">
                  <c:v>91.535269709543556</c:v>
                </c:pt>
                <c:pt idx="1">
                  <c:v>4.838709677419355</c:v>
                </c:pt>
                <c:pt idx="2">
                  <c:v>48.357142857142854</c:v>
                </c:pt>
                <c:pt idx="3">
                  <c:v>342.56410256410254</c:v>
                </c:pt>
                <c:pt idx="4">
                  <c:v>3.5542168674698789</c:v>
                </c:pt>
                <c:pt idx="5">
                  <c:v>132.5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5-447B-A143-FAF66D6D3FD9}"/>
            </c:ext>
          </c:extLst>
        </c:ser>
        <c:ser>
          <c:idx val="1"/>
          <c:order val="1"/>
          <c:tx>
            <c:strRef>
              <c:f>charts!$N$105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charts!$L$106:$L$111</c:f>
              <c:strCache>
                <c:ptCount val="6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UKRAINE</c:v>
                </c:pt>
                <c:pt idx="5">
                  <c:v>S AFRICA</c:v>
                </c:pt>
              </c:strCache>
            </c:strRef>
          </c:cat>
          <c:val>
            <c:numRef>
              <c:f>charts!$N$106:$N$111</c:f>
              <c:numCache>
                <c:formatCode>0.00</c:formatCode>
                <c:ptCount val="6"/>
                <c:pt idx="0">
                  <c:v>103.14932767162065</c:v>
                </c:pt>
                <c:pt idx="1">
                  <c:v>10.4</c:v>
                </c:pt>
                <c:pt idx="2">
                  <c:v>27.264705882352942</c:v>
                </c:pt>
                <c:pt idx="3">
                  <c:v>299.5</c:v>
                </c:pt>
                <c:pt idx="4">
                  <c:v>6.5263157894736841</c:v>
                </c:pt>
                <c:pt idx="5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5-447B-A143-FAF66D6D3FD9}"/>
            </c:ext>
          </c:extLst>
        </c:ser>
        <c:ser>
          <c:idx val="2"/>
          <c:order val="2"/>
          <c:tx>
            <c:strRef>
              <c:f>charts!$O$105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charts!$L$106:$L$111</c:f>
              <c:strCache>
                <c:ptCount val="6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UKRAINE</c:v>
                </c:pt>
                <c:pt idx="5">
                  <c:v>S AFRICA</c:v>
                </c:pt>
              </c:strCache>
            </c:strRef>
          </c:cat>
          <c:val>
            <c:numRef>
              <c:f>charts!$O$106:$O$111</c:f>
              <c:numCache>
                <c:formatCode>0.00</c:formatCode>
                <c:ptCount val="6"/>
                <c:pt idx="0">
                  <c:v>87.80684754521964</c:v>
                </c:pt>
                <c:pt idx="1">
                  <c:v>10.725411659991101</c:v>
                </c:pt>
                <c:pt idx="2">
                  <c:v>38.426501035196686</c:v>
                </c:pt>
                <c:pt idx="3">
                  <c:v>562.28571428571422</c:v>
                </c:pt>
                <c:pt idx="4">
                  <c:v>8.1485587583148558</c:v>
                </c:pt>
                <c:pt idx="5">
                  <c:v>128.98550724637681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5-447B-A143-FAF66D6D3FD9}"/>
            </c:ext>
          </c:extLst>
        </c:ser>
        <c:ser>
          <c:idx val="3"/>
          <c:order val="3"/>
          <c:tx>
            <c:strRef>
              <c:f>charts!$P$105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charts!$L$106:$L$111</c:f>
              <c:strCache>
                <c:ptCount val="6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UKRAINE</c:v>
                </c:pt>
                <c:pt idx="5">
                  <c:v>S AFRICA</c:v>
                </c:pt>
              </c:strCache>
            </c:strRef>
          </c:cat>
          <c:val>
            <c:numRef>
              <c:f>charts!$P$106:$P$111</c:f>
              <c:numCache>
                <c:formatCode>0.00</c:formatCode>
                <c:ptCount val="6"/>
                <c:pt idx="0">
                  <c:v>102.38276782310332</c:v>
                </c:pt>
                <c:pt idx="1">
                  <c:v>10.027777777777777</c:v>
                </c:pt>
                <c:pt idx="2">
                  <c:v>12.390243902439025</c:v>
                </c:pt>
                <c:pt idx="3">
                  <c:v>228.78787878787881</c:v>
                </c:pt>
                <c:pt idx="4">
                  <c:v>3.0033003300330035</c:v>
                </c:pt>
                <c:pt idx="5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85-447B-A143-FAF66D6D3FD9}"/>
            </c:ext>
          </c:extLst>
        </c:ser>
        <c:ser>
          <c:idx val="4"/>
          <c:order val="4"/>
          <c:tx>
            <c:strRef>
              <c:f>charts!$Q$105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charts!$L$106:$L$111</c:f>
              <c:strCache>
                <c:ptCount val="6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UKRAINE</c:v>
                </c:pt>
                <c:pt idx="5">
                  <c:v>S AFRICA</c:v>
                </c:pt>
              </c:strCache>
            </c:strRef>
          </c:cat>
          <c:val>
            <c:numRef>
              <c:f>charts!$Q$106:$Q$111</c:f>
              <c:numCache>
                <c:formatCode>0.00</c:formatCode>
                <c:ptCount val="6"/>
                <c:pt idx="0">
                  <c:v>103.27729304107255</c:v>
                </c:pt>
                <c:pt idx="1">
                  <c:v>15.880597014925375</c:v>
                </c:pt>
                <c:pt idx="2">
                  <c:v>14.111111111111111</c:v>
                </c:pt>
                <c:pt idx="3">
                  <c:v>430.5</c:v>
                </c:pt>
                <c:pt idx="4">
                  <c:v>2.7666666666666666</c:v>
                </c:pt>
                <c:pt idx="5">
                  <c:v>141.33333333333334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5-447B-A143-FAF66D6D3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1846224"/>
        <c:axId val="671847184"/>
      </c:barChart>
      <c:catAx>
        <c:axId val="67184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47184"/>
        <c:crosses val="autoZero"/>
        <c:auto val="1"/>
        <c:lblAlgn val="ctr"/>
        <c:lblOffset val="100"/>
        <c:noMultiLvlLbl val="0"/>
      </c:catAx>
      <c:valAx>
        <c:axId val="67184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4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83332324227162"/>
          <c:y val="0.91633505869514165"/>
          <c:w val="0.43123143244639628"/>
          <c:h val="5.3426750433866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Corn Exporters stocks to use %</a:t>
            </a:r>
          </a:p>
        </c:rich>
      </c:tx>
      <c:layout>
        <c:manualLayout>
          <c:xMode val="edge"/>
          <c:yMode val="edge"/>
          <c:x val="0.2759594138410183"/>
          <c:y val="2.2900766800019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charts!$M$114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charts!$L$115:$L$121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charts!$M$115:$M$121</c:f>
              <c:numCache>
                <c:formatCode>0.00</c:formatCode>
                <c:ptCount val="7"/>
                <c:pt idx="0">
                  <c:v>14.762271221601363</c:v>
                </c:pt>
                <c:pt idx="1">
                  <c:v>11.475409836065573</c:v>
                </c:pt>
                <c:pt idx="2">
                  <c:v>11.77391304347826</c:v>
                </c:pt>
                <c:pt idx="3">
                  <c:v>9.0884353741496593</c:v>
                </c:pt>
                <c:pt idx="4">
                  <c:v>50.928735632183908</c:v>
                </c:pt>
                <c:pt idx="5">
                  <c:v>7.375</c:v>
                </c:pt>
                <c:pt idx="6">
                  <c:v>9.4642857142857153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5-408B-9F9C-C242A1F68390}"/>
            </c:ext>
          </c:extLst>
        </c:ser>
        <c:ser>
          <c:idx val="1"/>
          <c:order val="1"/>
          <c:tx>
            <c:strRef>
              <c:f>charts!$N$114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charts!$L$115:$L$121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charts!$N$115:$N$121</c:f>
              <c:numCache>
                <c:formatCode>0.00</c:formatCode>
                <c:ptCount val="7"/>
                <c:pt idx="0">
                  <c:v>18.479776847977682</c:v>
                </c:pt>
                <c:pt idx="1">
                  <c:v>26.728971962616821</c:v>
                </c:pt>
                <c:pt idx="2">
                  <c:v>15.45</c:v>
                </c:pt>
                <c:pt idx="3">
                  <c:v>8.2620689655172406</c:v>
                </c:pt>
                <c:pt idx="4">
                  <c:v>43.668103448275865</c:v>
                </c:pt>
                <c:pt idx="5">
                  <c:v>14.761904761904763</c:v>
                </c:pt>
                <c:pt idx="6">
                  <c:v>23.589743589743588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5-408B-9F9C-C242A1F68390}"/>
            </c:ext>
          </c:extLst>
        </c:ser>
        <c:ser>
          <c:idx val="2"/>
          <c:order val="2"/>
          <c:tx>
            <c:strRef>
              <c:f>charts!$O$114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charts!$L$115:$L$121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charts!$O$115:$O$121</c:f>
              <c:numCache>
                <c:formatCode>0.00</c:formatCode>
                <c:ptCount val="7"/>
                <c:pt idx="0">
                  <c:v>17.316389578954073</c:v>
                </c:pt>
                <c:pt idx="1">
                  <c:v>19.435483870967744</c:v>
                </c:pt>
                <c:pt idx="2">
                  <c:v>14.614173228346456</c:v>
                </c:pt>
                <c:pt idx="3">
                  <c:v>12.862745098039216</c:v>
                </c:pt>
                <c:pt idx="4">
                  <c:v>84.612167300380221</c:v>
                </c:pt>
                <c:pt idx="5">
                  <c:v>23.70967741935484</c:v>
                </c:pt>
                <c:pt idx="6">
                  <c:v>21.831561733442353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5-408B-9F9C-C242A1F68390}"/>
            </c:ext>
          </c:extLst>
        </c:ser>
        <c:ser>
          <c:idx val="3"/>
          <c:order val="3"/>
          <c:tx>
            <c:strRef>
              <c:f>charts!$P$114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charts!$L$115:$L$121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charts!$P$115:$P$121</c:f>
              <c:numCache>
                <c:formatCode>0.00</c:formatCode>
                <c:ptCount val="7"/>
                <c:pt idx="0">
                  <c:v>17.039974619289342</c:v>
                </c:pt>
                <c:pt idx="1">
                  <c:v>26.159420289855067</c:v>
                </c:pt>
                <c:pt idx="2">
                  <c:v>7.7557251908396951</c:v>
                </c:pt>
                <c:pt idx="3">
                  <c:v>8.579545454545455</c:v>
                </c:pt>
                <c:pt idx="4">
                  <c:v>77.406593406593402</c:v>
                </c:pt>
                <c:pt idx="5">
                  <c:v>14.918032786885247</c:v>
                </c:pt>
                <c:pt idx="6">
                  <c:v>14.918032786885247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5-408B-9F9C-C242A1F68390}"/>
            </c:ext>
          </c:extLst>
        </c:ser>
        <c:ser>
          <c:idx val="4"/>
          <c:order val="4"/>
          <c:tx>
            <c:strRef>
              <c:f>charts!$Q$114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charts!$L$115:$L$121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charts!$Q$115:$Q$121</c:f>
              <c:numCache>
                <c:formatCode>0.00</c:formatCode>
                <c:ptCount val="7"/>
                <c:pt idx="0">
                  <c:v>15.835155153848662</c:v>
                </c:pt>
                <c:pt idx="1">
                  <c:v>35.466666666666669</c:v>
                </c:pt>
                <c:pt idx="2">
                  <c:v>7.6969696969696964</c:v>
                </c:pt>
                <c:pt idx="3">
                  <c:v>10.436363636363636</c:v>
                </c:pt>
                <c:pt idx="4">
                  <c:v>70.505415162454881</c:v>
                </c:pt>
                <c:pt idx="5">
                  <c:v>14.821428571428571</c:v>
                </c:pt>
                <c:pt idx="6">
                  <c:v>17.235772357723576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5-408B-9F9C-C242A1F68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2902032"/>
        <c:axId val="672902672"/>
      </c:barChart>
      <c:catAx>
        <c:axId val="67290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02672"/>
        <c:crosses val="autoZero"/>
        <c:auto val="1"/>
        <c:lblAlgn val="ctr"/>
        <c:lblOffset val="100"/>
        <c:noMultiLvlLbl val="0"/>
      </c:catAx>
      <c:valAx>
        <c:axId val="6729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0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charts!$E$16</c:f>
              <c:strCache>
                <c:ptCount val="1"/>
                <c:pt idx="0">
                  <c:v>Total Exporters Production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charts!$F$15:$J$15</c:f>
              <c:strCache>
                <c:ptCount val="5"/>
                <c:pt idx="0">
                  <c:v> 15/16</c:v>
                </c:pt>
                <c:pt idx="1">
                  <c:v> 16/17</c:v>
                </c:pt>
                <c:pt idx="2">
                  <c:v> 17/18</c:v>
                </c:pt>
                <c:pt idx="3">
                  <c:v> 18/19</c:v>
                </c:pt>
                <c:pt idx="4">
                  <c:v> 19/20</c:v>
                </c:pt>
              </c:strCache>
            </c:strRef>
          </c:cat>
          <c:val>
            <c:numRef>
              <c:f>charts!$F$16:$J$16</c:f>
              <c:numCache>
                <c:formatCode>0.00</c:formatCode>
                <c:ptCount val="5"/>
                <c:pt idx="0">
                  <c:v>454.49</c:v>
                </c:pt>
                <c:pt idx="1">
                  <c:v>477.35999999999996</c:v>
                </c:pt>
                <c:pt idx="2">
                  <c:v>478.94</c:v>
                </c:pt>
                <c:pt idx="3">
                  <c:v>453.77000000000004</c:v>
                </c:pt>
                <c:pt idx="4">
                  <c:v>481.65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59-4858-B207-B2C01C4CE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811216"/>
        <c:axId val="671813456"/>
      </c:lineChart>
      <c:catAx>
        <c:axId val="67181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13456"/>
        <c:crosses val="autoZero"/>
        <c:auto val="1"/>
        <c:lblAlgn val="ctr"/>
        <c:lblOffset val="100"/>
        <c:noMultiLvlLbl val="0"/>
      </c:catAx>
      <c:valAx>
        <c:axId val="6718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1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 Exporters Use</a:t>
            </a:r>
          </a:p>
        </c:rich>
      </c:tx>
      <c:layout>
        <c:manualLayout>
          <c:xMode val="edge"/>
          <c:yMode val="edge"/>
          <c:x val="0.38352015149860619"/>
          <c:y val="3.2811385570288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charts!$F$47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charts!$E$48:$E$55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charts!$F$48:$F$55</c:f>
              <c:numCache>
                <c:formatCode>0.00</c:formatCode>
                <c:ptCount val="8"/>
                <c:pt idx="0">
                  <c:v>32.020000000000003</c:v>
                </c:pt>
                <c:pt idx="1">
                  <c:v>129.85</c:v>
                </c:pt>
                <c:pt idx="2">
                  <c:v>7.86</c:v>
                </c:pt>
                <c:pt idx="3">
                  <c:v>5.9</c:v>
                </c:pt>
                <c:pt idx="4">
                  <c:v>37</c:v>
                </c:pt>
                <c:pt idx="5">
                  <c:v>12.2</c:v>
                </c:pt>
                <c:pt idx="6">
                  <c:v>7.23</c:v>
                </c:pt>
                <c:pt idx="7">
                  <c:v>88.55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8-4B64-8AB2-B9BFCC42577E}"/>
            </c:ext>
          </c:extLst>
        </c:ser>
        <c:ser>
          <c:idx val="1"/>
          <c:order val="1"/>
          <c:tx>
            <c:strRef>
              <c:f>charts!$G$47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charts!$E$48:$E$55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charts!$G$48:$G$55</c:f>
              <c:numCache>
                <c:formatCode>0.00</c:formatCode>
                <c:ptCount val="8"/>
                <c:pt idx="0">
                  <c:v>32.82</c:v>
                </c:pt>
                <c:pt idx="1">
                  <c:v>128.5</c:v>
                </c:pt>
                <c:pt idx="2">
                  <c:v>10.199999999999999</c:v>
                </c:pt>
                <c:pt idx="3">
                  <c:v>5.9</c:v>
                </c:pt>
                <c:pt idx="4">
                  <c:v>40</c:v>
                </c:pt>
                <c:pt idx="5">
                  <c:v>10.8</c:v>
                </c:pt>
                <c:pt idx="6">
                  <c:v>7.96</c:v>
                </c:pt>
                <c:pt idx="7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8-4B64-8AB2-B9BFCC42577E}"/>
            </c:ext>
          </c:extLst>
        </c:ser>
        <c:ser>
          <c:idx val="2"/>
          <c:order val="2"/>
          <c:tx>
            <c:strRef>
              <c:f>charts!$H$47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charts!$E$48:$E$55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charts!$H$48:$H$55</c:f>
              <c:numCache>
                <c:formatCode>0.00</c:formatCode>
                <c:ptCount val="8"/>
                <c:pt idx="0">
                  <c:v>29.25</c:v>
                </c:pt>
                <c:pt idx="1">
                  <c:v>130.4</c:v>
                </c:pt>
                <c:pt idx="2">
                  <c:v>9.2799999999999994</c:v>
                </c:pt>
                <c:pt idx="3">
                  <c:v>5.55</c:v>
                </c:pt>
                <c:pt idx="4">
                  <c:v>43</c:v>
                </c:pt>
                <c:pt idx="5">
                  <c:v>9.8000000000000007</c:v>
                </c:pt>
                <c:pt idx="6">
                  <c:v>7.48</c:v>
                </c:pt>
                <c:pt idx="7">
                  <c:v>95.68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28-4B64-8AB2-B9BFCC42577E}"/>
            </c:ext>
          </c:extLst>
        </c:ser>
        <c:ser>
          <c:idx val="3"/>
          <c:order val="3"/>
          <c:tx>
            <c:strRef>
              <c:f>charts!$I$47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charts!$E$48:$E$55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charts!$I$48:$I$55</c:f>
              <c:numCache>
                <c:formatCode>0.00</c:formatCode>
                <c:ptCount val="8"/>
                <c:pt idx="0">
                  <c:v>30.02</c:v>
                </c:pt>
                <c:pt idx="1">
                  <c:v>123.2</c:v>
                </c:pt>
                <c:pt idx="2">
                  <c:v>8.84</c:v>
                </c:pt>
                <c:pt idx="3">
                  <c:v>6.05</c:v>
                </c:pt>
                <c:pt idx="4">
                  <c:v>40.5</c:v>
                </c:pt>
                <c:pt idx="5">
                  <c:v>8.8000000000000007</c:v>
                </c:pt>
                <c:pt idx="6">
                  <c:v>9.1999999999999993</c:v>
                </c:pt>
                <c:pt idx="7">
                  <c:v>95.63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28-4B64-8AB2-B9BFCC42577E}"/>
            </c:ext>
          </c:extLst>
        </c:ser>
        <c:ser>
          <c:idx val="4"/>
          <c:order val="4"/>
          <c:tx>
            <c:strRef>
              <c:f>charts!$J$47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charts!$E$48:$E$55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charts!$J$48:$J$55</c:f>
              <c:numCache>
                <c:formatCode>0.00</c:formatCode>
                <c:ptCount val="8"/>
                <c:pt idx="0">
                  <c:v>31.46</c:v>
                </c:pt>
                <c:pt idx="1">
                  <c:v>127.5</c:v>
                </c:pt>
                <c:pt idx="2">
                  <c:v>9.5</c:v>
                </c:pt>
                <c:pt idx="3">
                  <c:v>6.05</c:v>
                </c:pt>
                <c:pt idx="4">
                  <c:v>39.5</c:v>
                </c:pt>
                <c:pt idx="5">
                  <c:v>9.4</c:v>
                </c:pt>
                <c:pt idx="6">
                  <c:v>8.5</c:v>
                </c:pt>
                <c:pt idx="7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8-4B64-8AB2-B9BFCC425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3130544"/>
        <c:axId val="672931152"/>
      </c:barChart>
      <c:catAx>
        <c:axId val="4531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31152"/>
        <c:crosses val="autoZero"/>
        <c:auto val="1"/>
        <c:lblAlgn val="ctr"/>
        <c:lblOffset val="100"/>
        <c:noMultiLvlLbl val="0"/>
      </c:catAx>
      <c:valAx>
        <c:axId val="67293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3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Exporters stocks versus Exports %</a:t>
            </a:r>
          </a:p>
        </c:rich>
      </c:tx>
      <c:layout>
        <c:manualLayout>
          <c:xMode val="edge"/>
          <c:yMode val="edge"/>
          <c:x val="0.24696159966217032"/>
          <c:y val="2.983181972835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charts!$M$22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charts!$L$23:$L$31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</c:v>
                </c:pt>
              </c:strCache>
            </c:strRef>
          </c:cat>
          <c:val>
            <c:numRef>
              <c:f>charts!$M$23:$M$31</c:f>
              <c:numCache>
                <c:formatCode>0.00</c:formatCode>
                <c:ptCount val="9"/>
                <c:pt idx="0">
                  <c:v>125.82938388625593</c:v>
                </c:pt>
                <c:pt idx="1">
                  <c:v>44.841498559077806</c:v>
                </c:pt>
                <c:pt idx="2">
                  <c:v>23.428312980551784</c:v>
                </c:pt>
                <c:pt idx="3">
                  <c:v>6.4583333333333339</c:v>
                </c:pt>
                <c:pt idx="4">
                  <c:v>21.96078431372549</c:v>
                </c:pt>
                <c:pt idx="5">
                  <c:v>19.252873563218394</c:v>
                </c:pt>
                <c:pt idx="6">
                  <c:v>35.031055900621112</c:v>
                </c:pt>
                <c:pt idx="8">
                  <c:v>52.191585935912201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8-4390-8532-57CAC5A7BEF7}"/>
            </c:ext>
          </c:extLst>
        </c:ser>
        <c:ser>
          <c:idx val="1"/>
          <c:order val="1"/>
          <c:tx>
            <c:strRef>
              <c:f>charts!$N$22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charts!$L$23:$L$31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</c:v>
                </c:pt>
              </c:strCache>
            </c:strRef>
          </c:cat>
          <c:val>
            <c:numRef>
              <c:f>charts!$N$23:$N$31</c:f>
              <c:numCache>
                <c:formatCode>0.00</c:formatCode>
                <c:ptCount val="9"/>
                <c:pt idx="0">
                  <c:v>111.99858004969825</c:v>
                </c:pt>
                <c:pt idx="1">
                  <c:v>40.851851851851848</c:v>
                </c:pt>
                <c:pt idx="2">
                  <c:v>35.799999999999997</c:v>
                </c:pt>
                <c:pt idx="3">
                  <c:v>5.098039215686275</c:v>
                </c:pt>
                <c:pt idx="4">
                  <c:v>37.964285714285715</c:v>
                </c:pt>
                <c:pt idx="5">
                  <c:v>12.023121387283236</c:v>
                </c:pt>
                <c:pt idx="6">
                  <c:v>36.791666666666664</c:v>
                </c:pt>
                <c:pt idx="8">
                  <c:v>52.518217579157792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8-4390-8532-57CAC5A7BEF7}"/>
            </c:ext>
          </c:extLst>
        </c:ser>
        <c:ser>
          <c:idx val="2"/>
          <c:order val="2"/>
          <c:tx>
            <c:strRef>
              <c:f>charts!$O$22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charts!$L$23:$L$31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</c:v>
                </c:pt>
              </c:strCache>
            </c:strRef>
          </c:cat>
          <c:val>
            <c:numRef>
              <c:f>charts!$O$23:$O$31</c:f>
              <c:numCache>
                <c:formatCode>0.00</c:formatCode>
                <c:ptCount val="9"/>
                <c:pt idx="0">
                  <c:v>121.28953771289537</c:v>
                </c:pt>
                <c:pt idx="1">
                  <c:v>59.409751924721988</c:v>
                </c:pt>
                <c:pt idx="2">
                  <c:v>29.454545454545457</c:v>
                </c:pt>
                <c:pt idx="3">
                  <c:v>3.6920659858601725</c:v>
                </c:pt>
                <c:pt idx="4">
                  <c:v>30.975374215354901</c:v>
                </c:pt>
                <c:pt idx="5">
                  <c:v>6.9741282339707524</c:v>
                </c:pt>
                <c:pt idx="6">
                  <c:v>39.783393501805051</c:v>
                </c:pt>
                <c:pt idx="8">
                  <c:v>53.474977601433515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8-4390-8532-57CAC5A7BEF7}"/>
            </c:ext>
          </c:extLst>
        </c:ser>
        <c:ser>
          <c:idx val="3"/>
          <c:order val="3"/>
          <c:tx>
            <c:strRef>
              <c:f>charts!$P$22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charts!$L$23:$L$31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</c:v>
                </c:pt>
              </c:strCache>
            </c:strRef>
          </c:cat>
          <c:val>
            <c:numRef>
              <c:f>charts!$P$23:$P$31</c:f>
              <c:numCache>
                <c:formatCode>0.00</c:formatCode>
                <c:ptCount val="9"/>
                <c:pt idx="0">
                  <c:v>115.3453689167975</c:v>
                </c:pt>
                <c:pt idx="1">
                  <c:v>42.900042900042898</c:v>
                </c:pt>
                <c:pt idx="2">
                  <c:v>24.252355591970503</c:v>
                </c:pt>
                <c:pt idx="3">
                  <c:v>16.083333333333332</c:v>
                </c:pt>
                <c:pt idx="4">
                  <c:v>21.819196428571427</c:v>
                </c:pt>
                <c:pt idx="5">
                  <c:v>9.9250936329588022</c:v>
                </c:pt>
                <c:pt idx="6">
                  <c:v>55.049944506104332</c:v>
                </c:pt>
                <c:pt idx="8">
                  <c:v>53.626253667189751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8-4390-8532-57CAC5A7BEF7}"/>
            </c:ext>
          </c:extLst>
        </c:ser>
        <c:ser>
          <c:idx val="4"/>
          <c:order val="4"/>
          <c:tx>
            <c:strRef>
              <c:f>charts!$Q$22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charts!$L$23:$L$31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</c:v>
                </c:pt>
              </c:strCache>
            </c:strRef>
          </c:cat>
          <c:val>
            <c:numRef>
              <c:f>charts!$Q$23:$Q$31</c:f>
              <c:numCache>
                <c:formatCode>0.00</c:formatCode>
                <c:ptCount val="9"/>
                <c:pt idx="0">
                  <c:v>106.68986852281517</c:v>
                </c:pt>
                <c:pt idx="1">
                  <c:v>41.379310344827587</c:v>
                </c:pt>
                <c:pt idx="2">
                  <c:v>21.918367346938776</c:v>
                </c:pt>
                <c:pt idx="3">
                  <c:v>13.499999999999998</c:v>
                </c:pt>
                <c:pt idx="4">
                  <c:v>24.028985507246375</c:v>
                </c:pt>
                <c:pt idx="5">
                  <c:v>6.3</c:v>
                </c:pt>
                <c:pt idx="6">
                  <c:v>53.444444444444436</c:v>
                </c:pt>
                <c:pt idx="8">
                  <c:v>52.05261820030502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8-4390-8532-57CAC5A7B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620792"/>
        <c:axId val="628623352"/>
      </c:barChart>
      <c:catAx>
        <c:axId val="62862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23352"/>
        <c:crosses val="autoZero"/>
        <c:auto val="1"/>
        <c:lblAlgn val="ctr"/>
        <c:lblOffset val="100"/>
        <c:noMultiLvlLbl val="0"/>
      </c:catAx>
      <c:valAx>
        <c:axId val="62862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2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Exporters Stocks to Use %</a:t>
            </a:r>
          </a:p>
        </c:rich>
      </c:tx>
      <c:layout>
        <c:manualLayout>
          <c:xMode val="edge"/>
          <c:yMode val="edge"/>
          <c:x val="0.30654278041834365"/>
          <c:y val="5.2568268562123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03337369538705"/>
          <c:y val="0.16643516952141821"/>
          <c:w val="0.8133613298337707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charts!$M$34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charts!$L$35:$L$43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 Use</c:v>
                </c:pt>
              </c:strCache>
            </c:strRef>
          </c:cat>
          <c:val>
            <c:numRef>
              <c:f>charts!$M$35:$M$43</c:f>
              <c:numCache>
                <c:formatCode>0.00</c:formatCode>
                <c:ptCount val="9"/>
                <c:pt idx="0">
                  <c:v>82.91692692067457</c:v>
                </c:pt>
                <c:pt idx="1">
                  <c:v>11.983057373892954</c:v>
                </c:pt>
                <c:pt idx="2">
                  <c:v>65.9033078880407</c:v>
                </c:pt>
                <c:pt idx="3">
                  <c:v>10.508474576271185</c:v>
                </c:pt>
                <c:pt idx="4">
                  <c:v>15.135135135135133</c:v>
                </c:pt>
                <c:pt idx="5">
                  <c:v>27.459016393442624</c:v>
                </c:pt>
                <c:pt idx="6">
                  <c:v>78.008298755186715</c:v>
                </c:pt>
                <c:pt idx="8">
                  <c:v>291.91421704264388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D-491C-8740-9F3559D49A16}"/>
            </c:ext>
          </c:extLst>
        </c:ser>
        <c:ser>
          <c:idx val="1"/>
          <c:order val="1"/>
          <c:tx>
            <c:strRef>
              <c:f>charts!$N$34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charts!$L$35:$L$43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 Use</c:v>
                </c:pt>
              </c:strCache>
            </c:strRef>
          </c:cat>
          <c:val>
            <c:numRef>
              <c:f>charts!$N$35:$N$43</c:f>
              <c:numCache>
                <c:formatCode>0.00</c:formatCode>
                <c:ptCount val="9"/>
                <c:pt idx="0">
                  <c:v>96.130408287629493</c:v>
                </c:pt>
                <c:pt idx="1">
                  <c:v>8.5836575875486378</c:v>
                </c:pt>
                <c:pt idx="2">
                  <c:v>70.196078431372555</c:v>
                </c:pt>
                <c:pt idx="3">
                  <c:v>8.8135593220338979</c:v>
                </c:pt>
                <c:pt idx="4">
                  <c:v>26.575000000000003</c:v>
                </c:pt>
                <c:pt idx="5">
                  <c:v>19.25925925925926</c:v>
                </c:pt>
                <c:pt idx="6">
                  <c:v>110.92964824120604</c:v>
                </c:pt>
                <c:pt idx="8">
                  <c:v>340.48761112904992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D-491C-8740-9F3559D49A16}"/>
            </c:ext>
          </c:extLst>
        </c:ser>
        <c:ser>
          <c:idx val="2"/>
          <c:order val="2"/>
          <c:tx>
            <c:strRef>
              <c:f>charts!$O$34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charts!$L$35:$L$43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 Use</c:v>
                </c:pt>
              </c:strCache>
            </c:strRef>
          </c:cat>
          <c:val>
            <c:numRef>
              <c:f>charts!$O$35:$O$43</c:f>
              <c:numCache>
                <c:formatCode>0.00</c:formatCode>
                <c:ptCount val="9"/>
                <c:pt idx="0">
                  <c:v>102.25641025641026</c:v>
                </c:pt>
                <c:pt idx="1">
                  <c:v>10.651840490797545</c:v>
                </c:pt>
                <c:pt idx="2">
                  <c:v>69.827586206896569</c:v>
                </c:pt>
                <c:pt idx="3">
                  <c:v>8.4684684684684672</c:v>
                </c:pt>
                <c:pt idx="4">
                  <c:v>29.837209302325579</c:v>
                </c:pt>
                <c:pt idx="5">
                  <c:v>12.653061224489795</c:v>
                </c:pt>
                <c:pt idx="6">
                  <c:v>73.663101604278069</c:v>
                </c:pt>
                <c:pt idx="8">
                  <c:v>307.35767755366629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5D-491C-8740-9F3559D49A16}"/>
            </c:ext>
          </c:extLst>
        </c:ser>
        <c:ser>
          <c:idx val="3"/>
          <c:order val="3"/>
          <c:tx>
            <c:strRef>
              <c:f>charts!$P$34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charts!$L$35:$L$43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 Use</c:v>
                </c:pt>
              </c:strCache>
            </c:strRef>
          </c:cat>
          <c:val>
            <c:numRef>
              <c:f>charts!$P$35:$P$43</c:f>
              <c:numCache>
                <c:formatCode>0.00</c:formatCode>
                <c:ptCount val="9"/>
                <c:pt idx="0">
                  <c:v>97.90139906728848</c:v>
                </c:pt>
                <c:pt idx="1">
                  <c:v>8.1168831168831161</c:v>
                </c:pt>
                <c:pt idx="2">
                  <c:v>66.968325791855193</c:v>
                </c:pt>
                <c:pt idx="3">
                  <c:v>31.900826446280995</c:v>
                </c:pt>
                <c:pt idx="4">
                  <c:v>19.308641975308642</c:v>
                </c:pt>
                <c:pt idx="5">
                  <c:v>18.068181818181817</c:v>
                </c:pt>
                <c:pt idx="6">
                  <c:v>53.913043478260867</c:v>
                </c:pt>
                <c:pt idx="8">
                  <c:v>296.17730169405911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5D-491C-8740-9F3559D49A16}"/>
            </c:ext>
          </c:extLst>
        </c:ser>
        <c:ser>
          <c:idx val="4"/>
          <c:order val="4"/>
          <c:tx>
            <c:strRef>
              <c:f>charts!$Q$34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charts!$L$35:$L$43</c:f>
              <c:strCache>
                <c:ptCount val="9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8">
                  <c:v>Total Exporters Use</c:v>
                </c:pt>
              </c:strCache>
            </c:strRef>
          </c:cat>
          <c:val>
            <c:numRef>
              <c:f>charts!$Q$35:$Q$43</c:f>
              <c:numCache>
                <c:formatCode>0.00</c:formatCode>
                <c:ptCount val="9"/>
                <c:pt idx="0">
                  <c:v>87.698664971392233</c:v>
                </c:pt>
                <c:pt idx="1">
                  <c:v>9.4117647058823533</c:v>
                </c:pt>
                <c:pt idx="2">
                  <c:v>56.526315789473678</c:v>
                </c:pt>
                <c:pt idx="3">
                  <c:v>31.239669421487605</c:v>
                </c:pt>
                <c:pt idx="4">
                  <c:v>20.987341772151897</c:v>
                </c:pt>
                <c:pt idx="5">
                  <c:v>13.404255319148936</c:v>
                </c:pt>
                <c:pt idx="6">
                  <c:v>56.588235294117638</c:v>
                </c:pt>
                <c:pt idx="8">
                  <c:v>275.85624727365433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5D-491C-8740-9F3559D49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4455984"/>
        <c:axId val="454462384"/>
      </c:barChart>
      <c:catAx>
        <c:axId val="4544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462384"/>
        <c:crosses val="autoZero"/>
        <c:auto val="1"/>
        <c:lblAlgn val="ctr"/>
        <c:lblOffset val="100"/>
        <c:noMultiLvlLbl val="0"/>
      </c:catAx>
      <c:valAx>
        <c:axId val="454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45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8897065632161"/>
          <c:y val="0.9343918853741795"/>
          <c:w val="0.44489469182457159"/>
          <c:h val="6.3436636609830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Wheat Exports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charts!$F$18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charts!$E$19:$E$26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charts!$F$19:$F$26</c:f>
              <c:numCache>
                <c:formatCode>0.00</c:formatCode>
                <c:ptCount val="8"/>
                <c:pt idx="0">
                  <c:v>21.1</c:v>
                </c:pt>
                <c:pt idx="1">
                  <c:v>34.700000000000003</c:v>
                </c:pt>
                <c:pt idx="2">
                  <c:v>22.11</c:v>
                </c:pt>
                <c:pt idx="3">
                  <c:v>9.6</c:v>
                </c:pt>
                <c:pt idx="4">
                  <c:v>25.5</c:v>
                </c:pt>
                <c:pt idx="5">
                  <c:v>17.399999999999999</c:v>
                </c:pt>
                <c:pt idx="6">
                  <c:v>16.100000000000001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E-475B-980D-AEF3246EC4DC}"/>
            </c:ext>
          </c:extLst>
        </c:ser>
        <c:ser>
          <c:idx val="1"/>
          <c:order val="1"/>
          <c:tx>
            <c:strRef>
              <c:f>charts!$G$18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charts!$E$19:$E$26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charts!$G$19:$G$26</c:f>
              <c:numCache>
                <c:formatCode>0.00</c:formatCode>
                <c:ptCount val="8"/>
                <c:pt idx="0">
                  <c:v>28.17</c:v>
                </c:pt>
                <c:pt idx="1">
                  <c:v>27</c:v>
                </c:pt>
                <c:pt idx="2">
                  <c:v>20</c:v>
                </c:pt>
                <c:pt idx="3">
                  <c:v>10.199999999999999</c:v>
                </c:pt>
                <c:pt idx="4">
                  <c:v>28</c:v>
                </c:pt>
                <c:pt idx="5">
                  <c:v>17.3</c:v>
                </c:pt>
                <c:pt idx="6">
                  <c:v>24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E-475B-980D-AEF3246EC4DC}"/>
            </c:ext>
          </c:extLst>
        </c:ser>
        <c:ser>
          <c:idx val="2"/>
          <c:order val="2"/>
          <c:tx>
            <c:strRef>
              <c:f>charts!$H$18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charts!$E$19:$E$26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charts!$H$19:$H$26</c:f>
              <c:numCache>
                <c:formatCode>0.00</c:formatCode>
                <c:ptCount val="8"/>
                <c:pt idx="0">
                  <c:v>24.66</c:v>
                </c:pt>
                <c:pt idx="1">
                  <c:v>23.38</c:v>
                </c:pt>
                <c:pt idx="2">
                  <c:v>22</c:v>
                </c:pt>
                <c:pt idx="3">
                  <c:v>12.73</c:v>
                </c:pt>
                <c:pt idx="4">
                  <c:v>41.42</c:v>
                </c:pt>
                <c:pt idx="5">
                  <c:v>17.78</c:v>
                </c:pt>
                <c:pt idx="6">
                  <c:v>13.85</c:v>
                </c:pt>
                <c:pt idx="7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E-475B-980D-AEF3246EC4DC}"/>
            </c:ext>
          </c:extLst>
        </c:ser>
        <c:ser>
          <c:idx val="3"/>
          <c:order val="3"/>
          <c:tx>
            <c:strRef>
              <c:f>charts!$I$18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charts!$E$19:$E$26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charts!$I$19:$I$26</c:f>
              <c:numCache>
                <c:formatCode>0.00</c:formatCode>
                <c:ptCount val="8"/>
                <c:pt idx="0">
                  <c:v>25.48</c:v>
                </c:pt>
                <c:pt idx="1">
                  <c:v>23.31</c:v>
                </c:pt>
                <c:pt idx="2">
                  <c:v>24.41</c:v>
                </c:pt>
                <c:pt idx="3">
                  <c:v>12</c:v>
                </c:pt>
                <c:pt idx="4">
                  <c:v>35.840000000000003</c:v>
                </c:pt>
                <c:pt idx="5">
                  <c:v>16.02</c:v>
                </c:pt>
                <c:pt idx="6">
                  <c:v>9.01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E-475B-980D-AEF3246EC4DC}"/>
            </c:ext>
          </c:extLst>
        </c:ser>
        <c:ser>
          <c:idx val="4"/>
          <c:order val="4"/>
          <c:tx>
            <c:strRef>
              <c:f>charts!$J$18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charts!$E$19:$E$26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charts!$J$19:$J$26</c:f>
              <c:numCache>
                <c:formatCode>0.00</c:formatCode>
                <c:ptCount val="8"/>
                <c:pt idx="0">
                  <c:v>25.86</c:v>
                </c:pt>
                <c:pt idx="1">
                  <c:v>29</c:v>
                </c:pt>
                <c:pt idx="2">
                  <c:v>24.5</c:v>
                </c:pt>
                <c:pt idx="3">
                  <c:v>14</c:v>
                </c:pt>
                <c:pt idx="4">
                  <c:v>34.5</c:v>
                </c:pt>
                <c:pt idx="5">
                  <c:v>20</c:v>
                </c:pt>
                <c:pt idx="6">
                  <c:v>9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5E-475B-980D-AEF3246EC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1806096"/>
        <c:axId val="671806736"/>
      </c:barChart>
      <c:catAx>
        <c:axId val="67180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06736"/>
        <c:crosses val="autoZero"/>
        <c:auto val="1"/>
        <c:lblAlgn val="ctr"/>
        <c:lblOffset val="100"/>
        <c:noMultiLvlLbl val="0"/>
      </c:catAx>
      <c:valAx>
        <c:axId val="67180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0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Wheat Exporters Carryout Stocks</a:t>
            </a:r>
          </a:p>
        </c:rich>
      </c:tx>
      <c:layout>
        <c:manualLayout>
          <c:xMode val="edge"/>
          <c:yMode val="edge"/>
          <c:x val="0.24824119872743441"/>
          <c:y val="0.1264430253836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866400642276509E-2"/>
          <c:y val="9.8298444515015834E-2"/>
          <c:w val="0.9381534792542302"/>
          <c:h val="0.74969379249512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charts!$F$31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charts!$E$32:$E$39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charts!$F$32:$F$39</c:f>
              <c:numCache>
                <c:formatCode>0.00</c:formatCode>
                <c:ptCount val="8"/>
                <c:pt idx="0">
                  <c:v>26.55</c:v>
                </c:pt>
                <c:pt idx="1">
                  <c:v>15.56</c:v>
                </c:pt>
                <c:pt idx="2">
                  <c:v>5.18</c:v>
                </c:pt>
                <c:pt idx="3">
                  <c:v>0.62</c:v>
                </c:pt>
                <c:pt idx="4">
                  <c:v>5.6</c:v>
                </c:pt>
                <c:pt idx="5">
                  <c:v>3.35</c:v>
                </c:pt>
                <c:pt idx="6">
                  <c:v>5.64</c:v>
                </c:pt>
                <c:pt idx="7">
                  <c:v>14.54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D-483D-BC19-28F087E0EA38}"/>
            </c:ext>
          </c:extLst>
        </c:ser>
        <c:ser>
          <c:idx val="1"/>
          <c:order val="1"/>
          <c:tx>
            <c:strRef>
              <c:f>charts!$G$31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charts!$E$32:$E$39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charts!$G$32:$G$39</c:f>
              <c:numCache>
                <c:formatCode>0.00</c:formatCode>
                <c:ptCount val="8"/>
                <c:pt idx="0">
                  <c:v>31.55</c:v>
                </c:pt>
                <c:pt idx="1">
                  <c:v>11.03</c:v>
                </c:pt>
                <c:pt idx="2">
                  <c:v>7.16</c:v>
                </c:pt>
                <c:pt idx="3">
                  <c:v>0.52</c:v>
                </c:pt>
                <c:pt idx="4">
                  <c:v>10.63</c:v>
                </c:pt>
                <c:pt idx="5">
                  <c:v>2.08</c:v>
                </c:pt>
                <c:pt idx="6">
                  <c:v>8.83</c:v>
                </c:pt>
                <c:pt idx="7">
                  <c:v>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D-483D-BC19-28F087E0EA38}"/>
            </c:ext>
          </c:extLst>
        </c:ser>
        <c:ser>
          <c:idx val="2"/>
          <c:order val="2"/>
          <c:tx>
            <c:strRef>
              <c:f>charts!$H$31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charts!$E$32:$E$39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charts!$H$32:$H$39</c:f>
              <c:numCache>
                <c:formatCode>0.00</c:formatCode>
                <c:ptCount val="8"/>
                <c:pt idx="0">
                  <c:v>29.91</c:v>
                </c:pt>
                <c:pt idx="1">
                  <c:v>13.89</c:v>
                </c:pt>
                <c:pt idx="2">
                  <c:v>6.48</c:v>
                </c:pt>
                <c:pt idx="3">
                  <c:v>0.47</c:v>
                </c:pt>
                <c:pt idx="4">
                  <c:v>12.83</c:v>
                </c:pt>
                <c:pt idx="5">
                  <c:v>1.24</c:v>
                </c:pt>
                <c:pt idx="6">
                  <c:v>5.51</c:v>
                </c:pt>
                <c:pt idx="7">
                  <c:v>13.23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D-483D-BC19-28F087E0EA38}"/>
            </c:ext>
          </c:extLst>
        </c:ser>
        <c:ser>
          <c:idx val="3"/>
          <c:order val="3"/>
          <c:tx>
            <c:strRef>
              <c:f>charts!$I$31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charts!$E$32:$E$39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charts!$I$32:$I$39</c:f>
              <c:numCache>
                <c:formatCode>0.00</c:formatCode>
                <c:ptCount val="8"/>
                <c:pt idx="0">
                  <c:v>29.39</c:v>
                </c:pt>
                <c:pt idx="1">
                  <c:v>10</c:v>
                </c:pt>
                <c:pt idx="2">
                  <c:v>5.92</c:v>
                </c:pt>
                <c:pt idx="3">
                  <c:v>1.93</c:v>
                </c:pt>
                <c:pt idx="4">
                  <c:v>7.82</c:v>
                </c:pt>
                <c:pt idx="5">
                  <c:v>1.59</c:v>
                </c:pt>
                <c:pt idx="6">
                  <c:v>4.96</c:v>
                </c:pt>
                <c:pt idx="7">
                  <c:v>16.989999999999998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5D-483D-BC19-28F087E0EA38}"/>
            </c:ext>
          </c:extLst>
        </c:ser>
        <c:ser>
          <c:idx val="4"/>
          <c:order val="4"/>
          <c:tx>
            <c:strRef>
              <c:f>charts!$J$31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charts!$E$32:$E$39</c:f>
              <c:strCache>
                <c:ptCount val="8"/>
                <c:pt idx="0">
                  <c:v>US WHEAT</c:v>
                </c:pt>
                <c:pt idx="1">
                  <c:v>EU WHEAT</c:v>
                </c:pt>
                <c:pt idx="2">
                  <c:v>CAN. WHEAT</c:v>
                </c:pt>
                <c:pt idx="3">
                  <c:v>ARGIE WHEAT</c:v>
                </c:pt>
                <c:pt idx="4">
                  <c:v>RUSS. WHEAT</c:v>
                </c:pt>
                <c:pt idx="5">
                  <c:v>UKR. WHEAT</c:v>
                </c:pt>
                <c:pt idx="6">
                  <c:v>AUSSIE WHEAT</c:v>
                </c:pt>
                <c:pt idx="7">
                  <c:v>INDIAN WHEAT</c:v>
                </c:pt>
              </c:strCache>
            </c:strRef>
          </c:cat>
          <c:val>
            <c:numRef>
              <c:f>charts!$J$32:$J$39</c:f>
              <c:numCache>
                <c:formatCode>0.00</c:formatCode>
                <c:ptCount val="8"/>
                <c:pt idx="0">
                  <c:v>27.59</c:v>
                </c:pt>
                <c:pt idx="1">
                  <c:v>12</c:v>
                </c:pt>
                <c:pt idx="2">
                  <c:v>5.37</c:v>
                </c:pt>
                <c:pt idx="3">
                  <c:v>1.89</c:v>
                </c:pt>
                <c:pt idx="4">
                  <c:v>8.2899999999999991</c:v>
                </c:pt>
                <c:pt idx="5">
                  <c:v>1.26</c:v>
                </c:pt>
                <c:pt idx="6">
                  <c:v>4.8099999999999996</c:v>
                </c:pt>
                <c:pt idx="7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5D-483D-BC19-28F087E0E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1812176"/>
        <c:axId val="671811856"/>
      </c:barChart>
      <c:catAx>
        <c:axId val="67181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11856"/>
        <c:crosses val="autoZero"/>
        <c:auto val="1"/>
        <c:lblAlgn val="ctr"/>
        <c:lblOffset val="100"/>
        <c:noMultiLvlLbl val="0"/>
      </c:catAx>
      <c:valAx>
        <c:axId val="67181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1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Corn Exporters Production</a:t>
            </a:r>
          </a:p>
        </c:rich>
      </c:tx>
      <c:layout>
        <c:manualLayout>
          <c:xMode val="edge"/>
          <c:yMode val="edge"/>
          <c:x val="0.30690411721140259"/>
          <c:y val="0.10692718056936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102791599018873E-2"/>
          <c:y val="0.10778798647025968"/>
          <c:w val="0.92875318796424589"/>
          <c:h val="0.72552971472670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charts!$F$61</c:f>
              <c:strCache>
                <c:ptCount val="1"/>
                <c:pt idx="0">
                  <c:v> 15/16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charts!$E$62:$E$68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  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charts!$F$62:$F$68</c:f>
              <c:numCache>
                <c:formatCode>0.00</c:formatCode>
                <c:ptCount val="7"/>
                <c:pt idx="0">
                  <c:v>345.51</c:v>
                </c:pt>
                <c:pt idx="1">
                  <c:v>29</c:v>
                </c:pt>
                <c:pt idx="2">
                  <c:v>67</c:v>
                </c:pt>
                <c:pt idx="3">
                  <c:v>58.73</c:v>
                </c:pt>
                <c:pt idx="4">
                  <c:v>224.63</c:v>
                </c:pt>
                <c:pt idx="5">
                  <c:v>23.33</c:v>
                </c:pt>
                <c:pt idx="6">
                  <c:v>8.2100000000000009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3-44BE-B59B-9E19FFC43F79}"/>
            </c:ext>
          </c:extLst>
        </c:ser>
        <c:ser>
          <c:idx val="1"/>
          <c:order val="1"/>
          <c:tx>
            <c:strRef>
              <c:f>charts!$G$61</c:f>
              <c:strCache>
                <c:ptCount val="1"/>
                <c:pt idx="0">
                  <c:v> 16/17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charts!$E$62:$E$68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  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charts!$G$62:$G$68</c:f>
              <c:numCache>
                <c:formatCode>0.00</c:formatCode>
                <c:ptCount val="7"/>
                <c:pt idx="0">
                  <c:v>384.78</c:v>
                </c:pt>
                <c:pt idx="1">
                  <c:v>40</c:v>
                </c:pt>
                <c:pt idx="2">
                  <c:v>96</c:v>
                </c:pt>
                <c:pt idx="3">
                  <c:v>60.71</c:v>
                </c:pt>
                <c:pt idx="4">
                  <c:v>219.55</c:v>
                </c:pt>
                <c:pt idx="5">
                  <c:v>28</c:v>
                </c:pt>
                <c:pt idx="6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3-44BE-B59B-9E19FFC43F79}"/>
            </c:ext>
          </c:extLst>
        </c:ser>
        <c:ser>
          <c:idx val="2"/>
          <c:order val="2"/>
          <c:tx>
            <c:strRef>
              <c:f>charts!$H$61</c:f>
              <c:strCache>
                <c:ptCount val="1"/>
                <c:pt idx="0">
                  <c:v> 17/18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charts!$E$62:$E$68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  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charts!$H$62:$H$68</c:f>
              <c:numCache>
                <c:formatCode>0.00</c:formatCode>
                <c:ptCount val="7"/>
                <c:pt idx="0">
                  <c:v>371.1</c:v>
                </c:pt>
                <c:pt idx="1">
                  <c:v>32</c:v>
                </c:pt>
                <c:pt idx="2">
                  <c:v>82</c:v>
                </c:pt>
                <c:pt idx="3">
                  <c:v>62.02</c:v>
                </c:pt>
                <c:pt idx="4">
                  <c:v>259.07</c:v>
                </c:pt>
                <c:pt idx="5">
                  <c:v>24.12</c:v>
                </c:pt>
                <c:pt idx="6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3-44BE-B59B-9E19FFC43F79}"/>
            </c:ext>
          </c:extLst>
        </c:ser>
        <c:ser>
          <c:idx val="3"/>
          <c:order val="3"/>
          <c:tx>
            <c:strRef>
              <c:f>charts!$I$61</c:f>
              <c:strCache>
                <c:ptCount val="1"/>
                <c:pt idx="0">
                  <c:v> 18/19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charts!$E$62:$E$68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  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charts!$I$62:$I$68</c:f>
              <c:numCache>
                <c:formatCode>0.00</c:formatCode>
                <c:ptCount val="7"/>
                <c:pt idx="0">
                  <c:v>366.29</c:v>
                </c:pt>
                <c:pt idx="1">
                  <c:v>51</c:v>
                </c:pt>
                <c:pt idx="2">
                  <c:v>101</c:v>
                </c:pt>
                <c:pt idx="3">
                  <c:v>64.22</c:v>
                </c:pt>
                <c:pt idx="4">
                  <c:v>257.3</c:v>
                </c:pt>
                <c:pt idx="5">
                  <c:v>35.81</c:v>
                </c:pt>
                <c:pt idx="6">
                  <c:v>11.75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3-44BE-B59B-9E19FFC43F79}"/>
            </c:ext>
          </c:extLst>
        </c:ser>
        <c:ser>
          <c:idx val="4"/>
          <c:order val="4"/>
          <c:tx>
            <c:strRef>
              <c:f>charts!$J$61</c:f>
              <c:strCache>
                <c:ptCount val="1"/>
                <c:pt idx="0">
                  <c:v> 19/20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charts!$E$62:$E$68</c:f>
              <c:strCache>
                <c:ptCount val="7"/>
                <c:pt idx="0">
                  <c:v>USA</c:v>
                </c:pt>
                <c:pt idx="1">
                  <c:v>ARGENTINA</c:v>
                </c:pt>
                <c:pt idx="2">
                  <c:v>BRAZIL  </c:v>
                </c:pt>
                <c:pt idx="3">
                  <c:v>EU  </c:v>
                </c:pt>
                <c:pt idx="4">
                  <c:v>PRC</c:v>
                </c:pt>
                <c:pt idx="5">
                  <c:v>UKRAINE</c:v>
                </c:pt>
                <c:pt idx="6">
                  <c:v>S AFRICA</c:v>
                </c:pt>
              </c:strCache>
            </c:strRef>
          </c:cat>
          <c:val>
            <c:numRef>
              <c:f>charts!$J$62:$J$68</c:f>
              <c:numCache>
                <c:formatCode>0.00</c:formatCode>
                <c:ptCount val="7"/>
                <c:pt idx="0">
                  <c:v>347.01</c:v>
                </c:pt>
                <c:pt idx="1">
                  <c:v>50</c:v>
                </c:pt>
                <c:pt idx="2">
                  <c:v>101</c:v>
                </c:pt>
                <c:pt idx="3">
                  <c:v>64.56</c:v>
                </c:pt>
                <c:pt idx="4">
                  <c:v>254</c:v>
                </c:pt>
                <c:pt idx="5">
                  <c:v>35.5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3-44BE-B59B-9E19FFC43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1830224"/>
        <c:axId val="671829264"/>
      </c:barChart>
      <c:catAx>
        <c:axId val="6718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29264"/>
        <c:crosses val="autoZero"/>
        <c:auto val="1"/>
        <c:lblAlgn val="ctr"/>
        <c:lblOffset val="100"/>
        <c:noMultiLvlLbl val="0"/>
      </c:catAx>
      <c:valAx>
        <c:axId val="6718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3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Exporters Production</a:t>
            </a:r>
          </a:p>
        </c:rich>
      </c:tx>
      <c:layout>
        <c:manualLayout>
          <c:xMode val="edge"/>
          <c:yMode val="edge"/>
          <c:x val="0.31728237791932057"/>
          <c:y val="4.3809523809523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44203849518808"/>
          <c:y val="0.17171296296296298"/>
          <c:w val="0.8585579615048119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charts!$E$71</c:f>
              <c:strCache>
                <c:ptCount val="1"/>
                <c:pt idx="0">
                  <c:v>Total Exporters Production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charts!$F$70:$J$70</c:f>
              <c:strCache>
                <c:ptCount val="5"/>
                <c:pt idx="0">
                  <c:v> 15/16</c:v>
                </c:pt>
                <c:pt idx="1">
                  <c:v> 16/17</c:v>
                </c:pt>
                <c:pt idx="2">
                  <c:v> 17/18</c:v>
                </c:pt>
                <c:pt idx="3">
                  <c:v> 18/19</c:v>
                </c:pt>
                <c:pt idx="4">
                  <c:v> 19/20</c:v>
                </c:pt>
              </c:strCache>
            </c:strRef>
          </c:cat>
          <c:val>
            <c:numRef>
              <c:f>charts!$F$71:$J$71</c:f>
              <c:numCache>
                <c:formatCode>0.00</c:formatCode>
                <c:ptCount val="5"/>
                <c:pt idx="0">
                  <c:v>756.41000000000008</c:v>
                </c:pt>
                <c:pt idx="1">
                  <c:v>844.33999999999992</c:v>
                </c:pt>
                <c:pt idx="2">
                  <c:v>843.41000000000008</c:v>
                </c:pt>
                <c:pt idx="3">
                  <c:v>887.36999999999989</c:v>
                </c:pt>
                <c:pt idx="4">
                  <c:v>866.06999999999994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3-4B2A-B9E5-185839718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910992"/>
        <c:axId val="672912272"/>
      </c:lineChart>
      <c:catAx>
        <c:axId val="6729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12272"/>
        <c:crosses val="autoZero"/>
        <c:auto val="1"/>
        <c:lblAlgn val="ctr"/>
        <c:lblOffset val="100"/>
        <c:noMultiLvlLbl val="0"/>
      </c:catAx>
      <c:valAx>
        <c:axId val="67291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91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F653-110E-4A96-97FF-586DEBA2779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B7D7-F193-4C7B-B8A2-88DA0B79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9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EE20-8584-4EDD-91E8-718227F47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D197F-DE53-4C97-955C-28F32BA7A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A51F-C4AC-49D9-A24B-8C356AA4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465E-FF97-40FF-AAD8-6DE94A75462C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9FCCF-4F25-435F-9328-4BDAA995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A15D5-C996-4591-B905-BD39B2EA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8966-E16D-4CC1-86DF-E73F1B1A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ECE1D-C2F5-4C02-A0E4-A9066306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D33F-33B6-4B75-993D-95E3E8FF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799-16E7-46A3-91C0-FD128723D006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CE79-4C83-4FA2-AD48-8893AAAC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AE49-36DE-4CA5-9E39-A1AD1CB6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C0CF0-64A4-4D8B-A207-052F27B67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8413C-C4B3-45E9-802D-9414FC0C4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35497-0CCF-4E75-A8FF-2CEE6329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D3EF-8C80-4F7D-8F88-67B02735A617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AB567-D7D3-4F26-8478-BBFC0600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38B4-9BF4-4277-82F3-473C4719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6A70-828C-4F3A-8B7E-B85EA538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EBEE9-2922-4185-982F-45402837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B4329-C19D-4D86-A443-47BC690A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A401-5B7D-4AA0-807A-144DAC6612E6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A6B4-9502-4FB0-A370-4B4EFAA7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94BB-F936-48A7-A880-9A553355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D1DB-8BC0-41B7-9302-6A4F31AB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6D375-DF51-4595-9B45-749BCCEF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3C89-5162-43E2-AD5B-A19D5B59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B74-83A6-4215-9DE0-C971F1E1C74E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1629-DA74-41F7-9062-8D6B4F54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5882-76C1-413F-8FAA-9DDCF339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DF9E-69CA-43D8-885E-56AB7E09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4913-5DE2-4539-BCEC-FB2B3BFFD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035F4-9AF1-47AD-97F3-EE3250571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5B69-5C95-48C0-9CE8-A16C6408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5FB-F185-47AB-BED9-5BA467F5B443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4C314-D030-459A-AE1F-F713B77A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8D82E-3CE5-4B05-9FAF-60EC4F6D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6D-E4BD-41D8-AA97-DB048221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DE60E-92B5-4320-A734-34EABC187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17BEA-7D30-44EA-A9CC-B6176400C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C0AF0-4A18-4A4F-91D6-0D5285E12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B54E6-BEDC-4103-A9AA-02A6D323B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713DB-072B-4B4C-9D1D-C455A525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D6B-78C2-4D00-AD10-FD63C6DCD5B5}" type="datetime1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1D591-3310-4CAA-B90A-84DDED2C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42821-A1D9-4E98-BC15-47C16EF8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DBC5-46F9-4CDD-9080-76D8C6E7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7B1F7-6345-4697-9C62-92690858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59A-293F-4942-83EE-65B2CF3ADBF5}" type="datetime1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35919-805F-45BE-BB31-E8E951D3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7CBFF-C2A8-48DF-972B-13D81E51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E9AA7-8712-463D-AB6F-EA44839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A554-8D64-43FC-AA9B-8CEBB83761BB}" type="datetime1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8F63E-2E45-480B-A3FD-1592D9CC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848AF-1F47-4E2F-87CE-6A30B973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A1C6-F7E6-4AC6-879D-BBE8E69C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C0FF-FFCA-4192-B7CB-BCFB585A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80CAE-276C-4362-811A-9E01CF56C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B1C0F-CB2E-4903-88BA-648BA899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61A-D106-4840-9E49-8630A1F84FEB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FD203-1158-40DD-BEEE-5FB883FE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2062B-B45F-46C6-BE3C-374EB69B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9BA1-7A8A-4159-992E-293F000B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2D1C6-0D14-459F-ABFF-CF8D40D91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AC247-F07B-432C-B0D2-6BF8F092D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2CA26-5FE3-488E-8936-B5DC6569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892E-46F9-46BB-BCCB-C6C82C1CBE73}" type="datetime1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88C1E-13C6-4B44-8C79-2944506C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6CA08-470E-4E10-9407-B6E5FA0E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F3B3A-1784-46C5-811A-8BE9298D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B79E-903F-47E3-8DF8-61980BFB1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59D3-08A7-4160-8E0C-161C55312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D449-4BD9-4A1A-8470-D670EF8B69C5}" type="datetime1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A9E0-717E-491D-BD39-0B631DF0C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8CE1D-71BC-45BB-8D61-50FD4E6B2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B8BD-A577-4A12-A3BF-EF228BDB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C1D5B0-3390-4AB5-AC55-7624CA70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"/>
            <a:ext cx="12192000" cy="68566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7AE82A-EA64-4984-B75A-FD7225FCA313}"/>
              </a:ext>
            </a:extLst>
          </p:cNvPr>
          <p:cNvSpPr/>
          <p:nvPr/>
        </p:nvSpPr>
        <p:spPr>
          <a:xfrm>
            <a:off x="449179" y="5146738"/>
            <a:ext cx="11293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all" spc="0" normalizeH="0" baseline="0" noProof="0" dirty="0">
                <a:ln w="3175" cmpd="sng">
                  <a:solidFill>
                    <a:schemeClr val="bg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World Grain Supply Analysis</a:t>
            </a:r>
            <a:endParaRPr kumimoji="0" lang="en-US" sz="18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pic>
        <p:nvPicPr>
          <p:cNvPr id="9" name="Picture 2" descr="iranGrain Conference 2019">
            <a:extLst>
              <a:ext uri="{FF2B5EF4-FFF2-40B4-BE49-F238E27FC236}">
                <a16:creationId xmlns:a16="http://schemas.microsoft.com/office/drawing/2014/main" id="{3A73AB17-1E67-4936-84FC-B7CBBE61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5328" cy="13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9D63D-570E-4192-B09A-FFC15272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358" y="233335"/>
            <a:ext cx="2085714" cy="133333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BD6851-45D0-43C6-B3B3-F5829F31BD48}"/>
              </a:ext>
            </a:extLst>
          </p:cNvPr>
          <p:cNvSpPr/>
          <p:nvPr/>
        </p:nvSpPr>
        <p:spPr>
          <a:xfrm>
            <a:off x="3925325" y="2069432"/>
            <a:ext cx="4341347" cy="193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chemeClr val="tx1"/>
                  </a:solidFill>
                </a:ln>
                <a:latin typeface="Baskerville Old Face" panose="02020602080505020303" pitchFamily="18" charset="0"/>
              </a:rPr>
              <a:t>SIMON ARNOLD</a:t>
            </a: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/>
            <a:endParaRPr lang="en-US" sz="100" b="1" dirty="0">
              <a:ln>
                <a:solidFill>
                  <a:schemeClr val="tx1"/>
                </a:solidFill>
              </a:ln>
              <a:latin typeface="Baskerville Old Face" panose="020206020805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latin typeface="Baskerville Old Face" panose="02020602080505020303" pitchFamily="18" charset="0"/>
              </a:rPr>
              <a:t>Corporate Sales Director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>
                  <a:solidFill>
                    <a:schemeClr val="tx1"/>
                  </a:solidFill>
                </a:ln>
                <a:latin typeface="Baskerville Old Face" panose="02020602080505020303" pitchFamily="18" charset="0"/>
              </a:rPr>
              <a:t>OUBAR GRAIN LLC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535B00C-8F98-4CB8-B744-FA14353D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872" y="6491476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19207-00A4-4D9E-A775-8519E15CA005}"/>
              </a:ext>
            </a:extLst>
          </p:cNvPr>
          <p:cNvSpPr/>
          <p:nvPr/>
        </p:nvSpPr>
        <p:spPr>
          <a:xfrm>
            <a:off x="375418" y="1162005"/>
            <a:ext cx="212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3, 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BDEF09-9547-4B67-8AC1-95B8E1535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317630"/>
              </p:ext>
            </p:extLst>
          </p:nvPr>
        </p:nvGraphicFramePr>
        <p:xfrm>
          <a:off x="225083" y="1164891"/>
          <a:ext cx="11760591" cy="55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717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0A3B1-8153-4AFE-8519-5B0B340D22C6}"/>
              </a:ext>
            </a:extLst>
          </p:cNvPr>
          <p:cNvSpPr txBox="1"/>
          <p:nvPr/>
        </p:nvSpPr>
        <p:spPr>
          <a:xfrm>
            <a:off x="1" y="2423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Exporters stocks to use% small decreases in US , CAN but overall use declines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331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1D299146-AF96-4D08-808D-B8A151A649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2" y="2000484"/>
            <a:ext cx="4122820" cy="4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917" y="6492875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5E1343-7016-454C-9C01-AE68C5AF5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93222"/>
              </p:ext>
            </p:extLst>
          </p:nvPr>
        </p:nvGraphicFramePr>
        <p:xfrm>
          <a:off x="173455" y="521233"/>
          <a:ext cx="8172451" cy="583511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97634">
                  <a:extLst>
                    <a:ext uri="{9D8B030D-6E8A-4147-A177-3AD203B41FA5}">
                      <a16:colId xmlns:a16="http://schemas.microsoft.com/office/drawing/2014/main" val="3397439983"/>
                    </a:ext>
                  </a:extLst>
                </a:gridCol>
                <a:gridCol w="1198709">
                  <a:extLst>
                    <a:ext uri="{9D8B030D-6E8A-4147-A177-3AD203B41FA5}">
                      <a16:colId xmlns:a16="http://schemas.microsoft.com/office/drawing/2014/main" val="3913276328"/>
                    </a:ext>
                  </a:extLst>
                </a:gridCol>
                <a:gridCol w="1198709">
                  <a:extLst>
                    <a:ext uri="{9D8B030D-6E8A-4147-A177-3AD203B41FA5}">
                      <a16:colId xmlns:a16="http://schemas.microsoft.com/office/drawing/2014/main" val="4115781309"/>
                    </a:ext>
                  </a:extLst>
                </a:gridCol>
                <a:gridCol w="1198709">
                  <a:extLst>
                    <a:ext uri="{9D8B030D-6E8A-4147-A177-3AD203B41FA5}">
                      <a16:colId xmlns:a16="http://schemas.microsoft.com/office/drawing/2014/main" val="741208345"/>
                    </a:ext>
                  </a:extLst>
                </a:gridCol>
                <a:gridCol w="1198709">
                  <a:extLst>
                    <a:ext uri="{9D8B030D-6E8A-4147-A177-3AD203B41FA5}">
                      <a16:colId xmlns:a16="http://schemas.microsoft.com/office/drawing/2014/main" val="966816395"/>
                    </a:ext>
                  </a:extLst>
                </a:gridCol>
                <a:gridCol w="1179981">
                  <a:extLst>
                    <a:ext uri="{9D8B030D-6E8A-4147-A177-3AD203B41FA5}">
                      <a16:colId xmlns:a16="http://schemas.microsoft.com/office/drawing/2014/main" val="2226994485"/>
                    </a:ext>
                  </a:extLst>
                </a:gridCol>
              </a:tblGrid>
              <a:tr h="5435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Stocks to Use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37549"/>
                  </a:ext>
                </a:extLst>
              </a:tr>
              <a:tr h="4102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87808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60248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43383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69.83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66.97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46494"/>
                  </a:ext>
                </a:extLst>
              </a:tr>
              <a:tr h="8100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ARGIE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6757"/>
                  </a:ext>
                </a:extLst>
              </a:tr>
              <a:tr h="8100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RUSS.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20.99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7979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UKR.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65164"/>
                  </a:ext>
                </a:extLst>
              </a:tr>
              <a:tr h="8100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AUSSIE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99610"/>
                  </a:ext>
                </a:extLst>
              </a:tr>
              <a:tr h="8100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Exporters 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8D3F7C-915D-4670-87C8-23208154D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138295"/>
              </p:ext>
            </p:extLst>
          </p:nvPr>
        </p:nvGraphicFramePr>
        <p:xfrm>
          <a:off x="312821" y="1336854"/>
          <a:ext cx="11566358" cy="54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979" y="6420596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16654C-8B61-4EE3-AC79-A35EEC797CD9}"/>
              </a:ext>
            </a:extLst>
          </p:cNvPr>
          <p:cNvSpPr/>
          <p:nvPr/>
        </p:nvSpPr>
        <p:spPr>
          <a:xfrm>
            <a:off x="312821" y="136525"/>
            <a:ext cx="11566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Noted increase in EU exports compensates small decrease in Russia and Australia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74BC660E-24F1-450E-A3EA-D6CED47979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2" y="2000484"/>
            <a:ext cx="4122820" cy="4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7C5AD6-204C-4573-A0E8-10519338A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98580"/>
              </p:ext>
            </p:extLst>
          </p:nvPr>
        </p:nvGraphicFramePr>
        <p:xfrm>
          <a:off x="128338" y="387180"/>
          <a:ext cx="8482261" cy="608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381">
                  <a:extLst>
                    <a:ext uri="{9D8B030D-6E8A-4147-A177-3AD203B41FA5}">
                      <a16:colId xmlns:a16="http://schemas.microsoft.com/office/drawing/2014/main" val="1752801603"/>
                    </a:ext>
                  </a:extLst>
                </a:gridCol>
                <a:gridCol w="1088632">
                  <a:extLst>
                    <a:ext uri="{9D8B030D-6E8A-4147-A177-3AD203B41FA5}">
                      <a16:colId xmlns:a16="http://schemas.microsoft.com/office/drawing/2014/main" val="907881635"/>
                    </a:ext>
                  </a:extLst>
                </a:gridCol>
                <a:gridCol w="1088632">
                  <a:extLst>
                    <a:ext uri="{9D8B030D-6E8A-4147-A177-3AD203B41FA5}">
                      <a16:colId xmlns:a16="http://schemas.microsoft.com/office/drawing/2014/main" val="3580813719"/>
                    </a:ext>
                  </a:extLst>
                </a:gridCol>
                <a:gridCol w="1088632">
                  <a:extLst>
                    <a:ext uri="{9D8B030D-6E8A-4147-A177-3AD203B41FA5}">
                      <a16:colId xmlns:a16="http://schemas.microsoft.com/office/drawing/2014/main" val="2374659981"/>
                    </a:ext>
                  </a:extLst>
                </a:gridCol>
                <a:gridCol w="1179352">
                  <a:extLst>
                    <a:ext uri="{9D8B030D-6E8A-4147-A177-3AD203B41FA5}">
                      <a16:colId xmlns:a16="http://schemas.microsoft.com/office/drawing/2014/main" val="3343273546"/>
                    </a:ext>
                  </a:extLst>
                </a:gridCol>
                <a:gridCol w="1088632">
                  <a:extLst>
                    <a:ext uri="{9D8B030D-6E8A-4147-A177-3AD203B41FA5}">
                      <a16:colId xmlns:a16="http://schemas.microsoft.com/office/drawing/2014/main" val="2281449096"/>
                    </a:ext>
                  </a:extLst>
                </a:gridCol>
              </a:tblGrid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 Exports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5860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36132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78552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28458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ARGIE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99582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RUSS. WHEAT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09736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UKR.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92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AUSSIE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06919"/>
                  </a:ext>
                </a:extLst>
              </a:tr>
              <a:tr h="55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INDIAN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98312"/>
                  </a:ext>
                </a:extLst>
              </a:tr>
              <a:tr h="1066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Exporters Exports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147.61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155.07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156.26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146.57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157.36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2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147AD9-C1C5-4847-9335-592BEE2EB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946849"/>
              </p:ext>
            </p:extLst>
          </p:nvPr>
        </p:nvGraphicFramePr>
        <p:xfrm>
          <a:off x="178191" y="136525"/>
          <a:ext cx="11835618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609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447FB87A-0FC9-4CC4-870B-29DF557179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80" y="2000484"/>
            <a:ext cx="4122820" cy="4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379" y="6492875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A7F715-458C-4B90-B3EC-3C7AB0D54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02662"/>
              </p:ext>
            </p:extLst>
          </p:nvPr>
        </p:nvGraphicFramePr>
        <p:xfrm>
          <a:off x="160421" y="194438"/>
          <a:ext cx="8310481" cy="634447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88669">
                  <a:extLst>
                    <a:ext uri="{9D8B030D-6E8A-4147-A177-3AD203B41FA5}">
                      <a16:colId xmlns:a16="http://schemas.microsoft.com/office/drawing/2014/main" val="855365640"/>
                    </a:ext>
                  </a:extLst>
                </a:gridCol>
                <a:gridCol w="1066586">
                  <a:extLst>
                    <a:ext uri="{9D8B030D-6E8A-4147-A177-3AD203B41FA5}">
                      <a16:colId xmlns:a16="http://schemas.microsoft.com/office/drawing/2014/main" val="1182261758"/>
                    </a:ext>
                  </a:extLst>
                </a:gridCol>
                <a:gridCol w="1066586">
                  <a:extLst>
                    <a:ext uri="{9D8B030D-6E8A-4147-A177-3AD203B41FA5}">
                      <a16:colId xmlns:a16="http://schemas.microsoft.com/office/drawing/2014/main" val="1461297392"/>
                    </a:ext>
                  </a:extLst>
                </a:gridCol>
                <a:gridCol w="1066586">
                  <a:extLst>
                    <a:ext uri="{9D8B030D-6E8A-4147-A177-3AD203B41FA5}">
                      <a16:colId xmlns:a16="http://schemas.microsoft.com/office/drawing/2014/main" val="1146760518"/>
                    </a:ext>
                  </a:extLst>
                </a:gridCol>
                <a:gridCol w="1155468">
                  <a:extLst>
                    <a:ext uri="{9D8B030D-6E8A-4147-A177-3AD203B41FA5}">
                      <a16:colId xmlns:a16="http://schemas.microsoft.com/office/drawing/2014/main" val="310780338"/>
                    </a:ext>
                  </a:extLst>
                </a:gridCol>
                <a:gridCol w="1066586">
                  <a:extLst>
                    <a:ext uri="{9D8B030D-6E8A-4147-A177-3AD203B41FA5}">
                      <a16:colId xmlns:a16="http://schemas.microsoft.com/office/drawing/2014/main" val="2631687304"/>
                    </a:ext>
                  </a:extLst>
                </a:gridCol>
              </a:tblGrid>
              <a:tr h="929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 Exporters  Carryout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22309"/>
                  </a:ext>
                </a:extLst>
              </a:tr>
              <a:tr h="62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WHEAT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9158"/>
                  </a:ext>
                </a:extLst>
              </a:tr>
              <a:tr h="62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98319"/>
                  </a:ext>
                </a:extLst>
              </a:tr>
              <a:tr h="315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CAN.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00692"/>
                  </a:ext>
                </a:extLst>
              </a:tr>
              <a:tr h="62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ARGIE WHEAT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69255"/>
                  </a:ext>
                </a:extLst>
              </a:tr>
              <a:tr h="62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RUSS. WHEAT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93124"/>
                  </a:ext>
                </a:extLst>
              </a:tr>
              <a:tr h="315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UKR. WHEAT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09369"/>
                  </a:ext>
                </a:extLst>
              </a:tr>
              <a:tr h="62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AUSSIE WHEAT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04429"/>
                  </a:ext>
                </a:extLst>
              </a:tr>
              <a:tr h="62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INDIAN WHEAT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04090"/>
                  </a:ext>
                </a:extLst>
              </a:tr>
              <a:tr h="929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Exporters Stocks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1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0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E417B0-66D8-43D1-9642-13EA2699C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263541"/>
              </p:ext>
            </p:extLst>
          </p:nvPr>
        </p:nvGraphicFramePr>
        <p:xfrm>
          <a:off x="180975" y="782855"/>
          <a:ext cx="11846902" cy="593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356351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t>16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11059-437D-4E74-8163-15DF3F464A88}"/>
              </a:ext>
            </a:extLst>
          </p:cNvPr>
          <p:cNvSpPr/>
          <p:nvPr/>
        </p:nvSpPr>
        <p:spPr>
          <a:xfrm>
            <a:off x="365760" y="136524"/>
            <a:ext cx="1146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Production decrease _ weather event, more to lose?</a:t>
            </a:r>
          </a:p>
        </p:txBody>
      </p:sp>
    </p:spTree>
    <p:extLst>
      <p:ext uri="{BB962C8B-B14F-4D97-AF65-F5344CB8AC3E}">
        <p14:creationId xmlns:p14="http://schemas.microsoft.com/office/powerpoint/2010/main" val="1886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B2A1-9EC3-403E-B9DC-AAFF2DEA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041" y="6462981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083EFB-1969-443C-BDB6-EA5694833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65783"/>
              </p:ext>
            </p:extLst>
          </p:nvPr>
        </p:nvGraphicFramePr>
        <p:xfrm>
          <a:off x="514857" y="319088"/>
          <a:ext cx="7849771" cy="6219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531">
                  <a:extLst>
                    <a:ext uri="{9D8B030D-6E8A-4147-A177-3AD203B41FA5}">
                      <a16:colId xmlns:a16="http://schemas.microsoft.com/office/drawing/2014/main" val="3484679527"/>
                    </a:ext>
                  </a:extLst>
                </a:gridCol>
                <a:gridCol w="1007457">
                  <a:extLst>
                    <a:ext uri="{9D8B030D-6E8A-4147-A177-3AD203B41FA5}">
                      <a16:colId xmlns:a16="http://schemas.microsoft.com/office/drawing/2014/main" val="3717820753"/>
                    </a:ext>
                  </a:extLst>
                </a:gridCol>
                <a:gridCol w="1007457">
                  <a:extLst>
                    <a:ext uri="{9D8B030D-6E8A-4147-A177-3AD203B41FA5}">
                      <a16:colId xmlns:a16="http://schemas.microsoft.com/office/drawing/2014/main" val="3904185303"/>
                    </a:ext>
                  </a:extLst>
                </a:gridCol>
                <a:gridCol w="1007457">
                  <a:extLst>
                    <a:ext uri="{9D8B030D-6E8A-4147-A177-3AD203B41FA5}">
                      <a16:colId xmlns:a16="http://schemas.microsoft.com/office/drawing/2014/main" val="2970360210"/>
                    </a:ext>
                  </a:extLst>
                </a:gridCol>
                <a:gridCol w="1091412">
                  <a:extLst>
                    <a:ext uri="{9D8B030D-6E8A-4147-A177-3AD203B41FA5}">
                      <a16:colId xmlns:a16="http://schemas.microsoft.com/office/drawing/2014/main" val="2948356773"/>
                    </a:ext>
                  </a:extLst>
                </a:gridCol>
                <a:gridCol w="1007457">
                  <a:extLst>
                    <a:ext uri="{9D8B030D-6E8A-4147-A177-3AD203B41FA5}">
                      <a16:colId xmlns:a16="http://schemas.microsoft.com/office/drawing/2014/main" val="1708732009"/>
                    </a:ext>
                  </a:extLst>
                </a:gridCol>
              </a:tblGrid>
              <a:tr h="930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 Exporters Production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93810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345.51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384.78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371.10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366.29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1492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488066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 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27559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99483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224.63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219.55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254.00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42669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17147"/>
                  </a:ext>
                </a:extLst>
              </a:tr>
              <a:tr h="622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AFRICA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32269"/>
                  </a:ext>
                </a:extLst>
              </a:tr>
              <a:tr h="930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Exporters Production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756.41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844.34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843.41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887.37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866.07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340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C9DE498-51AE-4D67-BF74-552486C3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50966" y="571500"/>
            <a:ext cx="2962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185C8A-BC3B-4835-8A9B-2597F6F4A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0560"/>
              </p:ext>
            </p:extLst>
          </p:nvPr>
        </p:nvGraphicFramePr>
        <p:xfrm>
          <a:off x="114300" y="136525"/>
          <a:ext cx="11963400" cy="666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43890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t>18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124224-EAED-4ABF-819C-DFEC1D459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930991"/>
              </p:ext>
            </p:extLst>
          </p:nvPr>
        </p:nvGraphicFramePr>
        <p:xfrm>
          <a:off x="196948" y="782857"/>
          <a:ext cx="11760590" cy="593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338" y="6356349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A993B-76E9-43B9-8D04-E1BCA04D93B4}"/>
              </a:ext>
            </a:extLst>
          </p:cNvPr>
          <p:cNvSpPr/>
          <p:nvPr/>
        </p:nvSpPr>
        <p:spPr>
          <a:xfrm>
            <a:off x="3667833" y="136526"/>
            <a:ext cx="4818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USA decrease?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AC7D9824-64C2-4A64-8538-55673DBF4D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88" y="1"/>
            <a:ext cx="5960012" cy="6967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56282-DDB2-4C52-B1A6-A004D3C8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1994" y="6492874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B284A-FBA5-48A9-96D9-09501FFECC92}"/>
              </a:ext>
            </a:extLst>
          </p:cNvPr>
          <p:cNvSpPr/>
          <p:nvPr/>
        </p:nvSpPr>
        <p:spPr>
          <a:xfrm>
            <a:off x="1943100" y="136525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AN IMPORTER OF GRAIN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5979AC-3A78-462D-969D-41F54176D8D5}"/>
              </a:ext>
            </a:extLst>
          </p:cNvPr>
          <p:cNvSpPr/>
          <p:nvPr/>
        </p:nvSpPr>
        <p:spPr>
          <a:xfrm>
            <a:off x="1" y="1168946"/>
            <a:ext cx="1135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KNOW IF THERE WILL BE ENOUGH GRAIN AVAILABLE FOR US	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THAT SUPPLY?														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THE INDICATORS WE MUST FOLLOW REGULARLY?															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WE INTERPRET THAT DATA?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40170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B2A1-9EC3-403E-B9DC-AAFF2DEA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041" y="6492875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348577-FF0C-4E95-BED5-D62BD242D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74491"/>
              </p:ext>
            </p:extLst>
          </p:nvPr>
        </p:nvGraphicFramePr>
        <p:xfrm>
          <a:off x="351690" y="643598"/>
          <a:ext cx="8258910" cy="5570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744">
                  <a:extLst>
                    <a:ext uri="{9D8B030D-6E8A-4147-A177-3AD203B41FA5}">
                      <a16:colId xmlns:a16="http://schemas.microsoft.com/office/drawing/2014/main" val="3910390111"/>
                    </a:ext>
                  </a:extLst>
                </a:gridCol>
                <a:gridCol w="1059967">
                  <a:extLst>
                    <a:ext uri="{9D8B030D-6E8A-4147-A177-3AD203B41FA5}">
                      <a16:colId xmlns:a16="http://schemas.microsoft.com/office/drawing/2014/main" val="859633502"/>
                    </a:ext>
                  </a:extLst>
                </a:gridCol>
                <a:gridCol w="1059967">
                  <a:extLst>
                    <a:ext uri="{9D8B030D-6E8A-4147-A177-3AD203B41FA5}">
                      <a16:colId xmlns:a16="http://schemas.microsoft.com/office/drawing/2014/main" val="1071913425"/>
                    </a:ext>
                  </a:extLst>
                </a:gridCol>
                <a:gridCol w="1059967">
                  <a:extLst>
                    <a:ext uri="{9D8B030D-6E8A-4147-A177-3AD203B41FA5}">
                      <a16:colId xmlns:a16="http://schemas.microsoft.com/office/drawing/2014/main" val="677498603"/>
                    </a:ext>
                  </a:extLst>
                </a:gridCol>
                <a:gridCol w="1148298">
                  <a:extLst>
                    <a:ext uri="{9D8B030D-6E8A-4147-A177-3AD203B41FA5}">
                      <a16:colId xmlns:a16="http://schemas.microsoft.com/office/drawing/2014/main" val="1816760091"/>
                    </a:ext>
                  </a:extLst>
                </a:gridCol>
                <a:gridCol w="1059967">
                  <a:extLst>
                    <a:ext uri="{9D8B030D-6E8A-4147-A177-3AD203B41FA5}">
                      <a16:colId xmlns:a16="http://schemas.microsoft.com/office/drawing/2014/main" val="3163888310"/>
                    </a:ext>
                  </a:extLst>
                </a:gridCol>
              </a:tblGrid>
              <a:tr h="9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 Exporters Carryout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99971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54.37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72010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508238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22402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89671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110.77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222.53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01914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87191"/>
                  </a:ext>
                </a:extLst>
              </a:tr>
              <a:tr h="526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AFRICA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99260"/>
                  </a:ext>
                </a:extLst>
              </a:tr>
              <a:tr h="9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Exporters Carryout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171.04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181.73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302.57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284.00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265.79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263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C36D836-B920-44AB-8400-4349E550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50966" y="571500"/>
            <a:ext cx="2962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9BD408-F3C1-492F-B30D-AC459E2B6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168978"/>
              </p:ext>
            </p:extLst>
          </p:nvPr>
        </p:nvGraphicFramePr>
        <p:xfrm>
          <a:off x="198270" y="202867"/>
          <a:ext cx="11795459" cy="651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529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t>21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AFB952-32DB-451C-AEE1-9D43C3602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990784"/>
              </p:ext>
            </p:extLst>
          </p:nvPr>
        </p:nvGraphicFramePr>
        <p:xfrm>
          <a:off x="150144" y="136525"/>
          <a:ext cx="11891712" cy="659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656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t>22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B2A1-9EC3-403E-B9DC-AAFF2DEA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041" y="6462981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79DEB0-A21F-4E5B-86CC-7E26DB1A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32680"/>
              </p:ext>
            </p:extLst>
          </p:nvPr>
        </p:nvGraphicFramePr>
        <p:xfrm>
          <a:off x="606963" y="1314640"/>
          <a:ext cx="7834824" cy="422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844">
                  <a:extLst>
                    <a:ext uri="{9D8B030D-6E8A-4147-A177-3AD203B41FA5}">
                      <a16:colId xmlns:a16="http://schemas.microsoft.com/office/drawing/2014/main" val="4204124424"/>
                    </a:ext>
                  </a:extLst>
                </a:gridCol>
                <a:gridCol w="1149187">
                  <a:extLst>
                    <a:ext uri="{9D8B030D-6E8A-4147-A177-3AD203B41FA5}">
                      <a16:colId xmlns:a16="http://schemas.microsoft.com/office/drawing/2014/main" val="1292725982"/>
                    </a:ext>
                  </a:extLst>
                </a:gridCol>
                <a:gridCol w="1149187">
                  <a:extLst>
                    <a:ext uri="{9D8B030D-6E8A-4147-A177-3AD203B41FA5}">
                      <a16:colId xmlns:a16="http://schemas.microsoft.com/office/drawing/2014/main" val="4120318820"/>
                    </a:ext>
                  </a:extLst>
                </a:gridCol>
                <a:gridCol w="1149187">
                  <a:extLst>
                    <a:ext uri="{9D8B030D-6E8A-4147-A177-3AD203B41FA5}">
                      <a16:colId xmlns:a16="http://schemas.microsoft.com/office/drawing/2014/main" val="1754810562"/>
                    </a:ext>
                  </a:extLst>
                </a:gridCol>
                <a:gridCol w="1149187">
                  <a:extLst>
                    <a:ext uri="{9D8B030D-6E8A-4147-A177-3AD203B41FA5}">
                      <a16:colId xmlns:a16="http://schemas.microsoft.com/office/drawing/2014/main" val="3735215237"/>
                    </a:ext>
                  </a:extLst>
                </a:gridCol>
                <a:gridCol w="1131232">
                  <a:extLst>
                    <a:ext uri="{9D8B030D-6E8A-4147-A177-3AD203B41FA5}">
                      <a16:colId xmlns:a16="http://schemas.microsoft.com/office/drawing/2014/main" val="226022410"/>
                    </a:ext>
                  </a:extLst>
                </a:gridCol>
              </a:tblGrid>
              <a:tr h="5285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Stocks to export 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145962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69311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87.81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0388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14187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16532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342.56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228.79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26086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8749"/>
                  </a:ext>
                </a:extLst>
              </a:tr>
              <a:tr h="528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AFRICA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421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52AF37-3C7B-4335-90E5-41A20ABE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50966" y="571500"/>
            <a:ext cx="2962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66D93D-28E7-4E88-B8B8-23D672A8F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417661"/>
              </p:ext>
            </p:extLst>
          </p:nvPr>
        </p:nvGraphicFramePr>
        <p:xfrm>
          <a:off x="208546" y="136525"/>
          <a:ext cx="11847466" cy="665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167" y="6426199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B2A1-9EC3-403E-B9DC-AAFF2DEA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041" y="6448913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C188EE-4F6B-4D9C-8793-CCCB9CF2D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97454"/>
              </p:ext>
            </p:extLst>
          </p:nvPr>
        </p:nvGraphicFramePr>
        <p:xfrm>
          <a:off x="563877" y="1048923"/>
          <a:ext cx="8046723" cy="4760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824">
                  <a:extLst>
                    <a:ext uri="{9D8B030D-6E8A-4147-A177-3AD203B41FA5}">
                      <a16:colId xmlns:a16="http://schemas.microsoft.com/office/drawing/2014/main" val="3604217660"/>
                    </a:ext>
                  </a:extLst>
                </a:gridCol>
                <a:gridCol w="1180268">
                  <a:extLst>
                    <a:ext uri="{9D8B030D-6E8A-4147-A177-3AD203B41FA5}">
                      <a16:colId xmlns:a16="http://schemas.microsoft.com/office/drawing/2014/main" val="3151729163"/>
                    </a:ext>
                  </a:extLst>
                </a:gridCol>
                <a:gridCol w="1180268">
                  <a:extLst>
                    <a:ext uri="{9D8B030D-6E8A-4147-A177-3AD203B41FA5}">
                      <a16:colId xmlns:a16="http://schemas.microsoft.com/office/drawing/2014/main" val="333562325"/>
                    </a:ext>
                  </a:extLst>
                </a:gridCol>
                <a:gridCol w="1180268">
                  <a:extLst>
                    <a:ext uri="{9D8B030D-6E8A-4147-A177-3AD203B41FA5}">
                      <a16:colId xmlns:a16="http://schemas.microsoft.com/office/drawing/2014/main" val="746939396"/>
                    </a:ext>
                  </a:extLst>
                </a:gridCol>
                <a:gridCol w="1180268">
                  <a:extLst>
                    <a:ext uri="{9D8B030D-6E8A-4147-A177-3AD203B41FA5}">
                      <a16:colId xmlns:a16="http://schemas.microsoft.com/office/drawing/2014/main" val="3755279708"/>
                    </a:ext>
                  </a:extLst>
                </a:gridCol>
                <a:gridCol w="1161827">
                  <a:extLst>
                    <a:ext uri="{9D8B030D-6E8A-4147-A177-3AD203B41FA5}">
                      <a16:colId xmlns:a16="http://schemas.microsoft.com/office/drawing/2014/main" val="1156118161"/>
                    </a:ext>
                  </a:extLst>
                </a:gridCol>
              </a:tblGrid>
              <a:tr h="5289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Exporters 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Stocks to use 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365035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05728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94591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84734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84963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31559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50.93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32063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20894"/>
                  </a:ext>
                </a:extLst>
              </a:tr>
              <a:tr h="528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AFRICA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9867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2E550E3-956E-4117-A47E-C51042F8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50966" y="571500"/>
            <a:ext cx="2962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C6142-E7CC-4F01-AD48-3ECE910B5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B2A1-9EC3-403E-B9DC-AAFF2DEA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123" y="6492875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t>26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7825D-6148-48FE-A2D6-5C5B84A27329}"/>
              </a:ext>
            </a:extLst>
          </p:cNvPr>
          <p:cNvSpPr/>
          <p:nvPr/>
        </p:nvSpPr>
        <p:spPr>
          <a:xfrm>
            <a:off x="2044202" y="-82362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77AD6-F16A-4B07-BFC6-C918BFEC3611}"/>
              </a:ext>
            </a:extLst>
          </p:cNvPr>
          <p:cNvSpPr/>
          <p:nvPr/>
        </p:nvSpPr>
        <p:spPr>
          <a:xfrm>
            <a:off x="140677" y="677807"/>
            <a:ext cx="633773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 supply and stocks are sufficient to ensure steady supply throughout the crop year.</a:t>
            </a: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decisions create price risk.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harvest at 84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bad weather is coming, yields can decline.</a:t>
            </a: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 crop may reduce to 33/34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stocks excluding PRC are fine.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US/China trade tensions continue.</a:t>
            </a:r>
          </a:p>
        </p:txBody>
      </p:sp>
    </p:spTree>
    <p:extLst>
      <p:ext uri="{BB962C8B-B14F-4D97-AF65-F5344CB8AC3E}">
        <p14:creationId xmlns:p14="http://schemas.microsoft.com/office/powerpoint/2010/main" val="13705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A8AF7-59C1-43CF-87E0-54B61107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2510" cy="68566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1476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bg1"/>
                </a:solidFill>
              </a:rPr>
              <a:t>27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4DA74-4BDD-4146-91C7-F126BBDAE3F4}"/>
              </a:ext>
            </a:extLst>
          </p:cNvPr>
          <p:cNvSpPr/>
          <p:nvPr/>
        </p:nvSpPr>
        <p:spPr>
          <a:xfrm>
            <a:off x="152400" y="1378381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Thank you for your attention</a:t>
            </a:r>
            <a:endParaRPr kumimoji="0" lang="en-US" sz="3200" b="1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-0.03843 L -0.01159 0.2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16D5E6-DC80-443D-A585-81680D12B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369058"/>
              </p:ext>
            </p:extLst>
          </p:nvPr>
        </p:nvGraphicFramePr>
        <p:xfrm>
          <a:off x="301416" y="1395412"/>
          <a:ext cx="11712393" cy="53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383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183B5-0118-441F-BB3B-377D3D39B8D0}"/>
              </a:ext>
            </a:extLst>
          </p:cNvPr>
          <p:cNvSpPr/>
          <p:nvPr/>
        </p:nvSpPr>
        <p:spPr>
          <a:xfrm>
            <a:off x="301416" y="136525"/>
            <a:ext cx="11890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major wheat exporters production we see an increase this year overall ;continued drought in Australia and increases in EU,RU,UKR</a:t>
            </a:r>
          </a:p>
        </p:txBody>
      </p:sp>
    </p:spTree>
    <p:extLst>
      <p:ext uri="{BB962C8B-B14F-4D97-AF65-F5344CB8AC3E}">
        <p14:creationId xmlns:p14="http://schemas.microsoft.com/office/powerpoint/2010/main" val="76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6AAD73A9-DAAC-4607-9AF0-02BC0AFC83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80" y="2000484"/>
            <a:ext cx="4122820" cy="4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346" y="6492875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tx1"/>
                </a:solidFill>
              </a:rPr>
              <a:pPr/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E413FD-00EF-417E-8DA3-317C05A9F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45369"/>
              </p:ext>
            </p:extLst>
          </p:nvPr>
        </p:nvGraphicFramePr>
        <p:xfrm>
          <a:off x="172454" y="664393"/>
          <a:ext cx="8293767" cy="587451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82862">
                  <a:extLst>
                    <a:ext uri="{9D8B030D-6E8A-4147-A177-3AD203B41FA5}">
                      <a16:colId xmlns:a16="http://schemas.microsoft.com/office/drawing/2014/main" val="3807884508"/>
                    </a:ext>
                  </a:extLst>
                </a:gridCol>
                <a:gridCol w="1064440">
                  <a:extLst>
                    <a:ext uri="{9D8B030D-6E8A-4147-A177-3AD203B41FA5}">
                      <a16:colId xmlns:a16="http://schemas.microsoft.com/office/drawing/2014/main" val="4266141896"/>
                    </a:ext>
                  </a:extLst>
                </a:gridCol>
                <a:gridCol w="1064440">
                  <a:extLst>
                    <a:ext uri="{9D8B030D-6E8A-4147-A177-3AD203B41FA5}">
                      <a16:colId xmlns:a16="http://schemas.microsoft.com/office/drawing/2014/main" val="1838347899"/>
                    </a:ext>
                  </a:extLst>
                </a:gridCol>
                <a:gridCol w="1064440">
                  <a:extLst>
                    <a:ext uri="{9D8B030D-6E8A-4147-A177-3AD203B41FA5}">
                      <a16:colId xmlns:a16="http://schemas.microsoft.com/office/drawing/2014/main" val="1694853250"/>
                    </a:ext>
                  </a:extLst>
                </a:gridCol>
                <a:gridCol w="1153145">
                  <a:extLst>
                    <a:ext uri="{9D8B030D-6E8A-4147-A177-3AD203B41FA5}">
                      <a16:colId xmlns:a16="http://schemas.microsoft.com/office/drawing/2014/main" val="117655417"/>
                    </a:ext>
                  </a:extLst>
                </a:gridCol>
                <a:gridCol w="1064440">
                  <a:extLst>
                    <a:ext uri="{9D8B030D-6E8A-4147-A177-3AD203B41FA5}">
                      <a16:colId xmlns:a16="http://schemas.microsoft.com/office/drawing/2014/main" val="432611269"/>
                    </a:ext>
                  </a:extLst>
                </a:gridCol>
              </a:tblGrid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 Production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7694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56.10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47.33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53.26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20976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160.48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145.47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151.13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136.86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90456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31.70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67194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ARGIE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29576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RUSS.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61.04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72.53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71.69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305281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UKR.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56947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AUSSIE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24.17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20.94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93979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INDIAN WHEAT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86.50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98.51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99.87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102.19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88033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Exporters Production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477.36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478.94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481.65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5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F63559-5796-48EC-AC5C-8F99A701E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63168"/>
              </p:ext>
            </p:extLst>
          </p:nvPr>
        </p:nvGraphicFramePr>
        <p:xfrm>
          <a:off x="196949" y="1110365"/>
          <a:ext cx="11732454" cy="561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203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45A22-A470-4524-86BC-3C0BD1FF75AD}"/>
              </a:ext>
            </a:extLst>
          </p:cNvPr>
          <p:cNvSpPr txBox="1"/>
          <p:nvPr/>
        </p:nvSpPr>
        <p:spPr>
          <a:xfrm>
            <a:off x="3639675" y="133851"/>
            <a:ext cx="4912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increase in EU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1829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A13FDE-9DD9-4EEE-A2AE-06BB7C2E9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08905"/>
              </p:ext>
            </p:extLst>
          </p:nvPr>
        </p:nvGraphicFramePr>
        <p:xfrm>
          <a:off x="211016" y="1059855"/>
          <a:ext cx="11788726" cy="566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784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B5F40-F4CE-4915-8AB7-C6795E1C8432}"/>
              </a:ext>
            </a:extLst>
          </p:cNvPr>
          <p:cNvSpPr txBox="1"/>
          <p:nvPr/>
        </p:nvSpPr>
        <p:spPr>
          <a:xfrm>
            <a:off x="3145255" y="136525"/>
            <a:ext cx="590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Exporters use is pretty stable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737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1F50D30B-E642-4187-818D-EF7F9D482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80" y="2000484"/>
            <a:ext cx="4122820" cy="4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714" y="6418554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AAC8B7-6015-4275-A572-48F915E2E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10124"/>
              </p:ext>
            </p:extLst>
          </p:nvPr>
        </p:nvGraphicFramePr>
        <p:xfrm>
          <a:off x="72022" y="439445"/>
          <a:ext cx="8538578" cy="59791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67955">
                  <a:extLst>
                    <a:ext uri="{9D8B030D-6E8A-4147-A177-3AD203B41FA5}">
                      <a16:colId xmlns:a16="http://schemas.microsoft.com/office/drawing/2014/main" val="1958188913"/>
                    </a:ext>
                  </a:extLst>
                </a:gridCol>
                <a:gridCol w="1095860">
                  <a:extLst>
                    <a:ext uri="{9D8B030D-6E8A-4147-A177-3AD203B41FA5}">
                      <a16:colId xmlns:a16="http://schemas.microsoft.com/office/drawing/2014/main" val="2876223080"/>
                    </a:ext>
                  </a:extLst>
                </a:gridCol>
                <a:gridCol w="1095860">
                  <a:extLst>
                    <a:ext uri="{9D8B030D-6E8A-4147-A177-3AD203B41FA5}">
                      <a16:colId xmlns:a16="http://schemas.microsoft.com/office/drawing/2014/main" val="660970921"/>
                    </a:ext>
                  </a:extLst>
                </a:gridCol>
                <a:gridCol w="1095860">
                  <a:extLst>
                    <a:ext uri="{9D8B030D-6E8A-4147-A177-3AD203B41FA5}">
                      <a16:colId xmlns:a16="http://schemas.microsoft.com/office/drawing/2014/main" val="714940948"/>
                    </a:ext>
                  </a:extLst>
                </a:gridCol>
                <a:gridCol w="1187183">
                  <a:extLst>
                    <a:ext uri="{9D8B030D-6E8A-4147-A177-3AD203B41FA5}">
                      <a16:colId xmlns:a16="http://schemas.microsoft.com/office/drawing/2014/main" val="1023983523"/>
                    </a:ext>
                  </a:extLst>
                </a:gridCol>
                <a:gridCol w="1095860">
                  <a:extLst>
                    <a:ext uri="{9D8B030D-6E8A-4147-A177-3AD203B41FA5}">
                      <a16:colId xmlns:a16="http://schemas.microsoft.com/office/drawing/2014/main" val="2191693260"/>
                    </a:ext>
                  </a:extLst>
                </a:gridCol>
              </a:tblGrid>
              <a:tr h="8228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Wheat Exporters 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7426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42249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129.85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123.20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93901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70617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ARGIE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38117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RUSS.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09136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UKR.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25631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AUSSIE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33655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INDIAN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73614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Exporters 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1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2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67307D-8110-4607-BF1D-89E2A8981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37481"/>
              </p:ext>
            </p:extLst>
          </p:nvPr>
        </p:nvGraphicFramePr>
        <p:xfrm>
          <a:off x="336884" y="1187116"/>
          <a:ext cx="11518232" cy="553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916" y="6356350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A03DE-812B-400F-9453-C05D82FFCA52}"/>
              </a:ext>
            </a:extLst>
          </p:cNvPr>
          <p:cNvSpPr txBox="1"/>
          <p:nvPr/>
        </p:nvSpPr>
        <p:spPr>
          <a:xfrm>
            <a:off x="573505" y="100683"/>
            <a:ext cx="1078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Stocks to exports is very relevant especially in USA</a:t>
            </a:r>
          </a:p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050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trzcacak.rs/myfile/full/328-3286774_transparent-background-wheat-png.png">
            <a:extLst>
              <a:ext uri="{FF2B5EF4-FFF2-40B4-BE49-F238E27FC236}">
                <a16:creationId xmlns:a16="http://schemas.microsoft.com/office/drawing/2014/main" id="{ACC1AAD5-1242-492D-8820-3A13FF07D1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80" y="2000484"/>
            <a:ext cx="4122820" cy="4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69249-8789-4176-86C0-A7E856A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379" y="6492875"/>
            <a:ext cx="2743200" cy="365125"/>
          </a:xfrm>
        </p:spPr>
        <p:txBody>
          <a:bodyPr/>
          <a:lstStyle/>
          <a:p>
            <a:fld id="{732AB8BD-A577-4A12-A3BF-EF228BDB0FDB}" type="slidenum">
              <a:rPr lang="en-US" sz="1400" smtClean="0">
                <a:solidFill>
                  <a:schemeClr val="tx1"/>
                </a:solidFill>
              </a:r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94DDE8-BA9C-47FC-8C14-01E7005D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54615"/>
              </p:ext>
            </p:extLst>
          </p:nvPr>
        </p:nvGraphicFramePr>
        <p:xfrm>
          <a:off x="160421" y="481263"/>
          <a:ext cx="8582524" cy="60478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07906">
                  <a:extLst>
                    <a:ext uri="{9D8B030D-6E8A-4147-A177-3AD203B41FA5}">
                      <a16:colId xmlns:a16="http://schemas.microsoft.com/office/drawing/2014/main" val="534668115"/>
                    </a:ext>
                  </a:extLst>
                </a:gridCol>
                <a:gridCol w="1258857">
                  <a:extLst>
                    <a:ext uri="{9D8B030D-6E8A-4147-A177-3AD203B41FA5}">
                      <a16:colId xmlns:a16="http://schemas.microsoft.com/office/drawing/2014/main" val="1791733151"/>
                    </a:ext>
                  </a:extLst>
                </a:gridCol>
                <a:gridCol w="1258857">
                  <a:extLst>
                    <a:ext uri="{9D8B030D-6E8A-4147-A177-3AD203B41FA5}">
                      <a16:colId xmlns:a16="http://schemas.microsoft.com/office/drawing/2014/main" val="58108737"/>
                    </a:ext>
                  </a:extLst>
                </a:gridCol>
                <a:gridCol w="1258857">
                  <a:extLst>
                    <a:ext uri="{9D8B030D-6E8A-4147-A177-3AD203B41FA5}">
                      <a16:colId xmlns:a16="http://schemas.microsoft.com/office/drawing/2014/main" val="259523990"/>
                    </a:ext>
                  </a:extLst>
                </a:gridCol>
                <a:gridCol w="1258857">
                  <a:extLst>
                    <a:ext uri="{9D8B030D-6E8A-4147-A177-3AD203B41FA5}">
                      <a16:colId xmlns:a16="http://schemas.microsoft.com/office/drawing/2014/main" val="2828657819"/>
                    </a:ext>
                  </a:extLst>
                </a:gridCol>
                <a:gridCol w="1239190">
                  <a:extLst>
                    <a:ext uri="{9D8B030D-6E8A-4147-A177-3AD203B41FA5}">
                      <a16:colId xmlns:a16="http://schemas.microsoft.com/office/drawing/2014/main" val="4028224600"/>
                    </a:ext>
                  </a:extLst>
                </a:gridCol>
              </a:tblGrid>
              <a:tr h="5543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Stocks v Exports 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00868"/>
                  </a:ext>
                </a:extLst>
              </a:tr>
              <a:tr h="55434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15/16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16/17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19/20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49519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07295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40.85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47197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85627"/>
                  </a:ext>
                </a:extLst>
              </a:tr>
              <a:tr h="8065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ARGIE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10637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RUSS.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03706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UKR.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40797"/>
                  </a:ext>
                </a:extLst>
              </a:tr>
              <a:tr h="8065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AUSSIE WHEAT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39.78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74115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Exporters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5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