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notesMasterIdLst>
    <p:notesMasterId r:id="rId19"/>
  </p:notesMasterIdLst>
  <p:sldIdLst>
    <p:sldId id="274"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51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41" autoAdjust="0"/>
    <p:restoredTop sz="94660"/>
  </p:normalViewPr>
  <p:slideViewPr>
    <p:cSldViewPr snapToGrid="0">
      <p:cViewPr varScale="1">
        <p:scale>
          <a:sx n="67" d="100"/>
          <a:sy n="67" d="100"/>
        </p:scale>
        <p:origin x="48"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DF94FE-2067-4DF6-821D-7A924FA50826}" type="datetimeFigureOut">
              <a:rPr lang="en-US" smtClean="0"/>
              <a:t>11/30/2019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C38F65-89C9-487C-8C3A-683EC03EB677}" type="slidenum">
              <a:rPr lang="en-US" smtClean="0"/>
              <a:t>‹#›</a:t>
            </a:fld>
            <a:endParaRPr lang="en-US"/>
          </a:p>
        </p:txBody>
      </p:sp>
    </p:spTree>
    <p:extLst>
      <p:ext uri="{BB962C8B-B14F-4D97-AF65-F5344CB8AC3E}">
        <p14:creationId xmlns:p14="http://schemas.microsoft.com/office/powerpoint/2010/main" val="595072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0042AAC-F810-4FC8-8637-BB17325F259E}" type="datetime1">
              <a:rPr lang="en-US" smtClean="0"/>
              <a:t>11/30/2019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4355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460148-4FB6-4C11-990C-2E4D23E19C9F}" type="datetime1">
              <a:rPr lang="en-US" smtClean="0"/>
              <a:t>11/30/2019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12627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30ED9E-B967-437A-BD04-5DB3F1F79521}" type="datetime1">
              <a:rPr lang="en-US" smtClean="0"/>
              <a:t>11/30/2019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3509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499005-9A97-4E87-B8EF-E41E5F4AD7C0}" type="datetime1">
              <a:rPr lang="en-US" smtClean="0"/>
              <a:t>11/30/2019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7273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179952-0654-46A1-911A-D7BEDF0842D5}" type="datetime1">
              <a:rPr lang="en-US" smtClean="0"/>
              <a:t>11/30/2019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151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3E47440-5F1B-4C4E-893B-0AE7D720E5EA}" type="datetime1">
              <a:rPr lang="en-US" smtClean="0"/>
              <a:t>11/30/2019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5180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FE8401-4804-4F29-A089-55C6E9847128}" type="datetime1">
              <a:rPr lang="en-US" smtClean="0"/>
              <a:t>11/30/2019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3803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E993184-10A6-4238-B25A-93C0ED129889}" type="datetime1">
              <a:rPr lang="en-US" smtClean="0"/>
              <a:t>11/30/2019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680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B4C9E1A-F33C-4651-A6A9-8DD27D814C3E}" type="datetime1">
              <a:rPr lang="en-US" smtClean="0"/>
              <a:t>11/30/2019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0239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D9A9B57-EE31-4E0E-AC7F-7F78D80F679F}" type="datetime1">
              <a:rPr lang="en-US" smtClean="0"/>
              <a:t>11/30/2019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2273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C8159A-333A-41CF-B9CA-11270DEC3E0B}" type="datetime1">
              <a:rPr lang="en-US" smtClean="0"/>
              <a:t>11/30/2019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3190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90EF797-72E6-4DF3-A9A2-1E94B3932D47}" type="datetime1">
              <a:rPr lang="en-US" smtClean="0"/>
              <a:t>11/30/2019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232249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728843"/>
            <a:ext cx="2547794" cy="478445"/>
          </a:xfrm>
        </p:spPr>
        <p:txBody>
          <a:bodyPr>
            <a:normAutofit/>
          </a:bodyPr>
          <a:lstStyle/>
          <a:p>
            <a:r>
              <a:rPr lang="en-US" sz="2400" b="1" dirty="0" err="1"/>
              <a:t>Vahid</a:t>
            </a:r>
            <a:r>
              <a:rPr lang="en-US" sz="2400" b="1" dirty="0"/>
              <a:t> </a:t>
            </a:r>
            <a:r>
              <a:rPr lang="en-US" sz="2400" b="1" dirty="0" err="1"/>
              <a:t>Mohebi</a:t>
            </a:r>
            <a:r>
              <a:rPr lang="en-US" sz="2400" b="1" dirty="0"/>
              <a:t>: </a:t>
            </a:r>
            <a:endParaRPr lang="en-US" sz="2400" dirty="0"/>
          </a:p>
        </p:txBody>
      </p:sp>
      <p:sp>
        <p:nvSpPr>
          <p:cNvPr id="3" name="Content Placeholder 2"/>
          <p:cNvSpPr>
            <a:spLocks noGrp="1"/>
          </p:cNvSpPr>
          <p:nvPr>
            <p:ph idx="1"/>
          </p:nvPr>
        </p:nvSpPr>
        <p:spPr>
          <a:xfrm>
            <a:off x="1097280" y="2207288"/>
            <a:ext cx="11447145" cy="3508279"/>
          </a:xfrm>
        </p:spPr>
        <p:txBody>
          <a:bodyPr>
            <a:noAutofit/>
          </a:bodyPr>
          <a:lstStyle/>
          <a:p>
            <a:r>
              <a:rPr lang="en-US" sz="1800" b="1" dirty="0" smtClean="0">
                <a:solidFill>
                  <a:srgbClr val="C00000"/>
                </a:solidFill>
              </a:rPr>
              <a:t>-</a:t>
            </a:r>
            <a:r>
              <a:rPr lang="en-US" sz="1800" b="1" dirty="0">
                <a:solidFill>
                  <a:srgbClr val="C00000"/>
                </a:solidFill>
              </a:rPr>
              <a:t>IFIA Accredited Inspector </a:t>
            </a:r>
          </a:p>
          <a:p>
            <a:r>
              <a:rPr lang="en-US" sz="1400" b="1" i="1" dirty="0">
                <a:solidFill>
                  <a:srgbClr val="C00000"/>
                </a:solidFill>
              </a:rPr>
              <a:t>IFIA: (International Federation of Inspection Agencies) </a:t>
            </a:r>
            <a:endParaRPr lang="en-US" sz="1800" b="1" i="1" dirty="0">
              <a:solidFill>
                <a:srgbClr val="C00000"/>
              </a:solidFill>
            </a:endParaRPr>
          </a:p>
          <a:p>
            <a:r>
              <a:rPr lang="en-US" sz="1800" b="1" dirty="0">
                <a:solidFill>
                  <a:srgbClr val="C00000"/>
                </a:solidFill>
              </a:rPr>
              <a:t>-INSO Recognized Expert </a:t>
            </a:r>
          </a:p>
          <a:p>
            <a:r>
              <a:rPr lang="en-US" sz="1800" b="1" dirty="0">
                <a:solidFill>
                  <a:srgbClr val="C00000"/>
                </a:solidFill>
              </a:rPr>
              <a:t>-Accredited surveyor of marine and ship surveyor society </a:t>
            </a:r>
            <a:r>
              <a:rPr lang="en-US" sz="1800" b="1" dirty="0" smtClean="0">
                <a:solidFill>
                  <a:srgbClr val="C00000"/>
                </a:solidFill>
              </a:rPr>
              <a:t>in </a:t>
            </a:r>
            <a:r>
              <a:rPr lang="en-US" sz="1800" b="1" dirty="0" smtClean="0">
                <a:solidFill>
                  <a:srgbClr val="C00000"/>
                </a:solidFill>
              </a:rPr>
              <a:t>BENELUX </a:t>
            </a:r>
            <a:r>
              <a:rPr lang="en-US" sz="1800" b="1" dirty="0">
                <a:solidFill>
                  <a:srgbClr val="C00000"/>
                </a:solidFill>
              </a:rPr>
              <a:t>region </a:t>
            </a:r>
            <a:r>
              <a:rPr lang="en-US" sz="1600" b="1" dirty="0">
                <a:solidFill>
                  <a:srgbClr val="C00000"/>
                </a:solidFill>
              </a:rPr>
              <a:t>(Belgium- </a:t>
            </a:r>
            <a:r>
              <a:rPr lang="en-US" sz="1600" b="1" dirty="0" smtClean="0">
                <a:solidFill>
                  <a:srgbClr val="C00000"/>
                </a:solidFill>
              </a:rPr>
              <a:t>Netherlands-Luxemburg</a:t>
            </a:r>
            <a:r>
              <a:rPr lang="en-US" sz="1600" b="1" dirty="0">
                <a:solidFill>
                  <a:srgbClr val="C00000"/>
                </a:solidFill>
              </a:rPr>
              <a:t>) </a:t>
            </a:r>
          </a:p>
          <a:p>
            <a:r>
              <a:rPr lang="en-US" sz="1800" b="1" dirty="0" smtClean="0">
                <a:solidFill>
                  <a:srgbClr val="C00000"/>
                </a:solidFill>
              </a:rPr>
              <a:t>-Independent </a:t>
            </a:r>
            <a:r>
              <a:rPr lang="en-US" sz="1800" b="1" dirty="0">
                <a:solidFill>
                  <a:srgbClr val="C00000"/>
                </a:solidFill>
              </a:rPr>
              <a:t>Cargo Inspector </a:t>
            </a:r>
          </a:p>
          <a:p>
            <a:r>
              <a:rPr lang="en-US" sz="1800" b="1" dirty="0">
                <a:solidFill>
                  <a:srgbClr val="C00000"/>
                </a:solidFill>
              </a:rPr>
              <a:t>-TIE-CO. Product Certification </a:t>
            </a:r>
            <a:r>
              <a:rPr lang="en-US" sz="1800" b="1" dirty="0" smtClean="0">
                <a:solidFill>
                  <a:srgbClr val="C00000"/>
                </a:solidFill>
              </a:rPr>
              <a:t>Manager (Present)  </a:t>
            </a:r>
            <a:endParaRPr lang="en-US" sz="1800" b="1" dirty="0">
              <a:solidFill>
                <a:srgbClr val="C00000"/>
              </a:solidFill>
            </a:endParaRPr>
          </a:p>
          <a:p>
            <a:r>
              <a:rPr lang="en-US" sz="1800" b="1" dirty="0">
                <a:solidFill>
                  <a:srgbClr val="C00000"/>
                </a:solidFill>
              </a:rPr>
              <a:t>-Member of commission of law and practice (CLP) of ICC </a:t>
            </a:r>
          </a:p>
          <a:p>
            <a:r>
              <a:rPr lang="en-US" sz="1800" b="1" dirty="0">
                <a:solidFill>
                  <a:srgbClr val="C00000"/>
                </a:solidFill>
              </a:rPr>
              <a:t>-Senior P&amp;I club advisor </a:t>
            </a:r>
          </a:p>
          <a:p>
            <a:r>
              <a:rPr lang="en-US" sz="1800" b="1" dirty="0">
                <a:solidFill>
                  <a:srgbClr val="C00000"/>
                </a:solidFill>
              </a:rPr>
              <a:t>-Independent Claim adjuster </a:t>
            </a:r>
          </a:p>
        </p:txBody>
      </p:sp>
      <p:sp>
        <p:nvSpPr>
          <p:cNvPr id="5" name="Title 1"/>
          <p:cNvSpPr txBox="1">
            <a:spLocks/>
          </p:cNvSpPr>
          <p:nvPr/>
        </p:nvSpPr>
        <p:spPr>
          <a:xfrm>
            <a:off x="4373635" y="6159729"/>
            <a:ext cx="3357202" cy="640081"/>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400" dirty="0" smtClean="0">
                <a:solidFill>
                  <a:schemeClr val="bg1"/>
                </a:solidFill>
              </a:rPr>
              <a:t>www.tie-co.com</a:t>
            </a:r>
            <a:endParaRPr lang="en-US" sz="2400" dirty="0">
              <a:solidFill>
                <a:schemeClr val="bg1"/>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1</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236" y="57650"/>
            <a:ext cx="1557976" cy="1056255"/>
          </a:xfrm>
          <a:prstGeom prst="rect">
            <a:avLst/>
          </a:prstGeom>
        </p:spPr>
      </p:pic>
      <p:sp>
        <p:nvSpPr>
          <p:cNvPr id="10" name="TextBox 9"/>
          <p:cNvSpPr txBox="1"/>
          <p:nvPr/>
        </p:nvSpPr>
        <p:spPr>
          <a:xfrm>
            <a:off x="696790" y="1175207"/>
            <a:ext cx="4236609" cy="400110"/>
          </a:xfrm>
          <a:prstGeom prst="rect">
            <a:avLst/>
          </a:prstGeom>
          <a:noFill/>
        </p:spPr>
        <p:txBody>
          <a:bodyPr wrap="none" rtlCol="0">
            <a:spAutoFit/>
          </a:bodyPr>
          <a:lstStyle/>
          <a:p>
            <a:r>
              <a:rPr lang="en-US" sz="2000" dirty="0" smtClean="0">
                <a:solidFill>
                  <a:srgbClr val="FF0000"/>
                </a:solidFill>
              </a:rPr>
              <a:t>T</a:t>
            </a:r>
            <a:r>
              <a:rPr lang="en-US" sz="2000" dirty="0" smtClean="0">
                <a:solidFill>
                  <a:srgbClr val="3E51B4"/>
                </a:solidFill>
              </a:rPr>
              <a:t>EHRAN </a:t>
            </a:r>
            <a:r>
              <a:rPr lang="en-US" sz="2000" dirty="0" smtClean="0">
                <a:solidFill>
                  <a:srgbClr val="FF0000"/>
                </a:solidFill>
              </a:rPr>
              <a:t>I</a:t>
            </a:r>
            <a:r>
              <a:rPr lang="en-US" sz="2000" dirty="0" smtClean="0">
                <a:solidFill>
                  <a:srgbClr val="3E51B4"/>
                </a:solidFill>
              </a:rPr>
              <a:t>NTERNATIONAL </a:t>
            </a:r>
            <a:r>
              <a:rPr lang="en-US" sz="2000" dirty="0" smtClean="0">
                <a:solidFill>
                  <a:srgbClr val="FF0000"/>
                </a:solidFill>
              </a:rPr>
              <a:t>E</a:t>
            </a:r>
            <a:r>
              <a:rPr lang="en-US" sz="2000" dirty="0" smtClean="0">
                <a:solidFill>
                  <a:srgbClr val="3E51B4"/>
                </a:solidFill>
              </a:rPr>
              <a:t>XPERTS </a:t>
            </a:r>
            <a:r>
              <a:rPr lang="en-US" sz="2000" dirty="0" smtClean="0">
                <a:solidFill>
                  <a:srgbClr val="FF0000"/>
                </a:solidFill>
              </a:rPr>
              <a:t>CO .</a:t>
            </a:r>
            <a:endParaRPr lang="en-US" sz="2000" dirty="0">
              <a:solidFill>
                <a:srgbClr val="FF0000"/>
              </a:solidFill>
            </a:endParaRPr>
          </a:p>
        </p:txBody>
      </p:sp>
    </p:spTree>
    <p:extLst>
      <p:ext uri="{BB962C8B-B14F-4D97-AF65-F5344CB8AC3E}">
        <p14:creationId xmlns:p14="http://schemas.microsoft.com/office/powerpoint/2010/main" val="4280850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2283" y="1803372"/>
            <a:ext cx="4789953" cy="531407"/>
          </a:xfrm>
        </p:spPr>
        <p:txBody>
          <a:bodyPr>
            <a:normAutofit/>
          </a:bodyPr>
          <a:lstStyle/>
          <a:p>
            <a:r>
              <a:rPr lang="en-US" sz="2400" b="1" dirty="0"/>
              <a:t>7- </a:t>
            </a:r>
            <a:r>
              <a:rPr lang="en-US" sz="2400" b="1" dirty="0" smtClean="0"/>
              <a:t>VESSEL SQUAT: </a:t>
            </a:r>
            <a:endParaRPr lang="en-US" sz="2400" dirty="0"/>
          </a:p>
        </p:txBody>
      </p:sp>
      <p:sp>
        <p:nvSpPr>
          <p:cNvPr id="3" name="Content Placeholder 2"/>
          <p:cNvSpPr>
            <a:spLocks noGrp="1"/>
          </p:cNvSpPr>
          <p:nvPr>
            <p:ph idx="1"/>
          </p:nvPr>
        </p:nvSpPr>
        <p:spPr>
          <a:xfrm>
            <a:off x="1097280" y="2394064"/>
            <a:ext cx="10058400" cy="3475029"/>
          </a:xfrm>
        </p:spPr>
        <p:txBody>
          <a:bodyPr>
            <a:normAutofit/>
          </a:bodyPr>
          <a:lstStyle/>
          <a:p>
            <a:r>
              <a:rPr lang="en-US" sz="1800" dirty="0"/>
              <a:t>When a vessel is moored in a tidal stream or a fast flowing current, in shallow water, it will squat in the water, i.e.</a:t>
            </a:r>
            <a:r>
              <a:rPr lang="en-US" sz="1800" u="sng" dirty="0"/>
              <a:t> its draft will increase</a:t>
            </a:r>
            <a:r>
              <a:rPr lang="en-US" sz="1800" dirty="0"/>
              <a:t>. This is due to the fall of the pressure of the water between the bottom of the hull and the seabed. The </a:t>
            </a:r>
            <a:r>
              <a:rPr lang="en-US" sz="1800" dirty="0" err="1" smtClean="0"/>
              <a:t>sinkage</a:t>
            </a:r>
            <a:r>
              <a:rPr lang="en-US" sz="1800" dirty="0" smtClean="0"/>
              <a:t> </a:t>
            </a:r>
            <a:r>
              <a:rPr lang="en-US" sz="1800" dirty="0"/>
              <a:t>is due to a number of complex factors due to the hydrodynamic properties of the hull, especially where under keel clearance is small and which cannot be accurately determined by theoretical calculations</a:t>
            </a:r>
            <a:r>
              <a:rPr lang="en-US" sz="1800" dirty="0" smtClean="0"/>
              <a:t>.</a:t>
            </a:r>
            <a:r>
              <a:rPr lang="fa-IR" sz="1800" dirty="0" smtClean="0"/>
              <a:t> </a:t>
            </a:r>
            <a:r>
              <a:rPr lang="en-US" sz="1800" dirty="0" smtClean="0"/>
              <a:t>There </a:t>
            </a:r>
            <a:r>
              <a:rPr lang="en-US" sz="1800" dirty="0"/>
              <a:t>appears to be no effect at current speeds below 2,5 knots. If conditions are inductive to squat, the surveyor and the master should monitor carefully that </a:t>
            </a:r>
            <a:r>
              <a:rPr lang="en-US" sz="1800" u="sng" dirty="0"/>
              <a:t>the vessel is fully afloat and not touching the bottom</a:t>
            </a:r>
            <a:r>
              <a:rPr lang="en-US" sz="1800" dirty="0"/>
              <a:t> and for best accuracy, consider waiting for slack water, or shifting the vessel to another berth where the effect of squat are known to be less or absent. </a:t>
            </a:r>
          </a:p>
        </p:txBody>
      </p:sp>
      <p:sp>
        <p:nvSpPr>
          <p:cNvPr id="5" name="Title 1"/>
          <p:cNvSpPr txBox="1">
            <a:spLocks/>
          </p:cNvSpPr>
          <p:nvPr/>
        </p:nvSpPr>
        <p:spPr>
          <a:xfrm>
            <a:off x="4373635" y="6159729"/>
            <a:ext cx="3357202" cy="640081"/>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400" dirty="0" smtClean="0">
                <a:solidFill>
                  <a:schemeClr val="bg1"/>
                </a:solidFill>
              </a:rPr>
              <a:t>www.tie-co.com</a:t>
            </a:r>
            <a:endParaRPr lang="en-US" sz="2400" dirty="0">
              <a:solidFill>
                <a:schemeClr val="bg1"/>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236" y="57650"/>
            <a:ext cx="1557976" cy="1056255"/>
          </a:xfrm>
          <a:prstGeom prst="rect">
            <a:avLst/>
          </a:prstGeom>
        </p:spPr>
      </p:pic>
      <p:sp>
        <p:nvSpPr>
          <p:cNvPr id="10" name="TextBox 9"/>
          <p:cNvSpPr txBox="1"/>
          <p:nvPr/>
        </p:nvSpPr>
        <p:spPr>
          <a:xfrm>
            <a:off x="696790" y="1175207"/>
            <a:ext cx="4236609" cy="400110"/>
          </a:xfrm>
          <a:prstGeom prst="rect">
            <a:avLst/>
          </a:prstGeom>
          <a:noFill/>
        </p:spPr>
        <p:txBody>
          <a:bodyPr wrap="none" rtlCol="0">
            <a:spAutoFit/>
          </a:bodyPr>
          <a:lstStyle/>
          <a:p>
            <a:r>
              <a:rPr lang="en-US" sz="2000" dirty="0" smtClean="0">
                <a:solidFill>
                  <a:srgbClr val="FF0000"/>
                </a:solidFill>
              </a:rPr>
              <a:t>T</a:t>
            </a:r>
            <a:r>
              <a:rPr lang="en-US" sz="2000" dirty="0" smtClean="0">
                <a:solidFill>
                  <a:srgbClr val="3E51B4"/>
                </a:solidFill>
              </a:rPr>
              <a:t>EHRAN </a:t>
            </a:r>
            <a:r>
              <a:rPr lang="en-US" sz="2000" dirty="0" smtClean="0">
                <a:solidFill>
                  <a:srgbClr val="FF0000"/>
                </a:solidFill>
              </a:rPr>
              <a:t>I</a:t>
            </a:r>
            <a:r>
              <a:rPr lang="en-US" sz="2000" dirty="0" smtClean="0">
                <a:solidFill>
                  <a:srgbClr val="3E51B4"/>
                </a:solidFill>
              </a:rPr>
              <a:t>NTERNATIONAL </a:t>
            </a:r>
            <a:r>
              <a:rPr lang="en-US" sz="2000" dirty="0" smtClean="0">
                <a:solidFill>
                  <a:srgbClr val="FF0000"/>
                </a:solidFill>
              </a:rPr>
              <a:t>E</a:t>
            </a:r>
            <a:r>
              <a:rPr lang="en-US" sz="2000" dirty="0" smtClean="0">
                <a:solidFill>
                  <a:srgbClr val="3E51B4"/>
                </a:solidFill>
              </a:rPr>
              <a:t>XPERTS </a:t>
            </a:r>
            <a:r>
              <a:rPr lang="en-US" sz="2000" dirty="0" smtClean="0">
                <a:solidFill>
                  <a:srgbClr val="FF0000"/>
                </a:solidFill>
              </a:rPr>
              <a:t>CO .</a:t>
            </a:r>
            <a:endParaRPr lang="en-US" sz="2000" dirty="0">
              <a:solidFill>
                <a:srgbClr val="FF0000"/>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1428" y="4305941"/>
            <a:ext cx="8641616" cy="1853788"/>
          </a:xfrm>
          <a:prstGeom prst="rect">
            <a:avLst/>
          </a:prstGeom>
        </p:spPr>
      </p:pic>
    </p:spTree>
    <p:extLst>
      <p:ext uri="{BB962C8B-B14F-4D97-AF65-F5344CB8AC3E}">
        <p14:creationId xmlns:p14="http://schemas.microsoft.com/office/powerpoint/2010/main" val="1775330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1772539"/>
            <a:ext cx="4760595" cy="510555"/>
          </a:xfrm>
        </p:spPr>
        <p:txBody>
          <a:bodyPr>
            <a:normAutofit/>
          </a:bodyPr>
          <a:lstStyle/>
          <a:p>
            <a:r>
              <a:rPr lang="en-US" sz="2400" b="1" dirty="0"/>
              <a:t>8- </a:t>
            </a:r>
            <a:r>
              <a:rPr lang="en-US" sz="2400" b="1" dirty="0" smtClean="0"/>
              <a:t>ASYMMETRICAL HULL DEFLECTIONS: </a:t>
            </a:r>
            <a:endParaRPr lang="en-US" sz="2400" dirty="0"/>
          </a:p>
        </p:txBody>
      </p:sp>
      <p:sp>
        <p:nvSpPr>
          <p:cNvPr id="3" name="Content Placeholder 2"/>
          <p:cNvSpPr>
            <a:spLocks noGrp="1"/>
          </p:cNvSpPr>
          <p:nvPr>
            <p:ph idx="1"/>
          </p:nvPr>
        </p:nvSpPr>
        <p:spPr>
          <a:xfrm>
            <a:off x="1097280" y="2201368"/>
            <a:ext cx="10058400" cy="3250584"/>
          </a:xfrm>
        </p:spPr>
        <p:txBody>
          <a:bodyPr>
            <a:normAutofit/>
          </a:bodyPr>
          <a:lstStyle/>
          <a:p>
            <a:r>
              <a:rPr lang="en-US" sz="1800" dirty="0"/>
              <a:t>If the mean draft amidships differs from the mean of the forward and after drafts, it is assumed that the deflection of the hull shape takes the form of a parabolic curve. This assumption is inherent in the two-thirds and quarter-mean methods of correcting for hull deflection. If there is no difference between the mean draft </a:t>
            </a:r>
            <a:r>
              <a:rPr lang="en-US" sz="1800" dirty="0" smtClean="0"/>
              <a:t>mid ships </a:t>
            </a:r>
            <a:r>
              <a:rPr lang="en-US" sz="1800" dirty="0"/>
              <a:t>and the mean of the forward and after drafts, it is assumed that the hull shape has not been deflected. Both assumptions may be incorrect. In practice, the hull deflection may not be a parabolic curve or there may be deflections between the ends of the vessel and the </a:t>
            </a:r>
            <a:r>
              <a:rPr lang="en-US" sz="1800" dirty="0" smtClean="0"/>
              <a:t>mid ship </a:t>
            </a:r>
            <a:r>
              <a:rPr lang="en-US" sz="1800" dirty="0"/>
              <a:t>points (i.e. as a modified sine curve). If the draft is not read at all six </a:t>
            </a:r>
            <a:r>
              <a:rPr lang="en-US" sz="1800" dirty="0" smtClean="0"/>
              <a:t>draft marks</a:t>
            </a:r>
            <a:r>
              <a:rPr lang="en-US" sz="1800" dirty="0"/>
              <a:t>, the hull may be twisted without the fact being known. </a:t>
            </a:r>
          </a:p>
        </p:txBody>
      </p:sp>
      <p:sp>
        <p:nvSpPr>
          <p:cNvPr id="5" name="Title 1"/>
          <p:cNvSpPr txBox="1">
            <a:spLocks/>
          </p:cNvSpPr>
          <p:nvPr/>
        </p:nvSpPr>
        <p:spPr>
          <a:xfrm>
            <a:off x="4373635" y="6159729"/>
            <a:ext cx="3357202" cy="640081"/>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400" dirty="0" smtClean="0">
                <a:solidFill>
                  <a:schemeClr val="bg1"/>
                </a:solidFill>
              </a:rPr>
              <a:t>www.tie-co.com</a:t>
            </a:r>
            <a:endParaRPr lang="en-US" sz="2400" dirty="0">
              <a:solidFill>
                <a:schemeClr val="bg1"/>
              </a:solidFill>
            </a:endParaRPr>
          </a:p>
        </p:txBody>
      </p:sp>
      <p:sp>
        <p:nvSpPr>
          <p:cNvPr id="8" name="Slide Number Placeholder 7"/>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236" y="57650"/>
            <a:ext cx="1557976" cy="1056255"/>
          </a:xfrm>
          <a:prstGeom prst="rect">
            <a:avLst/>
          </a:prstGeom>
        </p:spPr>
      </p:pic>
      <p:sp>
        <p:nvSpPr>
          <p:cNvPr id="11" name="TextBox 10"/>
          <p:cNvSpPr txBox="1"/>
          <p:nvPr/>
        </p:nvSpPr>
        <p:spPr>
          <a:xfrm>
            <a:off x="696790" y="1175207"/>
            <a:ext cx="4236609" cy="400110"/>
          </a:xfrm>
          <a:prstGeom prst="rect">
            <a:avLst/>
          </a:prstGeom>
          <a:noFill/>
        </p:spPr>
        <p:txBody>
          <a:bodyPr wrap="none" rtlCol="0">
            <a:spAutoFit/>
          </a:bodyPr>
          <a:lstStyle/>
          <a:p>
            <a:r>
              <a:rPr lang="en-US" sz="2000" dirty="0" smtClean="0">
                <a:solidFill>
                  <a:srgbClr val="FF0000"/>
                </a:solidFill>
              </a:rPr>
              <a:t>T</a:t>
            </a:r>
            <a:r>
              <a:rPr lang="en-US" sz="2000" dirty="0" smtClean="0">
                <a:solidFill>
                  <a:srgbClr val="3E51B4"/>
                </a:solidFill>
              </a:rPr>
              <a:t>EHRAN </a:t>
            </a:r>
            <a:r>
              <a:rPr lang="en-US" sz="2000" dirty="0" smtClean="0">
                <a:solidFill>
                  <a:srgbClr val="FF0000"/>
                </a:solidFill>
              </a:rPr>
              <a:t>I</a:t>
            </a:r>
            <a:r>
              <a:rPr lang="en-US" sz="2000" dirty="0" smtClean="0">
                <a:solidFill>
                  <a:srgbClr val="3E51B4"/>
                </a:solidFill>
              </a:rPr>
              <a:t>NTERNATIONAL </a:t>
            </a:r>
            <a:r>
              <a:rPr lang="en-US" sz="2000" dirty="0" smtClean="0">
                <a:solidFill>
                  <a:srgbClr val="FF0000"/>
                </a:solidFill>
              </a:rPr>
              <a:t>E</a:t>
            </a:r>
            <a:r>
              <a:rPr lang="en-US" sz="2000" dirty="0" smtClean="0">
                <a:solidFill>
                  <a:srgbClr val="3E51B4"/>
                </a:solidFill>
              </a:rPr>
              <a:t>XPERTS </a:t>
            </a:r>
            <a:r>
              <a:rPr lang="en-US" sz="2000" dirty="0" smtClean="0">
                <a:solidFill>
                  <a:srgbClr val="FF0000"/>
                </a:solidFill>
              </a:rPr>
              <a:t>CO .</a:t>
            </a:r>
            <a:endParaRPr lang="en-US" sz="2000" dirty="0">
              <a:solidFill>
                <a:srgbClr val="FF0000"/>
              </a:solidFill>
            </a:endParaRPr>
          </a:p>
        </p:txBody>
      </p:sp>
      <p:sp>
        <p:nvSpPr>
          <p:cNvPr id="6" name="AutoShape 4" descr="Image result for sagging sh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stretch>
            <a:fillRect/>
          </a:stretch>
        </p:blipFill>
        <p:spPr>
          <a:xfrm>
            <a:off x="7416926" y="4067086"/>
            <a:ext cx="3738754" cy="2092643"/>
          </a:xfrm>
          <a:prstGeom prst="rect">
            <a:avLst/>
          </a:prstGeom>
        </p:spPr>
      </p:pic>
      <p:pic>
        <p:nvPicPr>
          <p:cNvPr id="5126" name="Picture 6" descr="Image result for sagging shi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5094" y="4039971"/>
            <a:ext cx="4270813" cy="2228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4450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918220"/>
            <a:ext cx="3975761" cy="518451"/>
          </a:xfrm>
        </p:spPr>
        <p:txBody>
          <a:bodyPr>
            <a:normAutofit/>
          </a:bodyPr>
          <a:lstStyle/>
          <a:p>
            <a:r>
              <a:rPr lang="en-US" sz="2000" b="1" dirty="0"/>
              <a:t>9-</a:t>
            </a:r>
            <a:r>
              <a:rPr lang="en-US" sz="2400" b="1" dirty="0"/>
              <a:t> </a:t>
            </a:r>
            <a:r>
              <a:rPr lang="en-US" sz="2400" b="1" dirty="0" smtClean="0"/>
              <a:t>SOLAR BENDING</a:t>
            </a:r>
            <a:r>
              <a:rPr lang="en-US" sz="2000" b="1" dirty="0" smtClean="0"/>
              <a:t>: </a:t>
            </a:r>
            <a:endParaRPr lang="en-US" sz="2000" dirty="0"/>
          </a:p>
        </p:txBody>
      </p:sp>
      <p:sp>
        <p:nvSpPr>
          <p:cNvPr id="3" name="Content Placeholder 2"/>
          <p:cNvSpPr>
            <a:spLocks noGrp="1"/>
          </p:cNvSpPr>
          <p:nvPr>
            <p:ph idx="1"/>
          </p:nvPr>
        </p:nvSpPr>
        <p:spPr>
          <a:xfrm>
            <a:off x="1023036" y="2560319"/>
            <a:ext cx="10058400" cy="3100955"/>
          </a:xfrm>
        </p:spPr>
        <p:txBody>
          <a:bodyPr>
            <a:normAutofit/>
          </a:bodyPr>
          <a:lstStyle/>
          <a:p>
            <a:r>
              <a:rPr lang="en-US" sz="1800" dirty="0"/>
              <a:t>Vessels of approximate </a:t>
            </a:r>
            <a:r>
              <a:rPr lang="en-US" sz="1800" dirty="0" smtClean="0"/>
              <a:t>50,000mt </a:t>
            </a:r>
            <a:r>
              <a:rPr lang="en-US" sz="1800" dirty="0"/>
              <a:t>deadweight and upwards, may be subject to hull deflections caused by solar bending of the deck and structure above the waterline. The effect would normally be a hogging which can be appreciable. Some readings taken on a </a:t>
            </a:r>
            <a:r>
              <a:rPr lang="en-US" sz="1800" dirty="0" smtClean="0"/>
              <a:t>74,000mt </a:t>
            </a:r>
            <a:r>
              <a:rPr lang="en-US" sz="1800" dirty="0"/>
              <a:t>dwt bulk carrier and reported in “Seaways” (March 1987), showed that the fully loaded vessel was sagged </a:t>
            </a:r>
            <a:r>
              <a:rPr lang="en-US" sz="1800" dirty="0" smtClean="0"/>
              <a:t>5cms </a:t>
            </a:r>
            <a:r>
              <a:rPr lang="en-US" sz="1800" dirty="0"/>
              <a:t>at </a:t>
            </a:r>
            <a:r>
              <a:rPr lang="en-US" sz="1800" dirty="0" smtClean="0"/>
              <a:t>07.00hrs </a:t>
            </a:r>
            <a:r>
              <a:rPr lang="en-US" sz="1800" dirty="0"/>
              <a:t>and </a:t>
            </a:r>
            <a:r>
              <a:rPr lang="en-US" sz="1800" dirty="0" smtClean="0"/>
              <a:t>27,5cms </a:t>
            </a:r>
            <a:r>
              <a:rPr lang="en-US" sz="1800" dirty="0"/>
              <a:t>at </a:t>
            </a:r>
            <a:r>
              <a:rPr lang="en-US" sz="1800" dirty="0" smtClean="0"/>
              <a:t>17.00hrs </a:t>
            </a:r>
            <a:r>
              <a:rPr lang="en-US" sz="1800" dirty="0"/>
              <a:t>on the same day with no movement of weight within the vessel (apart from normal oil/water consumption for an anchored vessel). </a:t>
            </a:r>
          </a:p>
        </p:txBody>
      </p:sp>
      <p:sp>
        <p:nvSpPr>
          <p:cNvPr id="5" name="Title 1"/>
          <p:cNvSpPr txBox="1">
            <a:spLocks/>
          </p:cNvSpPr>
          <p:nvPr/>
        </p:nvSpPr>
        <p:spPr>
          <a:xfrm>
            <a:off x="4373635" y="6159729"/>
            <a:ext cx="3357202" cy="640081"/>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400" dirty="0" smtClean="0">
                <a:solidFill>
                  <a:schemeClr val="bg1"/>
                </a:solidFill>
              </a:rPr>
              <a:t>www.tie-co.com</a:t>
            </a:r>
            <a:endParaRPr lang="en-US" sz="2400" dirty="0">
              <a:solidFill>
                <a:schemeClr val="bg1"/>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236" y="57650"/>
            <a:ext cx="1557976" cy="1056255"/>
          </a:xfrm>
          <a:prstGeom prst="rect">
            <a:avLst/>
          </a:prstGeom>
        </p:spPr>
      </p:pic>
      <p:sp>
        <p:nvSpPr>
          <p:cNvPr id="10" name="TextBox 9"/>
          <p:cNvSpPr txBox="1"/>
          <p:nvPr/>
        </p:nvSpPr>
        <p:spPr>
          <a:xfrm>
            <a:off x="696790" y="1175207"/>
            <a:ext cx="4236609" cy="400110"/>
          </a:xfrm>
          <a:prstGeom prst="rect">
            <a:avLst/>
          </a:prstGeom>
          <a:noFill/>
        </p:spPr>
        <p:txBody>
          <a:bodyPr wrap="none" rtlCol="0">
            <a:spAutoFit/>
          </a:bodyPr>
          <a:lstStyle/>
          <a:p>
            <a:r>
              <a:rPr lang="en-US" sz="2000" dirty="0" smtClean="0">
                <a:solidFill>
                  <a:srgbClr val="FF0000"/>
                </a:solidFill>
              </a:rPr>
              <a:t>T</a:t>
            </a:r>
            <a:r>
              <a:rPr lang="en-US" sz="2000" dirty="0" smtClean="0">
                <a:solidFill>
                  <a:srgbClr val="3E51B4"/>
                </a:solidFill>
              </a:rPr>
              <a:t>EHRAN </a:t>
            </a:r>
            <a:r>
              <a:rPr lang="en-US" sz="2000" dirty="0" smtClean="0">
                <a:solidFill>
                  <a:srgbClr val="FF0000"/>
                </a:solidFill>
              </a:rPr>
              <a:t>I</a:t>
            </a:r>
            <a:r>
              <a:rPr lang="en-US" sz="2000" dirty="0" smtClean="0">
                <a:solidFill>
                  <a:srgbClr val="3E51B4"/>
                </a:solidFill>
              </a:rPr>
              <a:t>NTERNATIONAL </a:t>
            </a:r>
            <a:r>
              <a:rPr lang="en-US" sz="2000" dirty="0" smtClean="0">
                <a:solidFill>
                  <a:srgbClr val="FF0000"/>
                </a:solidFill>
              </a:rPr>
              <a:t>E</a:t>
            </a:r>
            <a:r>
              <a:rPr lang="en-US" sz="2000" dirty="0" smtClean="0">
                <a:solidFill>
                  <a:srgbClr val="3E51B4"/>
                </a:solidFill>
              </a:rPr>
              <a:t>XPERTS </a:t>
            </a:r>
            <a:r>
              <a:rPr lang="en-US" sz="2000" dirty="0" smtClean="0">
                <a:solidFill>
                  <a:srgbClr val="FF0000"/>
                </a:solidFill>
              </a:rPr>
              <a:t>CO .</a:t>
            </a:r>
            <a:endParaRPr lang="en-US" sz="2000"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837" y="3991129"/>
            <a:ext cx="2778500" cy="2069646"/>
          </a:xfrm>
          <a:prstGeom prst="rect">
            <a:avLst/>
          </a:prstGeom>
        </p:spPr>
      </p:pic>
    </p:spTree>
    <p:extLst>
      <p:ext uri="{BB962C8B-B14F-4D97-AF65-F5344CB8AC3E}">
        <p14:creationId xmlns:p14="http://schemas.microsoft.com/office/powerpoint/2010/main" val="2984633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8805" y="1761410"/>
            <a:ext cx="6906852" cy="620341"/>
          </a:xfrm>
        </p:spPr>
        <p:txBody>
          <a:bodyPr>
            <a:normAutofit/>
          </a:bodyPr>
          <a:lstStyle/>
          <a:p>
            <a:r>
              <a:rPr lang="en-US" sz="2400" b="1" dirty="0"/>
              <a:t>10- </a:t>
            </a:r>
            <a:r>
              <a:rPr lang="en-US" sz="2400" b="1" dirty="0" smtClean="0"/>
              <a:t>USE OF APPROXIMATE METHODS FOR CORRECTIONS: </a:t>
            </a:r>
            <a:endParaRPr lang="en-US" sz="2400" dirty="0"/>
          </a:p>
        </p:txBody>
      </p:sp>
      <p:sp>
        <p:nvSpPr>
          <p:cNvPr id="3" name="Content Placeholder 2"/>
          <p:cNvSpPr>
            <a:spLocks noGrp="1"/>
          </p:cNvSpPr>
          <p:nvPr>
            <p:ph idx="1"/>
          </p:nvPr>
        </p:nvSpPr>
        <p:spPr>
          <a:xfrm>
            <a:off x="1097280" y="2527069"/>
            <a:ext cx="10058400" cy="1873481"/>
          </a:xfrm>
        </p:spPr>
        <p:txBody>
          <a:bodyPr/>
          <a:lstStyle/>
          <a:p>
            <a:r>
              <a:rPr lang="en-US" dirty="0"/>
              <a:t>The mathematical methods used to correct for trim and/or hull deflections, if these conditions exist, are approximations because of limitations of time, expense and the work site. However, if the same methods are correctly and uniformly employed in all surveys, the resultant error in the exact cargo weight will be minimal. However, if in better equipped ships, correction tables for trim and/or hull deflection are available, then such tables should be used instead of the approximate methods. </a:t>
            </a:r>
          </a:p>
        </p:txBody>
      </p:sp>
      <p:sp>
        <p:nvSpPr>
          <p:cNvPr id="5" name="Title 1"/>
          <p:cNvSpPr txBox="1">
            <a:spLocks/>
          </p:cNvSpPr>
          <p:nvPr/>
        </p:nvSpPr>
        <p:spPr>
          <a:xfrm>
            <a:off x="4373635" y="6159729"/>
            <a:ext cx="3357202" cy="640081"/>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400" dirty="0" smtClean="0">
                <a:solidFill>
                  <a:schemeClr val="bg1"/>
                </a:solidFill>
              </a:rPr>
              <a:t>www.tie-co.com</a:t>
            </a:r>
            <a:endParaRPr lang="en-US" sz="2400" dirty="0">
              <a:solidFill>
                <a:schemeClr val="bg1"/>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236" y="171204"/>
            <a:ext cx="1557976" cy="1056255"/>
          </a:xfrm>
          <a:prstGeom prst="rect">
            <a:avLst/>
          </a:prstGeom>
        </p:spPr>
      </p:pic>
      <p:sp>
        <p:nvSpPr>
          <p:cNvPr id="10" name="TextBox 9"/>
          <p:cNvSpPr txBox="1"/>
          <p:nvPr/>
        </p:nvSpPr>
        <p:spPr>
          <a:xfrm>
            <a:off x="696790" y="1175207"/>
            <a:ext cx="4236609" cy="400110"/>
          </a:xfrm>
          <a:prstGeom prst="rect">
            <a:avLst/>
          </a:prstGeom>
          <a:noFill/>
        </p:spPr>
        <p:txBody>
          <a:bodyPr wrap="none" rtlCol="0">
            <a:spAutoFit/>
          </a:bodyPr>
          <a:lstStyle/>
          <a:p>
            <a:r>
              <a:rPr lang="en-US" sz="2000" dirty="0" smtClean="0">
                <a:solidFill>
                  <a:srgbClr val="FF0000"/>
                </a:solidFill>
              </a:rPr>
              <a:t>T</a:t>
            </a:r>
            <a:r>
              <a:rPr lang="en-US" sz="2000" dirty="0" smtClean="0">
                <a:solidFill>
                  <a:srgbClr val="3E51B4"/>
                </a:solidFill>
              </a:rPr>
              <a:t>EHRAN </a:t>
            </a:r>
            <a:r>
              <a:rPr lang="en-US" sz="2000" dirty="0" smtClean="0">
                <a:solidFill>
                  <a:srgbClr val="FF0000"/>
                </a:solidFill>
              </a:rPr>
              <a:t>I</a:t>
            </a:r>
            <a:r>
              <a:rPr lang="en-US" sz="2000" dirty="0" smtClean="0">
                <a:solidFill>
                  <a:srgbClr val="3E51B4"/>
                </a:solidFill>
              </a:rPr>
              <a:t>NTERNATIONAL </a:t>
            </a:r>
            <a:r>
              <a:rPr lang="en-US" sz="2000" dirty="0" smtClean="0">
                <a:solidFill>
                  <a:srgbClr val="FF0000"/>
                </a:solidFill>
              </a:rPr>
              <a:t>E</a:t>
            </a:r>
            <a:r>
              <a:rPr lang="en-US" sz="2000" dirty="0" smtClean="0">
                <a:solidFill>
                  <a:srgbClr val="3E51B4"/>
                </a:solidFill>
              </a:rPr>
              <a:t>XPERTS </a:t>
            </a:r>
            <a:r>
              <a:rPr lang="en-US" sz="2000" dirty="0" smtClean="0">
                <a:solidFill>
                  <a:srgbClr val="FF0000"/>
                </a:solidFill>
              </a:rPr>
              <a:t>CO .</a:t>
            </a:r>
            <a:endParaRPr lang="en-US" sz="2000" dirty="0">
              <a:solidFill>
                <a:srgbClr val="FF0000"/>
              </a:solidFill>
            </a:endParaRPr>
          </a:p>
        </p:txBody>
      </p:sp>
      <p:pic>
        <p:nvPicPr>
          <p:cNvPr id="4098" name="Picture 2" descr="Image result for free board 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4012" y="4135417"/>
            <a:ext cx="253365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3609424" y="4173518"/>
            <a:ext cx="2647950" cy="1724025"/>
          </a:xfrm>
          <a:prstGeom prst="rect">
            <a:avLst/>
          </a:prstGeom>
        </p:spPr>
      </p:pic>
      <p:pic>
        <p:nvPicPr>
          <p:cNvPr id="8" name="Picture 7"/>
          <p:cNvPicPr>
            <a:picLocks noChangeAspect="1"/>
          </p:cNvPicPr>
          <p:nvPr/>
        </p:nvPicPr>
        <p:blipFill>
          <a:blip r:embed="rId5"/>
          <a:stretch>
            <a:fillRect/>
          </a:stretch>
        </p:blipFill>
        <p:spPr>
          <a:xfrm>
            <a:off x="1134586" y="4197090"/>
            <a:ext cx="2268200" cy="1700453"/>
          </a:xfrm>
          <a:prstGeom prst="rect">
            <a:avLst/>
          </a:prstGeom>
        </p:spPr>
      </p:pic>
    </p:spTree>
    <p:extLst>
      <p:ext uri="{BB962C8B-B14F-4D97-AF65-F5344CB8AC3E}">
        <p14:creationId xmlns:p14="http://schemas.microsoft.com/office/powerpoint/2010/main" val="33080065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396" y="1806013"/>
            <a:ext cx="2936101" cy="603274"/>
          </a:xfrm>
        </p:spPr>
        <p:txBody>
          <a:bodyPr>
            <a:normAutofit/>
          </a:bodyPr>
          <a:lstStyle/>
          <a:p>
            <a:r>
              <a:rPr lang="en-US" sz="2400" b="1" dirty="0"/>
              <a:t>11- </a:t>
            </a:r>
            <a:r>
              <a:rPr lang="en-US" sz="2400" b="1" dirty="0" smtClean="0"/>
              <a:t>DRAUGHT GAUGES: </a:t>
            </a:r>
            <a:endParaRPr lang="en-US" sz="2400" dirty="0"/>
          </a:p>
        </p:txBody>
      </p:sp>
      <p:sp>
        <p:nvSpPr>
          <p:cNvPr id="3" name="Content Placeholder 2"/>
          <p:cNvSpPr>
            <a:spLocks noGrp="1"/>
          </p:cNvSpPr>
          <p:nvPr>
            <p:ph idx="1"/>
          </p:nvPr>
        </p:nvSpPr>
        <p:spPr>
          <a:xfrm>
            <a:off x="1195345" y="2433182"/>
            <a:ext cx="10058400" cy="3300461"/>
          </a:xfrm>
        </p:spPr>
        <p:txBody>
          <a:bodyPr>
            <a:normAutofit/>
          </a:bodyPr>
          <a:lstStyle/>
          <a:p>
            <a:r>
              <a:rPr lang="en-US" sz="1800" dirty="0"/>
              <a:t>Draught gauges may be very helpful as a </a:t>
            </a:r>
            <a:r>
              <a:rPr lang="en-US" sz="1800" u="sng" dirty="0"/>
              <a:t>check</a:t>
            </a:r>
            <a:r>
              <a:rPr lang="en-US" sz="1800" dirty="0"/>
              <a:t>, but </a:t>
            </a:r>
            <a:r>
              <a:rPr lang="en-US" sz="1800" u="sng" dirty="0"/>
              <a:t>should never replace </a:t>
            </a:r>
            <a:r>
              <a:rPr lang="en-US" sz="1800" dirty="0"/>
              <a:t>the reading of draughts using the fixed draught marks on the ship’s hull. </a:t>
            </a:r>
          </a:p>
        </p:txBody>
      </p:sp>
      <p:sp>
        <p:nvSpPr>
          <p:cNvPr id="4" name="Title 1"/>
          <p:cNvSpPr txBox="1">
            <a:spLocks/>
          </p:cNvSpPr>
          <p:nvPr/>
        </p:nvSpPr>
        <p:spPr>
          <a:xfrm>
            <a:off x="4373635" y="6159729"/>
            <a:ext cx="3357202" cy="640081"/>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400" dirty="0" smtClean="0">
                <a:solidFill>
                  <a:schemeClr val="bg1"/>
                </a:solidFill>
              </a:rPr>
              <a:t>www.tie-co.com</a:t>
            </a:r>
            <a:endParaRPr lang="en-US" sz="2400" dirty="0">
              <a:solidFill>
                <a:schemeClr val="bg1"/>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236" y="57650"/>
            <a:ext cx="1557976" cy="1056255"/>
          </a:xfrm>
          <a:prstGeom prst="rect">
            <a:avLst/>
          </a:prstGeom>
        </p:spPr>
      </p:pic>
      <p:sp>
        <p:nvSpPr>
          <p:cNvPr id="10" name="TextBox 9"/>
          <p:cNvSpPr txBox="1"/>
          <p:nvPr/>
        </p:nvSpPr>
        <p:spPr>
          <a:xfrm>
            <a:off x="696790" y="1175207"/>
            <a:ext cx="4236609" cy="400110"/>
          </a:xfrm>
          <a:prstGeom prst="rect">
            <a:avLst/>
          </a:prstGeom>
          <a:noFill/>
        </p:spPr>
        <p:txBody>
          <a:bodyPr wrap="none" rtlCol="0">
            <a:spAutoFit/>
          </a:bodyPr>
          <a:lstStyle/>
          <a:p>
            <a:r>
              <a:rPr lang="en-US" sz="2000" dirty="0" smtClean="0">
                <a:solidFill>
                  <a:srgbClr val="FF0000"/>
                </a:solidFill>
              </a:rPr>
              <a:t>T</a:t>
            </a:r>
            <a:r>
              <a:rPr lang="en-US" sz="2000" dirty="0" smtClean="0">
                <a:solidFill>
                  <a:srgbClr val="3E51B4"/>
                </a:solidFill>
              </a:rPr>
              <a:t>EHRAN </a:t>
            </a:r>
            <a:r>
              <a:rPr lang="en-US" sz="2000" dirty="0" smtClean="0">
                <a:solidFill>
                  <a:srgbClr val="FF0000"/>
                </a:solidFill>
              </a:rPr>
              <a:t>I</a:t>
            </a:r>
            <a:r>
              <a:rPr lang="en-US" sz="2000" dirty="0" smtClean="0">
                <a:solidFill>
                  <a:srgbClr val="3E51B4"/>
                </a:solidFill>
              </a:rPr>
              <a:t>NTERNATIONAL </a:t>
            </a:r>
            <a:r>
              <a:rPr lang="en-US" sz="2000" dirty="0" smtClean="0">
                <a:solidFill>
                  <a:srgbClr val="FF0000"/>
                </a:solidFill>
              </a:rPr>
              <a:t>E</a:t>
            </a:r>
            <a:r>
              <a:rPr lang="en-US" sz="2000" dirty="0" smtClean="0">
                <a:solidFill>
                  <a:srgbClr val="3E51B4"/>
                </a:solidFill>
              </a:rPr>
              <a:t>XPERTS </a:t>
            </a:r>
            <a:r>
              <a:rPr lang="en-US" sz="2000" dirty="0" smtClean="0">
                <a:solidFill>
                  <a:srgbClr val="FF0000"/>
                </a:solidFill>
              </a:rPr>
              <a:t>CO .</a:t>
            </a:r>
            <a:endParaRPr lang="en-US" sz="2000" dirty="0">
              <a:solidFill>
                <a:srgbClr val="FF0000"/>
              </a:solidFill>
            </a:endParaRPr>
          </a:p>
        </p:txBody>
      </p:sp>
      <p:pic>
        <p:nvPicPr>
          <p:cNvPr id="1026" name="Picture 2" descr="Image result for draft gauge in ship control r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7074" y="3543300"/>
            <a:ext cx="5763253" cy="1901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5469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761514"/>
            <a:ext cx="3737767" cy="600832"/>
          </a:xfrm>
        </p:spPr>
        <p:txBody>
          <a:bodyPr>
            <a:normAutofit/>
          </a:bodyPr>
          <a:lstStyle/>
          <a:p>
            <a:r>
              <a:rPr lang="en-US" sz="2400" b="1" dirty="0"/>
              <a:t>12- </a:t>
            </a:r>
            <a:r>
              <a:rPr lang="en-US" sz="2400" b="1" dirty="0" smtClean="0"/>
              <a:t>W</a:t>
            </a:r>
            <a:r>
              <a:rPr lang="en-US" sz="2400" b="1" dirty="0" smtClean="0"/>
              <a:t>ATER SQUAT: </a:t>
            </a:r>
            <a:endParaRPr lang="en-US" sz="2400" dirty="0"/>
          </a:p>
        </p:txBody>
      </p:sp>
      <p:sp>
        <p:nvSpPr>
          <p:cNvPr id="3" name="Content Placeholder 2"/>
          <p:cNvSpPr>
            <a:spLocks noGrp="1"/>
          </p:cNvSpPr>
          <p:nvPr>
            <p:ph idx="1"/>
          </p:nvPr>
        </p:nvSpPr>
        <p:spPr>
          <a:xfrm>
            <a:off x="1097280" y="2477193"/>
            <a:ext cx="10058400" cy="3391900"/>
          </a:xfrm>
        </p:spPr>
        <p:txBody>
          <a:bodyPr/>
          <a:lstStyle/>
          <a:p>
            <a:r>
              <a:rPr lang="en-US" dirty="0"/>
              <a:t>While measures the draught, when there is a strong current running and there is water depths of less than twice the draught of the vessel, the draught readings may be misleading, due to the effects of squat. The survey report should include reference to Possible Squat Effects, even if a suitable correction to the draught readings cannot be determined. </a:t>
            </a:r>
          </a:p>
        </p:txBody>
      </p:sp>
      <p:sp>
        <p:nvSpPr>
          <p:cNvPr id="5" name="Title 1"/>
          <p:cNvSpPr txBox="1">
            <a:spLocks/>
          </p:cNvSpPr>
          <p:nvPr/>
        </p:nvSpPr>
        <p:spPr>
          <a:xfrm>
            <a:off x="4373635" y="6159729"/>
            <a:ext cx="3357202" cy="640081"/>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400" dirty="0" smtClean="0">
                <a:solidFill>
                  <a:schemeClr val="bg1"/>
                </a:solidFill>
              </a:rPr>
              <a:t>www.tie-co.com</a:t>
            </a:r>
            <a:endParaRPr lang="en-US" sz="2400" dirty="0">
              <a:solidFill>
                <a:schemeClr val="bg1"/>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236" y="57650"/>
            <a:ext cx="1557976" cy="1056255"/>
          </a:xfrm>
          <a:prstGeom prst="rect">
            <a:avLst/>
          </a:prstGeom>
        </p:spPr>
      </p:pic>
      <p:sp>
        <p:nvSpPr>
          <p:cNvPr id="10" name="TextBox 9"/>
          <p:cNvSpPr txBox="1"/>
          <p:nvPr/>
        </p:nvSpPr>
        <p:spPr>
          <a:xfrm>
            <a:off x="696790" y="1175207"/>
            <a:ext cx="4236609" cy="400110"/>
          </a:xfrm>
          <a:prstGeom prst="rect">
            <a:avLst/>
          </a:prstGeom>
          <a:noFill/>
        </p:spPr>
        <p:txBody>
          <a:bodyPr wrap="none" rtlCol="0">
            <a:spAutoFit/>
          </a:bodyPr>
          <a:lstStyle/>
          <a:p>
            <a:r>
              <a:rPr lang="en-US" sz="2000" dirty="0" smtClean="0">
                <a:solidFill>
                  <a:srgbClr val="FF0000"/>
                </a:solidFill>
              </a:rPr>
              <a:t>T</a:t>
            </a:r>
            <a:r>
              <a:rPr lang="en-US" sz="2000" dirty="0" smtClean="0">
                <a:solidFill>
                  <a:srgbClr val="3E51B4"/>
                </a:solidFill>
              </a:rPr>
              <a:t>EHRAN </a:t>
            </a:r>
            <a:r>
              <a:rPr lang="en-US" sz="2000" dirty="0" smtClean="0">
                <a:solidFill>
                  <a:srgbClr val="FF0000"/>
                </a:solidFill>
              </a:rPr>
              <a:t>I</a:t>
            </a:r>
            <a:r>
              <a:rPr lang="en-US" sz="2000" dirty="0" smtClean="0">
                <a:solidFill>
                  <a:srgbClr val="3E51B4"/>
                </a:solidFill>
              </a:rPr>
              <a:t>NTERNATIONAL </a:t>
            </a:r>
            <a:r>
              <a:rPr lang="en-US" sz="2000" dirty="0" smtClean="0">
                <a:solidFill>
                  <a:srgbClr val="FF0000"/>
                </a:solidFill>
              </a:rPr>
              <a:t>E</a:t>
            </a:r>
            <a:r>
              <a:rPr lang="en-US" sz="2000" dirty="0" smtClean="0">
                <a:solidFill>
                  <a:srgbClr val="3E51B4"/>
                </a:solidFill>
              </a:rPr>
              <a:t>XPERTS </a:t>
            </a:r>
            <a:r>
              <a:rPr lang="en-US" sz="2000" dirty="0" smtClean="0">
                <a:solidFill>
                  <a:srgbClr val="FF0000"/>
                </a:solidFill>
              </a:rPr>
              <a:t>CO .</a:t>
            </a:r>
            <a:endParaRPr lang="en-US" sz="2000" dirty="0">
              <a:solidFill>
                <a:srgbClr val="FF0000"/>
              </a:solidFill>
            </a:endParaRPr>
          </a:p>
        </p:txBody>
      </p:sp>
      <p:pic>
        <p:nvPicPr>
          <p:cNvPr id="8" name="Picture 7"/>
          <p:cNvPicPr>
            <a:picLocks noChangeAspect="1"/>
          </p:cNvPicPr>
          <p:nvPr/>
        </p:nvPicPr>
        <p:blipFill>
          <a:blip r:embed="rId3"/>
          <a:stretch>
            <a:fillRect/>
          </a:stretch>
        </p:blipFill>
        <p:spPr>
          <a:xfrm>
            <a:off x="4062824" y="3676051"/>
            <a:ext cx="3238089" cy="2193042"/>
          </a:xfrm>
          <a:prstGeom prst="rect">
            <a:avLst/>
          </a:prstGeom>
        </p:spPr>
      </p:pic>
    </p:spTree>
    <p:extLst>
      <p:ext uri="{BB962C8B-B14F-4D97-AF65-F5344CB8AC3E}">
        <p14:creationId xmlns:p14="http://schemas.microsoft.com/office/powerpoint/2010/main" val="6407048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885846"/>
            <a:ext cx="3836119" cy="391841"/>
          </a:xfrm>
        </p:spPr>
        <p:txBody>
          <a:bodyPr>
            <a:noAutofit/>
          </a:bodyPr>
          <a:lstStyle/>
          <a:p>
            <a:r>
              <a:rPr lang="en-US" sz="2400" b="1" dirty="0"/>
              <a:t>13- </a:t>
            </a:r>
            <a:r>
              <a:rPr lang="en-US" sz="2400" b="1" dirty="0" smtClean="0"/>
              <a:t>ANCHORS AND CHAINS: </a:t>
            </a:r>
            <a:endParaRPr lang="en-US" sz="2400" dirty="0"/>
          </a:p>
        </p:txBody>
      </p:sp>
      <p:sp>
        <p:nvSpPr>
          <p:cNvPr id="3" name="Content Placeholder 2"/>
          <p:cNvSpPr>
            <a:spLocks noGrp="1"/>
          </p:cNvSpPr>
          <p:nvPr>
            <p:ph idx="1"/>
          </p:nvPr>
        </p:nvSpPr>
        <p:spPr>
          <a:xfrm>
            <a:off x="1154083" y="2295649"/>
            <a:ext cx="10058400" cy="3624920"/>
          </a:xfrm>
        </p:spPr>
        <p:txBody>
          <a:bodyPr>
            <a:normAutofit/>
          </a:bodyPr>
          <a:lstStyle/>
          <a:p>
            <a:r>
              <a:rPr lang="en-US" sz="1800" dirty="0"/>
              <a:t>The anchors may be in the housed position, where they contribute to the lightship, or they may have been used in the mooring of the ship. Then the anchors will be on the sea bed along with a given length of cable. The loss of weight due to its removal is weight taken from the light displacement; this amount should therefore be added to the quantity of cargo. There should be information available on board to enable the surveyor to establish or calculate the weight of the missing anchor and cable. </a:t>
            </a:r>
          </a:p>
          <a:p>
            <a:r>
              <a:rPr lang="en-US" sz="1800" dirty="0"/>
              <a:t>In case of the chain cable, it can be calculated with reasonable accuracy by the following formula: </a:t>
            </a:r>
          </a:p>
          <a:p>
            <a:r>
              <a:rPr lang="en-US" sz="1800" dirty="0"/>
              <a:t>Weight per shackle (Ton) = </a:t>
            </a:r>
          </a:p>
          <a:p>
            <a:r>
              <a:rPr lang="en-US" sz="1800" dirty="0"/>
              <a:t>15 x (link diameter in </a:t>
            </a:r>
            <a:r>
              <a:rPr lang="en-US" sz="1800" dirty="0" smtClean="0"/>
              <a:t>cm)2 x 3,87</a:t>
            </a:r>
          </a:p>
          <a:p>
            <a:r>
              <a:rPr lang="en-US" sz="1800" dirty="0" smtClean="0"/>
              <a:t>                        1000 </a:t>
            </a:r>
            <a:endParaRPr lang="en-US" sz="1800" dirty="0"/>
          </a:p>
        </p:txBody>
      </p:sp>
      <p:sp>
        <p:nvSpPr>
          <p:cNvPr id="5" name="Title 1"/>
          <p:cNvSpPr txBox="1">
            <a:spLocks/>
          </p:cNvSpPr>
          <p:nvPr/>
        </p:nvSpPr>
        <p:spPr>
          <a:xfrm>
            <a:off x="4373635" y="6159729"/>
            <a:ext cx="3357202" cy="640081"/>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400" dirty="0" smtClean="0">
                <a:solidFill>
                  <a:schemeClr val="bg1"/>
                </a:solidFill>
              </a:rPr>
              <a:t>www.tie-co.com</a:t>
            </a:r>
            <a:endParaRPr lang="en-US" sz="2400" dirty="0">
              <a:solidFill>
                <a:schemeClr val="bg1"/>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236" y="57650"/>
            <a:ext cx="1557976" cy="1056255"/>
          </a:xfrm>
          <a:prstGeom prst="rect">
            <a:avLst/>
          </a:prstGeom>
        </p:spPr>
      </p:pic>
      <p:sp>
        <p:nvSpPr>
          <p:cNvPr id="10" name="TextBox 9"/>
          <p:cNvSpPr txBox="1"/>
          <p:nvPr/>
        </p:nvSpPr>
        <p:spPr>
          <a:xfrm>
            <a:off x="696790" y="1175207"/>
            <a:ext cx="4236609" cy="400110"/>
          </a:xfrm>
          <a:prstGeom prst="rect">
            <a:avLst/>
          </a:prstGeom>
          <a:noFill/>
        </p:spPr>
        <p:txBody>
          <a:bodyPr wrap="none" rtlCol="0">
            <a:spAutoFit/>
          </a:bodyPr>
          <a:lstStyle/>
          <a:p>
            <a:r>
              <a:rPr lang="en-US" sz="2000" dirty="0" smtClean="0">
                <a:solidFill>
                  <a:srgbClr val="FF0000"/>
                </a:solidFill>
              </a:rPr>
              <a:t>T</a:t>
            </a:r>
            <a:r>
              <a:rPr lang="en-US" sz="2000" dirty="0" smtClean="0">
                <a:solidFill>
                  <a:srgbClr val="3E51B4"/>
                </a:solidFill>
              </a:rPr>
              <a:t>EHRAN </a:t>
            </a:r>
            <a:r>
              <a:rPr lang="en-US" sz="2000" dirty="0" smtClean="0">
                <a:solidFill>
                  <a:srgbClr val="FF0000"/>
                </a:solidFill>
              </a:rPr>
              <a:t>I</a:t>
            </a:r>
            <a:r>
              <a:rPr lang="en-US" sz="2000" dirty="0" smtClean="0">
                <a:solidFill>
                  <a:srgbClr val="3E51B4"/>
                </a:solidFill>
              </a:rPr>
              <a:t>NTERNATIONAL </a:t>
            </a:r>
            <a:r>
              <a:rPr lang="en-US" sz="2000" dirty="0" smtClean="0">
                <a:solidFill>
                  <a:srgbClr val="FF0000"/>
                </a:solidFill>
              </a:rPr>
              <a:t>E</a:t>
            </a:r>
            <a:r>
              <a:rPr lang="en-US" sz="2000" dirty="0" smtClean="0">
                <a:solidFill>
                  <a:srgbClr val="3E51B4"/>
                </a:solidFill>
              </a:rPr>
              <a:t>XPERTS </a:t>
            </a:r>
            <a:r>
              <a:rPr lang="en-US" sz="2000" dirty="0" smtClean="0">
                <a:solidFill>
                  <a:srgbClr val="FF0000"/>
                </a:solidFill>
              </a:rPr>
              <a:t>CO .</a:t>
            </a:r>
            <a:endParaRPr lang="en-US" sz="2000" dirty="0">
              <a:solidFill>
                <a:srgbClr val="FF0000"/>
              </a:solidFill>
            </a:endParaRPr>
          </a:p>
        </p:txBody>
      </p:sp>
      <p:cxnSp>
        <p:nvCxnSpPr>
          <p:cNvPr id="7" name="Straight Connector 6"/>
          <p:cNvCxnSpPr/>
          <p:nvPr/>
        </p:nvCxnSpPr>
        <p:spPr>
          <a:xfrm>
            <a:off x="1206694" y="4857750"/>
            <a:ext cx="3166941"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a:stretch>
            <a:fillRect/>
          </a:stretch>
        </p:blipFill>
        <p:spPr>
          <a:xfrm>
            <a:off x="6302087" y="3986213"/>
            <a:ext cx="4084926" cy="2246112"/>
          </a:xfrm>
          <a:prstGeom prst="rect">
            <a:avLst/>
          </a:prstGeom>
        </p:spPr>
      </p:pic>
    </p:spTree>
    <p:extLst>
      <p:ext uri="{BB962C8B-B14F-4D97-AF65-F5344CB8AC3E}">
        <p14:creationId xmlns:p14="http://schemas.microsoft.com/office/powerpoint/2010/main" val="15694379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00100" y="178229"/>
            <a:ext cx="1560711" cy="1060796"/>
          </a:xfrm>
          <a:prstGeom prst="rect">
            <a:avLst/>
          </a:prstGeom>
        </p:spPr>
      </p:pic>
      <p:pic>
        <p:nvPicPr>
          <p:cNvPr id="6" name="Picture 5"/>
          <p:cNvPicPr>
            <a:picLocks noChangeAspect="1"/>
          </p:cNvPicPr>
          <p:nvPr/>
        </p:nvPicPr>
        <p:blipFill>
          <a:blip r:embed="rId3"/>
          <a:stretch>
            <a:fillRect/>
          </a:stretch>
        </p:blipFill>
        <p:spPr>
          <a:xfrm>
            <a:off x="800100" y="1255043"/>
            <a:ext cx="4328535" cy="542591"/>
          </a:xfrm>
          <a:prstGeom prst="rect">
            <a:avLst/>
          </a:prstGeom>
        </p:spPr>
      </p:pic>
      <p:sp>
        <p:nvSpPr>
          <p:cNvPr id="2" name="Title 1"/>
          <p:cNvSpPr>
            <a:spLocks noGrp="1"/>
          </p:cNvSpPr>
          <p:nvPr>
            <p:ph type="title"/>
          </p:nvPr>
        </p:nvSpPr>
        <p:spPr>
          <a:xfrm>
            <a:off x="1154083" y="3729038"/>
            <a:ext cx="10058400" cy="1573497"/>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u="sng" dirty="0" smtClean="0">
                <a:effectLst>
                  <a:outerShdw blurRad="38100" dist="38100" dir="2700000" algn="tl">
                    <a:srgbClr val="000000">
                      <a:alpha val="43137"/>
                    </a:srgbClr>
                  </a:outerShdw>
                </a:effectLst>
              </a:rPr>
              <a:t>THANKS FOR YOUR ATTENTION</a:t>
            </a:r>
            <a:br>
              <a:rPr lang="en-US" u="sng" dirty="0" smtClean="0">
                <a:effectLst>
                  <a:outerShdw blurRad="38100" dist="38100" dir="2700000" algn="tl">
                    <a:srgbClr val="000000">
                      <a:alpha val="43137"/>
                    </a:srgbClr>
                  </a:outerShdw>
                </a:effectLst>
              </a:rPr>
            </a:br>
            <a:r>
              <a:rPr lang="en-US" u="sng" dirty="0" smtClean="0">
                <a:effectLst>
                  <a:outerShdw blurRad="38100" dist="38100" dir="2700000" algn="tl">
                    <a:srgbClr val="000000">
                      <a:alpha val="43137"/>
                    </a:srgbClr>
                  </a:outerShdw>
                </a:effectLst>
              </a:rPr>
              <a:t/>
            </a:r>
            <a:br>
              <a:rPr lang="en-US" u="sng" dirty="0" smtClean="0">
                <a:effectLst>
                  <a:outerShdw blurRad="38100" dist="38100" dir="2700000" algn="tl">
                    <a:srgbClr val="000000">
                      <a:alpha val="43137"/>
                    </a:srgbClr>
                  </a:outerShdw>
                </a:effectLst>
              </a:rPr>
            </a:br>
            <a:r>
              <a:rPr lang="en-US" u="sng" dirty="0" smtClean="0">
                <a:effectLst>
                  <a:outerShdw blurRad="38100" dist="38100" dir="2700000" algn="tl">
                    <a:srgbClr val="000000">
                      <a:alpha val="43137"/>
                    </a:srgbClr>
                  </a:outerShdw>
                </a:effectLst>
              </a:rPr>
              <a:t>Contact: </a:t>
            </a:r>
            <a:br>
              <a:rPr lang="en-US" u="sng" dirty="0" smtClean="0">
                <a:effectLst>
                  <a:outerShdw blurRad="38100" dist="38100" dir="2700000" algn="tl">
                    <a:srgbClr val="000000">
                      <a:alpha val="43137"/>
                    </a:srgbClr>
                  </a:outerShdw>
                </a:effectLst>
              </a:rPr>
            </a:br>
            <a:r>
              <a:rPr lang="en-US" sz="3100" b="1" dirty="0" smtClean="0">
                <a:solidFill>
                  <a:srgbClr val="0070C0"/>
                </a:solidFill>
              </a:rPr>
              <a:t>021-74612 </a:t>
            </a:r>
            <a:r>
              <a:rPr lang="en-US" sz="3100" b="1" dirty="0">
                <a:solidFill>
                  <a:srgbClr val="0070C0"/>
                </a:solidFill>
              </a:rPr>
              <a:t>(Ext. : 131 and 333)</a:t>
            </a:r>
            <a:br>
              <a:rPr lang="en-US" sz="3100" b="1" dirty="0">
                <a:solidFill>
                  <a:srgbClr val="0070C0"/>
                </a:solidFill>
              </a:rPr>
            </a:br>
            <a:r>
              <a:rPr lang="en-US" sz="3100" b="1" dirty="0" smtClean="0">
                <a:solidFill>
                  <a:srgbClr val="0070C0"/>
                </a:solidFill>
              </a:rPr>
              <a:t>Mob</a:t>
            </a:r>
            <a:r>
              <a:rPr lang="en-US" sz="3100" b="1" dirty="0">
                <a:solidFill>
                  <a:srgbClr val="0070C0"/>
                </a:solidFill>
              </a:rPr>
              <a:t>: 0912 204 </a:t>
            </a:r>
            <a:r>
              <a:rPr lang="en-US" sz="3100" b="1" dirty="0" smtClean="0">
                <a:solidFill>
                  <a:srgbClr val="0070C0"/>
                </a:solidFill>
              </a:rPr>
              <a:t>5668</a:t>
            </a:r>
            <a:br>
              <a:rPr lang="en-US" sz="3100" b="1" dirty="0" smtClean="0">
                <a:solidFill>
                  <a:srgbClr val="0070C0"/>
                </a:solidFill>
              </a:rPr>
            </a:br>
            <a:r>
              <a:rPr lang="en-US" sz="3100" b="1" dirty="0" smtClean="0">
                <a:solidFill>
                  <a:srgbClr val="0070C0"/>
                </a:solidFill>
              </a:rPr>
              <a:t>vahid.mohebi@tie-co.com</a:t>
            </a:r>
            <a:r>
              <a:rPr lang="en-US" sz="3100" b="1" dirty="0">
                <a:solidFill>
                  <a:srgbClr val="0070C0"/>
                </a:solidFill>
              </a:rPr>
              <a:t/>
            </a:r>
            <a:br>
              <a:rPr lang="en-US" sz="3100" b="1" dirty="0">
                <a:solidFill>
                  <a:srgbClr val="0070C0"/>
                </a:solidFill>
              </a:rPr>
            </a:br>
            <a:endParaRPr lang="en-US" sz="3100" b="1" dirty="0">
              <a:solidFill>
                <a:srgbClr val="0070C0"/>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17</a:t>
            </a:fld>
            <a:endParaRPr lang="en-US" dirty="0"/>
          </a:p>
        </p:txBody>
      </p:sp>
      <p:sp>
        <p:nvSpPr>
          <p:cNvPr id="7" name="Rectangle 6"/>
          <p:cNvSpPr/>
          <p:nvPr/>
        </p:nvSpPr>
        <p:spPr>
          <a:xfrm>
            <a:off x="5128635" y="6455578"/>
            <a:ext cx="2218749" cy="461665"/>
          </a:xfrm>
          <a:prstGeom prst="rect">
            <a:avLst/>
          </a:prstGeom>
        </p:spPr>
        <p:txBody>
          <a:bodyPr wrap="none">
            <a:spAutoFit/>
          </a:bodyPr>
          <a:lstStyle/>
          <a:p>
            <a:r>
              <a:rPr lang="en-US" sz="2400" dirty="0">
                <a:solidFill>
                  <a:schemeClr val="bg1"/>
                </a:solidFill>
              </a:rPr>
              <a:t>www.tie-co.com</a:t>
            </a:r>
          </a:p>
        </p:txBody>
      </p:sp>
    </p:spTree>
    <p:extLst>
      <p:ext uri="{BB962C8B-B14F-4D97-AF65-F5344CB8AC3E}">
        <p14:creationId xmlns:p14="http://schemas.microsoft.com/office/powerpoint/2010/main" val="1369953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3635" y="6159729"/>
            <a:ext cx="3357202" cy="640081"/>
          </a:xfrm>
        </p:spPr>
        <p:txBody>
          <a:bodyPr>
            <a:normAutofit/>
          </a:bodyPr>
          <a:lstStyle/>
          <a:p>
            <a:r>
              <a:rPr lang="en-US" sz="2400" dirty="0" smtClean="0">
                <a:solidFill>
                  <a:schemeClr val="bg1"/>
                </a:solidFill>
              </a:rPr>
              <a:t>www.tie-co.com</a:t>
            </a:r>
            <a:endParaRPr lang="en-US" sz="2400" dirty="0">
              <a:solidFill>
                <a:schemeClr val="bg1"/>
              </a:solidFill>
            </a:endParaRPr>
          </a:p>
        </p:txBody>
      </p:sp>
      <p:sp>
        <p:nvSpPr>
          <p:cNvPr id="5" name="TextBox 4"/>
          <p:cNvSpPr txBox="1"/>
          <p:nvPr/>
        </p:nvSpPr>
        <p:spPr>
          <a:xfrm>
            <a:off x="936115" y="1497153"/>
            <a:ext cx="10276368" cy="1077218"/>
          </a:xfrm>
          <a:prstGeom prst="rect">
            <a:avLst/>
          </a:prstGeom>
          <a:noFill/>
        </p:spPr>
        <p:txBody>
          <a:bodyPr wrap="square" rtlCol="0">
            <a:spAutoFit/>
          </a:bodyPr>
          <a:lstStyle/>
          <a:p>
            <a:endParaRPr lang="en-US" sz="2400" dirty="0"/>
          </a:p>
          <a:p>
            <a:pPr marL="342900" indent="-342900">
              <a:buFont typeface="Wingdings" panose="05000000000000000000" pitchFamily="2" charset="2"/>
              <a:buChar char="Ø"/>
            </a:pPr>
            <a:r>
              <a:rPr lang="en-US" sz="2000" dirty="0">
                <a:solidFill>
                  <a:srgbClr val="002060"/>
                </a:solidFill>
              </a:rPr>
              <a:t> </a:t>
            </a:r>
            <a:r>
              <a:rPr lang="en-US" sz="2000" b="1" dirty="0" smtClean="0">
                <a:solidFill>
                  <a:srgbClr val="002060"/>
                </a:solidFill>
              </a:rPr>
              <a:t>DRAFT SURVEY, THE ACCURACY AND FACTORS EFFECTING TO </a:t>
            </a:r>
            <a:r>
              <a:rPr lang="en-US" sz="2000" b="1" dirty="0" smtClean="0">
                <a:solidFill>
                  <a:srgbClr val="002060"/>
                </a:solidFill>
              </a:rPr>
              <a:t>CARGO </a:t>
            </a:r>
            <a:r>
              <a:rPr lang="en-US" sz="2000" b="1" dirty="0" smtClean="0">
                <a:solidFill>
                  <a:srgbClr val="002060"/>
                </a:solidFill>
              </a:rPr>
              <a:t>WEIGHT </a:t>
            </a:r>
          </a:p>
          <a:p>
            <a:r>
              <a:rPr lang="en-US" sz="2000" b="1" dirty="0">
                <a:solidFill>
                  <a:srgbClr val="002060"/>
                </a:solidFill>
              </a:rPr>
              <a:t> </a:t>
            </a:r>
            <a:r>
              <a:rPr lang="en-US" sz="2000" b="1" dirty="0" smtClean="0">
                <a:solidFill>
                  <a:srgbClr val="002060"/>
                </a:solidFill>
              </a:rPr>
              <a:t>      </a:t>
            </a:r>
            <a:r>
              <a:rPr lang="en-US" sz="2000" b="1" dirty="0" smtClean="0">
                <a:solidFill>
                  <a:srgbClr val="002060"/>
                </a:solidFill>
              </a:rPr>
              <a:t>(CARGO SHORTAGES) </a:t>
            </a:r>
            <a:endParaRPr lang="en-US" sz="2000" dirty="0">
              <a:solidFill>
                <a:srgbClr val="002060"/>
              </a:solidFill>
            </a:endParaRPr>
          </a:p>
        </p:txBody>
      </p:sp>
      <p:sp>
        <p:nvSpPr>
          <p:cNvPr id="8" name="Rectangle 7"/>
          <p:cNvSpPr/>
          <p:nvPr/>
        </p:nvSpPr>
        <p:spPr>
          <a:xfrm>
            <a:off x="1211320" y="2308229"/>
            <a:ext cx="7872153" cy="1846659"/>
          </a:xfrm>
          <a:prstGeom prst="rect">
            <a:avLst/>
          </a:prstGeom>
        </p:spPr>
        <p:txBody>
          <a:bodyPr wrap="square">
            <a:spAutoFit/>
          </a:bodyPr>
          <a:lstStyle/>
          <a:p>
            <a:endParaRPr lang="en-US" sz="2400" dirty="0">
              <a:solidFill>
                <a:srgbClr val="000000"/>
              </a:solidFill>
            </a:endParaRPr>
          </a:p>
          <a:p>
            <a:r>
              <a:rPr lang="en-US" dirty="0" smtClean="0">
                <a:solidFill>
                  <a:srgbClr val="000000"/>
                </a:solidFill>
              </a:rPr>
              <a:t>Sometimes </a:t>
            </a:r>
            <a:r>
              <a:rPr lang="en-US" dirty="0">
                <a:solidFill>
                  <a:srgbClr val="000000"/>
                </a:solidFill>
              </a:rPr>
              <a:t>the accuracy of Draft Survey is a big question, especially when the cargo loaded or discharged from the vessel shown extremely different weight with the references Weight Scale or Counter Weight. Unfortunately, the parties concerns would be doubt on to the weight resulted by Draft Survey, as they have been relying upon the mentioned scales for many years.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236" y="57650"/>
            <a:ext cx="1557976" cy="1056255"/>
          </a:xfrm>
          <a:prstGeom prst="rect">
            <a:avLst/>
          </a:prstGeom>
        </p:spPr>
      </p:pic>
      <p:sp>
        <p:nvSpPr>
          <p:cNvPr id="11" name="TextBox 10"/>
          <p:cNvSpPr txBox="1"/>
          <p:nvPr/>
        </p:nvSpPr>
        <p:spPr>
          <a:xfrm>
            <a:off x="696790" y="1175207"/>
            <a:ext cx="4236609" cy="400110"/>
          </a:xfrm>
          <a:prstGeom prst="rect">
            <a:avLst/>
          </a:prstGeom>
          <a:noFill/>
        </p:spPr>
        <p:txBody>
          <a:bodyPr wrap="none" rtlCol="0">
            <a:spAutoFit/>
          </a:bodyPr>
          <a:lstStyle/>
          <a:p>
            <a:r>
              <a:rPr lang="en-US" sz="2000" dirty="0" smtClean="0">
                <a:solidFill>
                  <a:srgbClr val="FF0000"/>
                </a:solidFill>
              </a:rPr>
              <a:t>T</a:t>
            </a:r>
            <a:r>
              <a:rPr lang="en-US" sz="2000" dirty="0" smtClean="0">
                <a:solidFill>
                  <a:srgbClr val="3E51B4"/>
                </a:solidFill>
              </a:rPr>
              <a:t>EHRAN </a:t>
            </a:r>
            <a:r>
              <a:rPr lang="en-US" sz="2000" dirty="0" smtClean="0">
                <a:solidFill>
                  <a:srgbClr val="FF0000"/>
                </a:solidFill>
              </a:rPr>
              <a:t>I</a:t>
            </a:r>
            <a:r>
              <a:rPr lang="en-US" sz="2000" dirty="0" smtClean="0">
                <a:solidFill>
                  <a:srgbClr val="3E51B4"/>
                </a:solidFill>
              </a:rPr>
              <a:t>NTERNATIONAL </a:t>
            </a:r>
            <a:r>
              <a:rPr lang="en-US" sz="2000" dirty="0" smtClean="0">
                <a:solidFill>
                  <a:srgbClr val="FF0000"/>
                </a:solidFill>
              </a:rPr>
              <a:t>E</a:t>
            </a:r>
            <a:r>
              <a:rPr lang="en-US" sz="2000" dirty="0" smtClean="0">
                <a:solidFill>
                  <a:srgbClr val="3E51B4"/>
                </a:solidFill>
              </a:rPr>
              <a:t>XPERTS </a:t>
            </a:r>
            <a:r>
              <a:rPr lang="en-US" sz="2000" dirty="0" smtClean="0">
                <a:solidFill>
                  <a:srgbClr val="FF0000"/>
                </a:solidFill>
              </a:rPr>
              <a:t>CO .</a:t>
            </a:r>
            <a:endParaRPr lang="en-US" sz="2000" dirty="0">
              <a:solidFill>
                <a:srgbClr val="FF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9345" y="4230613"/>
            <a:ext cx="2562225" cy="1781175"/>
          </a:xfrm>
          <a:prstGeom prst="rect">
            <a:avLst/>
          </a:prstGeom>
        </p:spPr>
      </p:pic>
    </p:spTree>
    <p:extLst>
      <p:ext uri="{BB962C8B-B14F-4D97-AF65-F5344CB8AC3E}">
        <p14:creationId xmlns:p14="http://schemas.microsoft.com/office/powerpoint/2010/main" val="3560695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 </a:t>
            </a:r>
            <a:r>
              <a:rPr lang="en-US" i="1" dirty="0" smtClean="0"/>
              <a:t> </a:t>
            </a:r>
            <a:endParaRPr lang="en-US" dirty="0"/>
          </a:p>
        </p:txBody>
      </p:sp>
      <p:sp>
        <p:nvSpPr>
          <p:cNvPr id="3" name="Content Placeholder 2"/>
          <p:cNvSpPr>
            <a:spLocks noGrp="1"/>
          </p:cNvSpPr>
          <p:nvPr>
            <p:ph idx="1"/>
          </p:nvPr>
        </p:nvSpPr>
        <p:spPr>
          <a:xfrm>
            <a:off x="1230545" y="2570416"/>
            <a:ext cx="10058400" cy="3361410"/>
          </a:xfrm>
        </p:spPr>
        <p:txBody>
          <a:bodyPr>
            <a:normAutofit/>
          </a:bodyPr>
          <a:lstStyle/>
          <a:p>
            <a:r>
              <a:rPr lang="en-US" dirty="0" smtClean="0"/>
              <a:t> </a:t>
            </a:r>
            <a:r>
              <a:rPr lang="en-US" sz="1800" dirty="0"/>
              <a:t>The Draft Surveyors as the person in charge should be solve this issue to prevent any claim in the future. Where the doubt is came from? The next investigation is required to calm down these </a:t>
            </a:r>
            <a:r>
              <a:rPr lang="en-US" sz="1800" dirty="0" smtClean="0"/>
              <a:t>issues</a:t>
            </a:r>
            <a:r>
              <a:rPr lang="en-US" sz="1800" dirty="0"/>
              <a:t>. </a:t>
            </a:r>
            <a:endParaRPr lang="en-US" sz="1800" dirty="0" smtClean="0"/>
          </a:p>
          <a:p>
            <a:endParaRPr lang="en-US" sz="1800" dirty="0"/>
          </a:p>
          <a:p>
            <a:endParaRPr lang="en-US" sz="1800" dirty="0" smtClean="0"/>
          </a:p>
          <a:p>
            <a:endParaRPr lang="en-US" sz="1800" dirty="0"/>
          </a:p>
          <a:p>
            <a:endParaRPr lang="en-US" sz="1800" dirty="0" smtClean="0"/>
          </a:p>
          <a:p>
            <a:endParaRPr lang="en-US" sz="1800" dirty="0"/>
          </a:p>
        </p:txBody>
      </p:sp>
      <p:sp>
        <p:nvSpPr>
          <p:cNvPr id="6" name="Title 1"/>
          <p:cNvSpPr txBox="1">
            <a:spLocks/>
          </p:cNvSpPr>
          <p:nvPr/>
        </p:nvSpPr>
        <p:spPr>
          <a:xfrm>
            <a:off x="4373635" y="6159729"/>
            <a:ext cx="3357202" cy="640081"/>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400" dirty="0" smtClean="0">
                <a:solidFill>
                  <a:schemeClr val="bg1"/>
                </a:solidFill>
              </a:rPr>
              <a:t>www.tie-co.com</a:t>
            </a:r>
            <a:endParaRPr lang="en-US" sz="2400" dirty="0">
              <a:solidFill>
                <a:schemeClr val="bg1"/>
              </a:solidFill>
            </a:endParaRPr>
          </a:p>
        </p:txBody>
      </p:sp>
      <p:sp>
        <p:nvSpPr>
          <p:cNvPr id="8" name="Slide Number Placeholder 7"/>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236" y="57650"/>
            <a:ext cx="1557976" cy="1056255"/>
          </a:xfrm>
          <a:prstGeom prst="rect">
            <a:avLst/>
          </a:prstGeom>
        </p:spPr>
      </p:pic>
      <p:sp>
        <p:nvSpPr>
          <p:cNvPr id="12" name="TextBox 11"/>
          <p:cNvSpPr txBox="1"/>
          <p:nvPr/>
        </p:nvSpPr>
        <p:spPr>
          <a:xfrm>
            <a:off x="696790" y="1175207"/>
            <a:ext cx="4236609" cy="400110"/>
          </a:xfrm>
          <a:prstGeom prst="rect">
            <a:avLst/>
          </a:prstGeom>
          <a:noFill/>
        </p:spPr>
        <p:txBody>
          <a:bodyPr wrap="none" rtlCol="0">
            <a:spAutoFit/>
          </a:bodyPr>
          <a:lstStyle/>
          <a:p>
            <a:r>
              <a:rPr lang="en-US" sz="2000" dirty="0" smtClean="0">
                <a:solidFill>
                  <a:srgbClr val="FF0000"/>
                </a:solidFill>
              </a:rPr>
              <a:t>T</a:t>
            </a:r>
            <a:r>
              <a:rPr lang="en-US" sz="2000" dirty="0" smtClean="0">
                <a:solidFill>
                  <a:srgbClr val="3E51B4"/>
                </a:solidFill>
              </a:rPr>
              <a:t>EHRAN </a:t>
            </a:r>
            <a:r>
              <a:rPr lang="en-US" sz="2000" dirty="0" smtClean="0">
                <a:solidFill>
                  <a:srgbClr val="FF0000"/>
                </a:solidFill>
              </a:rPr>
              <a:t>I</a:t>
            </a:r>
            <a:r>
              <a:rPr lang="en-US" sz="2000" dirty="0" smtClean="0">
                <a:solidFill>
                  <a:srgbClr val="3E51B4"/>
                </a:solidFill>
              </a:rPr>
              <a:t>NTERNATIONAL </a:t>
            </a:r>
            <a:r>
              <a:rPr lang="en-US" sz="2000" dirty="0" smtClean="0">
                <a:solidFill>
                  <a:srgbClr val="FF0000"/>
                </a:solidFill>
              </a:rPr>
              <a:t>E</a:t>
            </a:r>
            <a:r>
              <a:rPr lang="en-US" sz="2000" dirty="0" smtClean="0">
                <a:solidFill>
                  <a:srgbClr val="3E51B4"/>
                </a:solidFill>
              </a:rPr>
              <a:t>XPERTS </a:t>
            </a:r>
            <a:r>
              <a:rPr lang="en-US" sz="2000" dirty="0" smtClean="0">
                <a:solidFill>
                  <a:srgbClr val="FF0000"/>
                </a:solidFill>
              </a:rPr>
              <a:t>CO .</a:t>
            </a:r>
            <a:endParaRPr lang="en-US" sz="2000" dirty="0">
              <a:solidFill>
                <a:srgbClr val="FF0000"/>
              </a:solidFill>
            </a:endParaRPr>
          </a:p>
        </p:txBody>
      </p:sp>
      <p:pic>
        <p:nvPicPr>
          <p:cNvPr id="9220" name="Picture 4" descr="Image result for DRAFT SURVEY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184" y="3483659"/>
            <a:ext cx="3438525" cy="22717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6508593" y="3430253"/>
            <a:ext cx="3066554" cy="2298391"/>
          </a:xfrm>
          <a:prstGeom prst="rect">
            <a:avLst/>
          </a:prstGeom>
        </p:spPr>
      </p:pic>
    </p:spTree>
    <p:extLst>
      <p:ext uri="{BB962C8B-B14F-4D97-AF65-F5344CB8AC3E}">
        <p14:creationId xmlns:p14="http://schemas.microsoft.com/office/powerpoint/2010/main" val="2463097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255043"/>
            <a:ext cx="8046720" cy="1086007"/>
          </a:xfrm>
        </p:spPr>
        <p:txBody>
          <a:bodyPr>
            <a:normAutofit/>
          </a:bodyPr>
          <a:lstStyle/>
          <a:p>
            <a:r>
              <a:rPr lang="en-US" sz="2400" dirty="0"/>
              <a:t/>
            </a:r>
            <a:br>
              <a:rPr lang="en-US" sz="2400" dirty="0"/>
            </a:br>
            <a:r>
              <a:rPr lang="en-US" sz="2400" dirty="0"/>
              <a:t> </a:t>
            </a:r>
            <a:r>
              <a:rPr lang="en-US" sz="2400" b="1" dirty="0"/>
              <a:t>1- </a:t>
            </a:r>
            <a:r>
              <a:rPr lang="en-US" sz="2400" b="1" dirty="0" smtClean="0"/>
              <a:t>INCORRECT HYDROSTATIC INFORMATION OR DRAFT MARKS</a:t>
            </a:r>
            <a:r>
              <a:rPr lang="en-US" sz="2400" dirty="0" smtClean="0"/>
              <a:t>: </a:t>
            </a:r>
            <a:endParaRPr lang="en-US" sz="2400" dirty="0"/>
          </a:p>
        </p:txBody>
      </p:sp>
      <p:sp>
        <p:nvSpPr>
          <p:cNvPr id="3" name="Content Placeholder 2"/>
          <p:cNvSpPr>
            <a:spLocks noGrp="1"/>
          </p:cNvSpPr>
          <p:nvPr>
            <p:ph idx="1"/>
          </p:nvPr>
        </p:nvSpPr>
        <p:spPr>
          <a:xfrm>
            <a:off x="1097280" y="2091847"/>
            <a:ext cx="10058400" cy="2705621"/>
          </a:xfrm>
        </p:spPr>
        <p:txBody>
          <a:bodyPr>
            <a:normAutofit/>
          </a:bodyPr>
          <a:lstStyle/>
          <a:p>
            <a:endParaRPr lang="en-US" dirty="0" smtClean="0"/>
          </a:p>
          <a:p>
            <a:r>
              <a:rPr lang="en-US" dirty="0" smtClean="0"/>
              <a:t> </a:t>
            </a:r>
            <a:r>
              <a:rPr lang="en-US" sz="1800" dirty="0"/>
              <a:t>Investigations carried out in specially performed draft surveys have indicated that there can be significant errors in the determination of displacement due to typographical errors or arithmetical errors in the ship’s hydrostatic tables. This could be improved if the tables furnished to the surveyor bore an approval stamp by the flag government or the classification society. A number of years careless re-painting of draft marks, especially if they have not been permanently marked on the hull, can cause erroneous readings. If there is any doubt, the draft marks should be re-sited at the next dry-docking. </a:t>
            </a:r>
          </a:p>
        </p:txBody>
      </p:sp>
      <p:sp>
        <p:nvSpPr>
          <p:cNvPr id="5" name="Title 1"/>
          <p:cNvSpPr txBox="1">
            <a:spLocks/>
          </p:cNvSpPr>
          <p:nvPr/>
        </p:nvSpPr>
        <p:spPr>
          <a:xfrm>
            <a:off x="4373635" y="6159729"/>
            <a:ext cx="3357202" cy="640081"/>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400" dirty="0" smtClean="0">
                <a:solidFill>
                  <a:schemeClr val="bg1"/>
                </a:solidFill>
              </a:rPr>
              <a:t>www.tie-co.com</a:t>
            </a:r>
            <a:endParaRPr lang="en-US" sz="2400" dirty="0">
              <a:solidFill>
                <a:schemeClr val="bg1"/>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236" y="57650"/>
            <a:ext cx="1557976" cy="1056255"/>
          </a:xfrm>
          <a:prstGeom prst="rect">
            <a:avLst/>
          </a:prstGeom>
        </p:spPr>
      </p:pic>
      <p:sp>
        <p:nvSpPr>
          <p:cNvPr id="10" name="TextBox 9"/>
          <p:cNvSpPr txBox="1"/>
          <p:nvPr/>
        </p:nvSpPr>
        <p:spPr>
          <a:xfrm>
            <a:off x="696790" y="1175207"/>
            <a:ext cx="4236609" cy="400110"/>
          </a:xfrm>
          <a:prstGeom prst="rect">
            <a:avLst/>
          </a:prstGeom>
          <a:noFill/>
        </p:spPr>
        <p:txBody>
          <a:bodyPr wrap="none" rtlCol="0">
            <a:spAutoFit/>
          </a:bodyPr>
          <a:lstStyle/>
          <a:p>
            <a:r>
              <a:rPr lang="en-US" sz="2000" dirty="0" smtClean="0">
                <a:solidFill>
                  <a:srgbClr val="FF0000"/>
                </a:solidFill>
              </a:rPr>
              <a:t>T</a:t>
            </a:r>
            <a:r>
              <a:rPr lang="en-US" sz="2000" dirty="0" smtClean="0">
                <a:solidFill>
                  <a:srgbClr val="3E51B4"/>
                </a:solidFill>
              </a:rPr>
              <a:t>EHRAN </a:t>
            </a:r>
            <a:r>
              <a:rPr lang="en-US" sz="2000" dirty="0" smtClean="0">
                <a:solidFill>
                  <a:srgbClr val="FF0000"/>
                </a:solidFill>
              </a:rPr>
              <a:t>I</a:t>
            </a:r>
            <a:r>
              <a:rPr lang="en-US" sz="2000" dirty="0" smtClean="0">
                <a:solidFill>
                  <a:srgbClr val="3E51B4"/>
                </a:solidFill>
              </a:rPr>
              <a:t>NTERNATIONAL </a:t>
            </a:r>
            <a:r>
              <a:rPr lang="en-US" sz="2000" dirty="0" smtClean="0">
                <a:solidFill>
                  <a:srgbClr val="FF0000"/>
                </a:solidFill>
              </a:rPr>
              <a:t>E</a:t>
            </a:r>
            <a:r>
              <a:rPr lang="en-US" sz="2000" dirty="0" smtClean="0">
                <a:solidFill>
                  <a:srgbClr val="3E51B4"/>
                </a:solidFill>
              </a:rPr>
              <a:t>XPERTS </a:t>
            </a:r>
            <a:r>
              <a:rPr lang="en-US" sz="2000" dirty="0" smtClean="0">
                <a:solidFill>
                  <a:srgbClr val="FF0000"/>
                </a:solidFill>
              </a:rPr>
              <a:t>CO .</a:t>
            </a:r>
            <a:endParaRPr lang="en-US" sz="2000" dirty="0">
              <a:solidFill>
                <a:srgbClr val="FF0000"/>
              </a:solidFill>
            </a:endParaRPr>
          </a:p>
        </p:txBody>
      </p:sp>
      <p:pic>
        <p:nvPicPr>
          <p:cNvPr id="7" name="Picture 6"/>
          <p:cNvPicPr>
            <a:picLocks noChangeAspect="1"/>
          </p:cNvPicPr>
          <p:nvPr/>
        </p:nvPicPr>
        <p:blipFill>
          <a:blip r:embed="rId3"/>
          <a:stretch>
            <a:fillRect/>
          </a:stretch>
        </p:blipFill>
        <p:spPr>
          <a:xfrm>
            <a:off x="4567731" y="4176996"/>
            <a:ext cx="2969009" cy="1982734"/>
          </a:xfrm>
          <a:prstGeom prst="rect">
            <a:avLst/>
          </a:prstGeom>
        </p:spPr>
      </p:pic>
    </p:spTree>
    <p:extLst>
      <p:ext uri="{BB962C8B-B14F-4D97-AF65-F5344CB8AC3E}">
        <p14:creationId xmlns:p14="http://schemas.microsoft.com/office/powerpoint/2010/main" val="1523156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298" y="1838949"/>
            <a:ext cx="6756539" cy="578198"/>
          </a:xfrm>
        </p:spPr>
        <p:txBody>
          <a:bodyPr>
            <a:normAutofit fontScale="90000"/>
          </a:bodyPr>
          <a:lstStyle/>
          <a:p>
            <a:r>
              <a:rPr lang="en-US" dirty="0"/>
              <a:t/>
            </a:r>
            <a:br>
              <a:rPr lang="en-US" dirty="0"/>
            </a:br>
            <a:r>
              <a:rPr lang="en-US" dirty="0"/>
              <a:t> </a:t>
            </a:r>
            <a:r>
              <a:rPr lang="en-US" sz="2700" b="1" dirty="0"/>
              <a:t>2- </a:t>
            </a:r>
            <a:r>
              <a:rPr lang="en-US" sz="2700" b="1" dirty="0" smtClean="0"/>
              <a:t>INCORRECT TANK CALIBRATIONS: </a:t>
            </a:r>
            <a:endParaRPr lang="en-US" sz="2700" dirty="0"/>
          </a:p>
        </p:txBody>
      </p:sp>
      <p:sp>
        <p:nvSpPr>
          <p:cNvPr id="3" name="Content Placeholder 2"/>
          <p:cNvSpPr>
            <a:spLocks noGrp="1"/>
          </p:cNvSpPr>
          <p:nvPr>
            <p:ph idx="1"/>
          </p:nvPr>
        </p:nvSpPr>
        <p:spPr>
          <a:xfrm>
            <a:off x="997527" y="2269374"/>
            <a:ext cx="10058400" cy="1928553"/>
          </a:xfrm>
        </p:spPr>
        <p:txBody>
          <a:bodyPr>
            <a:normAutofit/>
          </a:bodyPr>
          <a:lstStyle/>
          <a:p>
            <a:endParaRPr lang="en-US" sz="1800" dirty="0"/>
          </a:p>
          <a:p>
            <a:r>
              <a:rPr lang="en-US" sz="1800" dirty="0"/>
              <a:t> This is normally ascertained after a number of draft surveys when a constant error may appear. It may be verified by a careful draft survey when just the tank(s) in question are filled or emptied with no other weight changes. Classification societies, upon request of the ships owners, may however issue the special calibration certificates for each compartment of the vessel. </a:t>
            </a:r>
          </a:p>
        </p:txBody>
      </p:sp>
      <p:sp>
        <p:nvSpPr>
          <p:cNvPr id="5" name="Title 1"/>
          <p:cNvSpPr txBox="1">
            <a:spLocks/>
          </p:cNvSpPr>
          <p:nvPr/>
        </p:nvSpPr>
        <p:spPr>
          <a:xfrm>
            <a:off x="4373635" y="6159729"/>
            <a:ext cx="3357202" cy="640081"/>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400" dirty="0" smtClean="0">
                <a:solidFill>
                  <a:schemeClr val="bg1"/>
                </a:solidFill>
              </a:rPr>
              <a:t>www.tie-co.com</a:t>
            </a:r>
            <a:endParaRPr lang="en-US" sz="2400" dirty="0">
              <a:solidFill>
                <a:schemeClr val="bg1"/>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236" y="57650"/>
            <a:ext cx="1557976" cy="1056255"/>
          </a:xfrm>
          <a:prstGeom prst="rect">
            <a:avLst/>
          </a:prstGeom>
        </p:spPr>
      </p:pic>
      <p:sp>
        <p:nvSpPr>
          <p:cNvPr id="10" name="TextBox 9"/>
          <p:cNvSpPr txBox="1"/>
          <p:nvPr/>
        </p:nvSpPr>
        <p:spPr>
          <a:xfrm>
            <a:off x="696790" y="1175207"/>
            <a:ext cx="4236609" cy="400110"/>
          </a:xfrm>
          <a:prstGeom prst="rect">
            <a:avLst/>
          </a:prstGeom>
          <a:noFill/>
        </p:spPr>
        <p:txBody>
          <a:bodyPr wrap="none" rtlCol="0">
            <a:spAutoFit/>
          </a:bodyPr>
          <a:lstStyle/>
          <a:p>
            <a:r>
              <a:rPr lang="en-US" sz="2000" dirty="0" smtClean="0">
                <a:solidFill>
                  <a:srgbClr val="FF0000"/>
                </a:solidFill>
              </a:rPr>
              <a:t>T</a:t>
            </a:r>
            <a:r>
              <a:rPr lang="en-US" sz="2000" dirty="0" smtClean="0">
                <a:solidFill>
                  <a:srgbClr val="3E51B4"/>
                </a:solidFill>
              </a:rPr>
              <a:t>EHRAN </a:t>
            </a:r>
            <a:r>
              <a:rPr lang="en-US" sz="2000" dirty="0" smtClean="0">
                <a:solidFill>
                  <a:srgbClr val="FF0000"/>
                </a:solidFill>
              </a:rPr>
              <a:t>I</a:t>
            </a:r>
            <a:r>
              <a:rPr lang="en-US" sz="2000" dirty="0" smtClean="0">
                <a:solidFill>
                  <a:srgbClr val="3E51B4"/>
                </a:solidFill>
              </a:rPr>
              <a:t>NTERNATIONAL </a:t>
            </a:r>
            <a:r>
              <a:rPr lang="en-US" sz="2000" dirty="0" smtClean="0">
                <a:solidFill>
                  <a:srgbClr val="FF0000"/>
                </a:solidFill>
              </a:rPr>
              <a:t>E</a:t>
            </a:r>
            <a:r>
              <a:rPr lang="en-US" sz="2000" dirty="0" smtClean="0">
                <a:solidFill>
                  <a:srgbClr val="3E51B4"/>
                </a:solidFill>
              </a:rPr>
              <a:t>XPERTS </a:t>
            </a:r>
            <a:r>
              <a:rPr lang="en-US" sz="2000" dirty="0" smtClean="0">
                <a:solidFill>
                  <a:srgbClr val="FF0000"/>
                </a:solidFill>
              </a:rPr>
              <a:t>CO .</a:t>
            </a:r>
            <a:endParaRPr lang="en-US" sz="2000" dirty="0">
              <a:solidFill>
                <a:srgbClr val="FF0000"/>
              </a:solidFill>
            </a:endParaRPr>
          </a:p>
        </p:txBody>
      </p:sp>
      <p:pic>
        <p:nvPicPr>
          <p:cNvPr id="10244" name="Picture 4" descr="Image result for ship tank calibr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150" y="382905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708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785050"/>
            <a:ext cx="5491410" cy="509263"/>
          </a:xfrm>
        </p:spPr>
        <p:txBody>
          <a:bodyPr>
            <a:normAutofit/>
          </a:bodyPr>
          <a:lstStyle/>
          <a:p>
            <a:r>
              <a:rPr lang="en-US" sz="2400" b="1" dirty="0"/>
              <a:t>3- </a:t>
            </a:r>
            <a:r>
              <a:rPr lang="en-US" sz="2400" b="1" dirty="0" smtClean="0"/>
              <a:t>MUD AND/OR SCALE IN BALLAST TANKS: </a:t>
            </a:r>
            <a:endParaRPr lang="en-US" sz="2400" b="1" dirty="0"/>
          </a:p>
        </p:txBody>
      </p:sp>
      <p:sp>
        <p:nvSpPr>
          <p:cNvPr id="3" name="Content Placeholder 2"/>
          <p:cNvSpPr>
            <a:spLocks noGrp="1"/>
          </p:cNvSpPr>
          <p:nvPr>
            <p:ph idx="1"/>
          </p:nvPr>
        </p:nvSpPr>
        <p:spPr>
          <a:xfrm>
            <a:off x="1097280" y="2294313"/>
            <a:ext cx="10058400" cy="3574780"/>
          </a:xfrm>
        </p:spPr>
        <p:txBody>
          <a:bodyPr>
            <a:noAutofit/>
          </a:bodyPr>
          <a:lstStyle/>
          <a:p>
            <a:r>
              <a:rPr lang="en-US" sz="1800" dirty="0"/>
              <a:t>The quantity of mud and/or scale will increase over a period of years, depending on the sediment in any ballast taken, on the extend of scale formation and on the cleaning which is carried out. It is very difficult to quantify. The effect on ballast calculations can be minimized unless there are reasons to the contrary by leaving a measurable quantity of water in the ballast tank instead of pumping it dry. The calculation would then use a difference in known water quantities rather than assume that a tank is completely empty: in this way the error would be confined within the </a:t>
            </a:r>
            <a:r>
              <a:rPr lang="en-US" sz="1800" i="1" u="sng" dirty="0"/>
              <a:t>density differential of the mud and the ballast water</a:t>
            </a:r>
            <a:r>
              <a:rPr lang="en-US" sz="1800" dirty="0"/>
              <a:t>. Regularly large bulk carriers arrive at unloading ports with a slight trim by the head as a result of burning fuel from the aft located fuel tanks during long sea passages. Since generally the sounding pipes are located aft only, dry soundings of ballast tanks do then not necessarily mean that no water is present, since any </a:t>
            </a:r>
            <a:r>
              <a:rPr lang="en-US" sz="1800" u="sng" dirty="0"/>
              <a:t>water will accumulate in the fore end</a:t>
            </a:r>
            <a:r>
              <a:rPr lang="en-US" sz="1800" dirty="0"/>
              <a:t>. When the ballast tables are subsequently entered with zero sounding and the head trim, considerable quantities of residual ballast water are found. Again, this water does not actually have to be present. Consequently, when one assumes empty or tabulated quantities, both may be wrong. </a:t>
            </a:r>
          </a:p>
        </p:txBody>
      </p:sp>
      <p:sp>
        <p:nvSpPr>
          <p:cNvPr id="4" name="Title 1"/>
          <p:cNvSpPr txBox="1">
            <a:spLocks/>
          </p:cNvSpPr>
          <p:nvPr/>
        </p:nvSpPr>
        <p:spPr>
          <a:xfrm>
            <a:off x="4373635" y="6159729"/>
            <a:ext cx="3357202" cy="640081"/>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400" dirty="0" smtClean="0">
                <a:solidFill>
                  <a:schemeClr val="bg1"/>
                </a:solidFill>
              </a:rPr>
              <a:t>www.tie-co.com</a:t>
            </a:r>
            <a:endParaRPr lang="en-US" sz="2400" dirty="0">
              <a:solidFill>
                <a:schemeClr val="bg1"/>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236" y="57650"/>
            <a:ext cx="1557976" cy="1056255"/>
          </a:xfrm>
          <a:prstGeom prst="rect">
            <a:avLst/>
          </a:prstGeom>
        </p:spPr>
      </p:pic>
      <p:sp>
        <p:nvSpPr>
          <p:cNvPr id="13" name="TextBox 12"/>
          <p:cNvSpPr txBox="1"/>
          <p:nvPr/>
        </p:nvSpPr>
        <p:spPr>
          <a:xfrm>
            <a:off x="696790" y="1175207"/>
            <a:ext cx="4236609" cy="400110"/>
          </a:xfrm>
          <a:prstGeom prst="rect">
            <a:avLst/>
          </a:prstGeom>
          <a:noFill/>
        </p:spPr>
        <p:txBody>
          <a:bodyPr wrap="none" rtlCol="0">
            <a:spAutoFit/>
          </a:bodyPr>
          <a:lstStyle/>
          <a:p>
            <a:r>
              <a:rPr lang="en-US" sz="2000" dirty="0" smtClean="0">
                <a:solidFill>
                  <a:srgbClr val="FF0000"/>
                </a:solidFill>
              </a:rPr>
              <a:t>T</a:t>
            </a:r>
            <a:r>
              <a:rPr lang="en-US" sz="2000" dirty="0" smtClean="0">
                <a:solidFill>
                  <a:srgbClr val="3E51B4"/>
                </a:solidFill>
              </a:rPr>
              <a:t>EHRAN </a:t>
            </a:r>
            <a:r>
              <a:rPr lang="en-US" sz="2000" dirty="0" smtClean="0">
                <a:solidFill>
                  <a:srgbClr val="FF0000"/>
                </a:solidFill>
              </a:rPr>
              <a:t>I</a:t>
            </a:r>
            <a:r>
              <a:rPr lang="en-US" sz="2000" dirty="0" smtClean="0">
                <a:solidFill>
                  <a:srgbClr val="3E51B4"/>
                </a:solidFill>
              </a:rPr>
              <a:t>NTERNATIONAL </a:t>
            </a:r>
            <a:r>
              <a:rPr lang="en-US" sz="2000" dirty="0" smtClean="0">
                <a:solidFill>
                  <a:srgbClr val="FF0000"/>
                </a:solidFill>
              </a:rPr>
              <a:t>E</a:t>
            </a:r>
            <a:r>
              <a:rPr lang="en-US" sz="2000" dirty="0" smtClean="0">
                <a:solidFill>
                  <a:srgbClr val="3E51B4"/>
                </a:solidFill>
              </a:rPr>
              <a:t>XPERTS </a:t>
            </a:r>
            <a:r>
              <a:rPr lang="en-US" sz="2000" dirty="0" smtClean="0">
                <a:solidFill>
                  <a:srgbClr val="FF0000"/>
                </a:solidFill>
              </a:rPr>
              <a:t>CO .</a:t>
            </a:r>
            <a:endParaRPr lang="en-US" sz="2000" dirty="0">
              <a:solidFill>
                <a:srgbClr val="FF0000"/>
              </a:solidFill>
            </a:endParaRPr>
          </a:p>
        </p:txBody>
      </p:sp>
    </p:spTree>
    <p:extLst>
      <p:ext uri="{BB962C8B-B14F-4D97-AF65-F5344CB8AC3E}">
        <p14:creationId xmlns:p14="http://schemas.microsoft.com/office/powerpoint/2010/main" val="38395884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6899" y="1430067"/>
            <a:ext cx="4351542" cy="988937"/>
          </a:xfrm>
        </p:spPr>
        <p:txBody>
          <a:bodyPr>
            <a:normAutofit/>
          </a:bodyPr>
          <a:lstStyle/>
          <a:p>
            <a:r>
              <a:rPr lang="en-US" sz="2400" b="1" dirty="0"/>
              <a:t>4- </a:t>
            </a:r>
            <a:r>
              <a:rPr lang="en-US" sz="2400" b="1" dirty="0" smtClean="0"/>
              <a:t>BOTTOM SHELL GROWTH</a:t>
            </a:r>
            <a:r>
              <a:rPr lang="en-US" sz="2000" b="1" dirty="0" smtClean="0"/>
              <a:t>: </a:t>
            </a:r>
            <a:endParaRPr lang="en-US" sz="2000" dirty="0"/>
          </a:p>
        </p:txBody>
      </p:sp>
      <p:sp>
        <p:nvSpPr>
          <p:cNvPr id="3" name="Content Placeholder 2"/>
          <p:cNvSpPr>
            <a:spLocks noGrp="1"/>
          </p:cNvSpPr>
          <p:nvPr>
            <p:ph idx="1"/>
          </p:nvPr>
        </p:nvSpPr>
        <p:spPr>
          <a:xfrm>
            <a:off x="1283018" y="2595072"/>
            <a:ext cx="10058400" cy="3242272"/>
          </a:xfrm>
        </p:spPr>
        <p:txBody>
          <a:bodyPr>
            <a:normAutofit/>
          </a:bodyPr>
          <a:lstStyle/>
          <a:p>
            <a:r>
              <a:rPr lang="en-US" sz="1800" dirty="0"/>
              <a:t>Marine growth on the bottom of the ship, especially if dry docking is delayed or if there is a failure in the anti-fouling paint, adds weight to the ship. But, because this weight should not change between the start and finish surveys, it has no effect on the calculation of the cargo weight, </a:t>
            </a:r>
            <a:r>
              <a:rPr lang="en-US" sz="1800" u="sng" dirty="0"/>
              <a:t>unless the vessel is docked </a:t>
            </a:r>
            <a:r>
              <a:rPr lang="en-US" sz="1800" dirty="0"/>
              <a:t>for a long period or the antifouling paint deteriorates. </a:t>
            </a:r>
          </a:p>
        </p:txBody>
      </p:sp>
      <p:sp>
        <p:nvSpPr>
          <p:cNvPr id="4" name="Title 1"/>
          <p:cNvSpPr txBox="1">
            <a:spLocks/>
          </p:cNvSpPr>
          <p:nvPr/>
        </p:nvSpPr>
        <p:spPr>
          <a:xfrm>
            <a:off x="4373635" y="6159729"/>
            <a:ext cx="3357202" cy="640081"/>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400" dirty="0" smtClean="0">
                <a:solidFill>
                  <a:schemeClr val="bg1"/>
                </a:solidFill>
              </a:rPr>
              <a:t>www.tie-co.com</a:t>
            </a:r>
            <a:endParaRPr lang="en-US" sz="2400" dirty="0">
              <a:solidFill>
                <a:schemeClr val="bg1"/>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236" y="57650"/>
            <a:ext cx="1557976" cy="1056255"/>
          </a:xfrm>
          <a:prstGeom prst="rect">
            <a:avLst/>
          </a:prstGeom>
        </p:spPr>
      </p:pic>
      <p:sp>
        <p:nvSpPr>
          <p:cNvPr id="10" name="TextBox 9"/>
          <p:cNvSpPr txBox="1"/>
          <p:nvPr/>
        </p:nvSpPr>
        <p:spPr>
          <a:xfrm>
            <a:off x="696790" y="1175207"/>
            <a:ext cx="4236609" cy="400110"/>
          </a:xfrm>
          <a:prstGeom prst="rect">
            <a:avLst/>
          </a:prstGeom>
          <a:noFill/>
        </p:spPr>
        <p:txBody>
          <a:bodyPr wrap="none" rtlCol="0">
            <a:spAutoFit/>
          </a:bodyPr>
          <a:lstStyle/>
          <a:p>
            <a:r>
              <a:rPr lang="en-US" sz="2000" dirty="0" smtClean="0">
                <a:solidFill>
                  <a:srgbClr val="FF0000"/>
                </a:solidFill>
              </a:rPr>
              <a:t>T</a:t>
            </a:r>
            <a:r>
              <a:rPr lang="en-US" sz="2000" dirty="0" smtClean="0">
                <a:solidFill>
                  <a:srgbClr val="3E51B4"/>
                </a:solidFill>
              </a:rPr>
              <a:t>EHRAN </a:t>
            </a:r>
            <a:r>
              <a:rPr lang="en-US" sz="2000" dirty="0" smtClean="0">
                <a:solidFill>
                  <a:srgbClr val="FF0000"/>
                </a:solidFill>
              </a:rPr>
              <a:t>I</a:t>
            </a:r>
            <a:r>
              <a:rPr lang="en-US" sz="2000" dirty="0" smtClean="0">
                <a:solidFill>
                  <a:srgbClr val="3E51B4"/>
                </a:solidFill>
              </a:rPr>
              <a:t>NTERNATIONAL </a:t>
            </a:r>
            <a:r>
              <a:rPr lang="en-US" sz="2000" dirty="0" smtClean="0">
                <a:solidFill>
                  <a:srgbClr val="FF0000"/>
                </a:solidFill>
              </a:rPr>
              <a:t>E</a:t>
            </a:r>
            <a:r>
              <a:rPr lang="en-US" sz="2000" dirty="0" smtClean="0">
                <a:solidFill>
                  <a:srgbClr val="3E51B4"/>
                </a:solidFill>
              </a:rPr>
              <a:t>XPERTS </a:t>
            </a:r>
            <a:r>
              <a:rPr lang="en-US" sz="2000" dirty="0" smtClean="0">
                <a:solidFill>
                  <a:srgbClr val="FF0000"/>
                </a:solidFill>
              </a:rPr>
              <a:t>CO .</a:t>
            </a:r>
            <a:endParaRPr lang="en-US" sz="2000" dirty="0">
              <a:solidFill>
                <a:srgbClr val="FF0000"/>
              </a:solidFill>
            </a:endParaRPr>
          </a:p>
        </p:txBody>
      </p:sp>
      <p:pic>
        <p:nvPicPr>
          <p:cNvPr id="819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8274" y="3752850"/>
            <a:ext cx="290512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7850" y="3752850"/>
            <a:ext cx="246697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343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936" y="1845425"/>
            <a:ext cx="4777427" cy="536326"/>
          </a:xfrm>
        </p:spPr>
        <p:txBody>
          <a:bodyPr>
            <a:normAutofit/>
          </a:bodyPr>
          <a:lstStyle/>
          <a:p>
            <a:r>
              <a:rPr lang="en-US" sz="2400" b="1" dirty="0"/>
              <a:t>5- </a:t>
            </a:r>
            <a:r>
              <a:rPr lang="en-US" sz="2400" b="1" dirty="0" smtClean="0"/>
              <a:t>WATER DISTURBANCE: </a:t>
            </a:r>
            <a:endParaRPr lang="en-US" sz="2400" dirty="0"/>
          </a:p>
        </p:txBody>
      </p:sp>
      <p:sp>
        <p:nvSpPr>
          <p:cNvPr id="3" name="Content Placeholder 2"/>
          <p:cNvSpPr>
            <a:spLocks noGrp="1"/>
          </p:cNvSpPr>
          <p:nvPr>
            <p:ph idx="1"/>
          </p:nvPr>
        </p:nvSpPr>
        <p:spPr>
          <a:xfrm>
            <a:off x="1097280" y="2527069"/>
            <a:ext cx="10058400" cy="3342024"/>
          </a:xfrm>
        </p:spPr>
        <p:txBody>
          <a:bodyPr>
            <a:normAutofit/>
          </a:bodyPr>
          <a:lstStyle/>
          <a:p>
            <a:r>
              <a:rPr lang="en-US" sz="1800" dirty="0"/>
              <a:t>Normally due to wind, swell or passing traffics. Accurate reading of the draft requires the use of a draft reading tube. </a:t>
            </a:r>
          </a:p>
        </p:txBody>
      </p:sp>
      <p:sp>
        <p:nvSpPr>
          <p:cNvPr id="4" name="Title 1"/>
          <p:cNvSpPr txBox="1">
            <a:spLocks/>
          </p:cNvSpPr>
          <p:nvPr/>
        </p:nvSpPr>
        <p:spPr>
          <a:xfrm>
            <a:off x="4373635" y="6159729"/>
            <a:ext cx="3357202" cy="640081"/>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400" dirty="0" smtClean="0">
                <a:solidFill>
                  <a:schemeClr val="bg1"/>
                </a:solidFill>
              </a:rPr>
              <a:t>www.tie-co.com</a:t>
            </a:r>
            <a:endParaRPr lang="en-US" sz="2400" dirty="0">
              <a:solidFill>
                <a:schemeClr val="bg1"/>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236" y="128588"/>
            <a:ext cx="1453342" cy="985317"/>
          </a:xfrm>
          <a:prstGeom prst="rect">
            <a:avLst/>
          </a:prstGeom>
        </p:spPr>
      </p:pic>
      <p:sp>
        <p:nvSpPr>
          <p:cNvPr id="10" name="TextBox 9"/>
          <p:cNvSpPr txBox="1"/>
          <p:nvPr/>
        </p:nvSpPr>
        <p:spPr>
          <a:xfrm>
            <a:off x="696790" y="1175207"/>
            <a:ext cx="4236609" cy="400110"/>
          </a:xfrm>
          <a:prstGeom prst="rect">
            <a:avLst/>
          </a:prstGeom>
          <a:noFill/>
        </p:spPr>
        <p:txBody>
          <a:bodyPr wrap="none" rtlCol="0">
            <a:spAutoFit/>
          </a:bodyPr>
          <a:lstStyle/>
          <a:p>
            <a:r>
              <a:rPr lang="en-US" sz="2000" dirty="0" smtClean="0">
                <a:solidFill>
                  <a:srgbClr val="FF0000"/>
                </a:solidFill>
              </a:rPr>
              <a:t>T</a:t>
            </a:r>
            <a:r>
              <a:rPr lang="en-US" sz="2000" dirty="0" smtClean="0">
                <a:solidFill>
                  <a:srgbClr val="3E51B4"/>
                </a:solidFill>
              </a:rPr>
              <a:t>EHRAN </a:t>
            </a:r>
            <a:r>
              <a:rPr lang="en-US" sz="2000" dirty="0" smtClean="0">
                <a:solidFill>
                  <a:srgbClr val="FF0000"/>
                </a:solidFill>
              </a:rPr>
              <a:t>I</a:t>
            </a:r>
            <a:r>
              <a:rPr lang="en-US" sz="2000" dirty="0" smtClean="0">
                <a:solidFill>
                  <a:srgbClr val="3E51B4"/>
                </a:solidFill>
              </a:rPr>
              <a:t>NTERNATIONAL </a:t>
            </a:r>
            <a:r>
              <a:rPr lang="en-US" sz="2000" dirty="0" smtClean="0">
                <a:solidFill>
                  <a:srgbClr val="FF0000"/>
                </a:solidFill>
              </a:rPr>
              <a:t>E</a:t>
            </a:r>
            <a:r>
              <a:rPr lang="en-US" sz="2000" dirty="0" smtClean="0">
                <a:solidFill>
                  <a:srgbClr val="3E51B4"/>
                </a:solidFill>
              </a:rPr>
              <a:t>XPERTS </a:t>
            </a:r>
            <a:r>
              <a:rPr lang="en-US" sz="2000" dirty="0" smtClean="0">
                <a:solidFill>
                  <a:srgbClr val="FF0000"/>
                </a:solidFill>
              </a:rPr>
              <a:t>CO .</a:t>
            </a:r>
            <a:endParaRPr lang="en-US" sz="2000" dirty="0">
              <a:solidFill>
                <a:srgbClr val="FF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156" y="3305504"/>
            <a:ext cx="3364479" cy="2523359"/>
          </a:xfrm>
          <a:prstGeom prst="rect">
            <a:avLst/>
          </a:prstGeom>
        </p:spPr>
      </p:pic>
      <p:pic>
        <p:nvPicPr>
          <p:cNvPr id="8" name="Picture 7"/>
          <p:cNvPicPr>
            <a:picLocks noChangeAspect="1"/>
          </p:cNvPicPr>
          <p:nvPr/>
        </p:nvPicPr>
        <p:blipFill>
          <a:blip r:embed="rId4"/>
          <a:stretch>
            <a:fillRect/>
          </a:stretch>
        </p:blipFill>
        <p:spPr>
          <a:xfrm>
            <a:off x="4633225" y="3246589"/>
            <a:ext cx="2986509" cy="2391587"/>
          </a:xfrm>
          <a:prstGeom prst="rect">
            <a:avLst/>
          </a:prstGeom>
        </p:spPr>
      </p:pic>
      <p:pic>
        <p:nvPicPr>
          <p:cNvPr id="11" name="Picture 10"/>
          <p:cNvPicPr>
            <a:picLocks noChangeAspect="1"/>
          </p:cNvPicPr>
          <p:nvPr/>
        </p:nvPicPr>
        <p:blipFill>
          <a:blip r:embed="rId5"/>
          <a:stretch>
            <a:fillRect/>
          </a:stretch>
        </p:blipFill>
        <p:spPr>
          <a:xfrm>
            <a:off x="7766857" y="3237875"/>
            <a:ext cx="3177368" cy="2400301"/>
          </a:xfrm>
          <a:prstGeom prst="rect">
            <a:avLst/>
          </a:prstGeom>
        </p:spPr>
      </p:pic>
    </p:spTree>
    <p:extLst>
      <p:ext uri="{BB962C8B-B14F-4D97-AF65-F5344CB8AC3E}">
        <p14:creationId xmlns:p14="http://schemas.microsoft.com/office/powerpoint/2010/main" val="4028022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493" y="1769992"/>
            <a:ext cx="4777427" cy="642066"/>
          </a:xfrm>
        </p:spPr>
        <p:txBody>
          <a:bodyPr>
            <a:normAutofit/>
          </a:bodyPr>
          <a:lstStyle/>
          <a:p>
            <a:r>
              <a:rPr lang="en-US" sz="2000" b="1" dirty="0"/>
              <a:t>6-</a:t>
            </a:r>
            <a:r>
              <a:rPr lang="en-US" sz="2400" b="1" dirty="0"/>
              <a:t> </a:t>
            </a:r>
            <a:r>
              <a:rPr lang="en-US" sz="2000" b="1" dirty="0" smtClean="0"/>
              <a:t>VARIATIONS IN SEAWATER DENSITY: </a:t>
            </a:r>
            <a:endParaRPr lang="en-US" sz="2000" dirty="0"/>
          </a:p>
        </p:txBody>
      </p:sp>
      <p:sp>
        <p:nvSpPr>
          <p:cNvPr id="3" name="Content Placeholder 2"/>
          <p:cNvSpPr>
            <a:spLocks noGrp="1"/>
          </p:cNvSpPr>
          <p:nvPr>
            <p:ph idx="1"/>
          </p:nvPr>
        </p:nvSpPr>
        <p:spPr>
          <a:xfrm>
            <a:off x="1097280" y="2535382"/>
            <a:ext cx="10058400" cy="3333711"/>
          </a:xfrm>
        </p:spPr>
        <p:txBody>
          <a:bodyPr>
            <a:normAutofit/>
          </a:bodyPr>
          <a:lstStyle/>
          <a:p>
            <a:r>
              <a:rPr lang="en-US" sz="1800" dirty="0"/>
              <a:t>If a loaded vessel has a small </a:t>
            </a:r>
            <a:r>
              <a:rPr lang="en-US" sz="1800" dirty="0" smtClean="0"/>
              <a:t>under keel </a:t>
            </a:r>
            <a:r>
              <a:rPr lang="en-US" sz="1800" dirty="0"/>
              <a:t>clearance, the seawater may hold mud/sediment in suspension, or chemicals in solution could affect its density. This may be apparent from the bottom layer sample. If it is suspected, a sea water sample should be taken from the maximum draft as a check. In river ports or in proximity of river mouths or of industrial plants, </a:t>
            </a:r>
            <a:r>
              <a:rPr lang="en-US" sz="1800" u="sng" dirty="0"/>
              <a:t>there may be numerous layers of water with differing densities</a:t>
            </a:r>
            <a:r>
              <a:rPr lang="en-US" sz="1800" dirty="0"/>
              <a:t>, which may substantially affect the accuracy of the water samples unless properly detected. </a:t>
            </a:r>
          </a:p>
        </p:txBody>
      </p:sp>
      <p:sp>
        <p:nvSpPr>
          <p:cNvPr id="4" name="Title 1"/>
          <p:cNvSpPr txBox="1">
            <a:spLocks/>
          </p:cNvSpPr>
          <p:nvPr/>
        </p:nvSpPr>
        <p:spPr>
          <a:xfrm>
            <a:off x="4373635" y="6159729"/>
            <a:ext cx="3357202" cy="640081"/>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400" dirty="0" smtClean="0">
                <a:solidFill>
                  <a:schemeClr val="bg1"/>
                </a:solidFill>
              </a:rPr>
              <a:t>www.tie-co.com</a:t>
            </a:r>
            <a:endParaRPr lang="en-US" sz="2400" dirty="0">
              <a:solidFill>
                <a:schemeClr val="bg1"/>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783" y="221134"/>
            <a:ext cx="1557976" cy="1056255"/>
          </a:xfrm>
          <a:prstGeom prst="rect">
            <a:avLst/>
          </a:prstGeom>
        </p:spPr>
      </p:pic>
      <p:sp>
        <p:nvSpPr>
          <p:cNvPr id="10" name="TextBox 9"/>
          <p:cNvSpPr txBox="1"/>
          <p:nvPr/>
        </p:nvSpPr>
        <p:spPr>
          <a:xfrm>
            <a:off x="711078" y="1308220"/>
            <a:ext cx="4236609" cy="400110"/>
          </a:xfrm>
          <a:prstGeom prst="rect">
            <a:avLst/>
          </a:prstGeom>
          <a:noFill/>
        </p:spPr>
        <p:txBody>
          <a:bodyPr wrap="none" rtlCol="0">
            <a:spAutoFit/>
          </a:bodyPr>
          <a:lstStyle/>
          <a:p>
            <a:r>
              <a:rPr lang="en-US" sz="2000" dirty="0" smtClean="0">
                <a:solidFill>
                  <a:srgbClr val="FF0000"/>
                </a:solidFill>
              </a:rPr>
              <a:t>T</a:t>
            </a:r>
            <a:r>
              <a:rPr lang="en-US" sz="2000" dirty="0" smtClean="0">
                <a:solidFill>
                  <a:srgbClr val="3E51B4"/>
                </a:solidFill>
              </a:rPr>
              <a:t>EHRAN </a:t>
            </a:r>
            <a:r>
              <a:rPr lang="en-US" sz="2000" dirty="0" smtClean="0">
                <a:solidFill>
                  <a:srgbClr val="FF0000"/>
                </a:solidFill>
              </a:rPr>
              <a:t>I</a:t>
            </a:r>
            <a:r>
              <a:rPr lang="en-US" sz="2000" dirty="0" smtClean="0">
                <a:solidFill>
                  <a:srgbClr val="3E51B4"/>
                </a:solidFill>
              </a:rPr>
              <a:t>NTERNATIONAL </a:t>
            </a:r>
            <a:r>
              <a:rPr lang="en-US" sz="2000" dirty="0" smtClean="0">
                <a:solidFill>
                  <a:srgbClr val="FF0000"/>
                </a:solidFill>
              </a:rPr>
              <a:t>E</a:t>
            </a:r>
            <a:r>
              <a:rPr lang="en-US" sz="2000" dirty="0" smtClean="0">
                <a:solidFill>
                  <a:srgbClr val="3E51B4"/>
                </a:solidFill>
              </a:rPr>
              <a:t>XPERTS </a:t>
            </a:r>
            <a:r>
              <a:rPr lang="en-US" sz="2000" dirty="0" smtClean="0">
                <a:solidFill>
                  <a:srgbClr val="FF0000"/>
                </a:solidFill>
              </a:rPr>
              <a:t>CO .</a:t>
            </a:r>
            <a:endParaRPr lang="en-US" sz="2000" dirty="0">
              <a:solidFill>
                <a:srgbClr val="FF0000"/>
              </a:solidFill>
            </a:endParaRPr>
          </a:p>
        </p:txBody>
      </p:sp>
      <p:pic>
        <p:nvPicPr>
          <p:cNvPr id="6146" name="Picture 2" descr="Image result for reading of sea water dens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3432" y="4097976"/>
            <a:ext cx="2654606" cy="198839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6" y="3880700"/>
            <a:ext cx="2857500" cy="2422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31942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423</TotalTime>
  <Words>1688</Words>
  <Application>Microsoft Office PowerPoint</Application>
  <PresentationFormat>Widescreen</PresentationFormat>
  <Paragraphs>103</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vt:lpstr>
      <vt:lpstr>Retrospect</vt:lpstr>
      <vt:lpstr>Vahid Mohebi: </vt:lpstr>
      <vt:lpstr>www.tie-co.com</vt:lpstr>
      <vt:lpstr>   </vt:lpstr>
      <vt:lpstr>  1- INCORRECT HYDROSTATIC INFORMATION OR DRAFT MARKS: </vt:lpstr>
      <vt:lpstr>  2- INCORRECT TANK CALIBRATIONS: </vt:lpstr>
      <vt:lpstr>3- MUD AND/OR SCALE IN BALLAST TANKS: </vt:lpstr>
      <vt:lpstr>4- BOTTOM SHELL GROWTH: </vt:lpstr>
      <vt:lpstr>5- WATER DISTURBANCE: </vt:lpstr>
      <vt:lpstr>6- VARIATIONS IN SEAWATER DENSITY: </vt:lpstr>
      <vt:lpstr>7- VESSEL SQUAT: </vt:lpstr>
      <vt:lpstr>8- ASYMMETRICAL HULL DEFLECTIONS: </vt:lpstr>
      <vt:lpstr>9- SOLAR BENDING: </vt:lpstr>
      <vt:lpstr>10- USE OF APPROXIMATE METHODS FOR CORRECTIONS: </vt:lpstr>
      <vt:lpstr>11- DRAUGHT GAUGES: </vt:lpstr>
      <vt:lpstr>12- WATER SQUAT: </vt:lpstr>
      <vt:lpstr>13- ANCHORS AND CHAINS: </vt:lpstr>
      <vt:lpstr>       THANKS FOR YOUR ATTENTION  Contact:  021-74612 (Ext. : 131 and 333) Mob: 0912 204 5668 vahid.mohebi@tie-co.com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vahid mohebi</cp:lastModifiedBy>
  <cp:revision>55</cp:revision>
  <dcterms:created xsi:type="dcterms:W3CDTF">2019-11-24T07:25:14Z</dcterms:created>
  <dcterms:modified xsi:type="dcterms:W3CDTF">2019-11-30T14:35:46Z</dcterms:modified>
</cp:coreProperties>
</file>