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0" r:id="rId1"/>
  </p:sldMasterIdLst>
  <p:sldIdLst>
    <p:sldId id="261" r:id="rId2"/>
    <p:sldId id="262" r:id="rId3"/>
    <p:sldId id="265" r:id="rId4"/>
    <p:sldId id="257" r:id="rId5"/>
    <p:sldId id="259" r:id="rId6"/>
    <p:sldId id="260" r:id="rId7"/>
    <p:sldId id="263" r:id="rId8"/>
    <p:sldId id="258" r:id="rId9"/>
    <p:sldId id="264" r:id="rId1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B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92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3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2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3846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43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8624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103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020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56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45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38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5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4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96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64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8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831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0">
              <a:srgbClr val="ECBF50"/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44022" y="678617"/>
            <a:ext cx="5363437" cy="354621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B91F75-8533-43C5-95FA-0DC00F24F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25" y="1374411"/>
            <a:ext cx="4871055" cy="17994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7F117F-5AC9-442E-B4CF-26CA15B83C56}"/>
              </a:ext>
            </a:extLst>
          </p:cNvPr>
          <p:cNvSpPr txBox="1"/>
          <p:nvPr/>
        </p:nvSpPr>
        <p:spPr>
          <a:xfrm>
            <a:off x="1685925" y="5683451"/>
            <a:ext cx="8820150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IRAN GRAIN 2019 TEHRAN</a:t>
            </a:r>
          </a:p>
        </p:txBody>
      </p:sp>
    </p:spTree>
    <p:extLst>
      <p:ext uri="{BB962C8B-B14F-4D97-AF65-F5344CB8AC3E}">
        <p14:creationId xmlns:p14="http://schemas.microsoft.com/office/powerpoint/2010/main" val="1890738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1000">
              <a:schemeClr val="bg2">
                <a:tint val="97000"/>
                <a:hueMod val="162000"/>
                <a:satMod val="200000"/>
                <a:lumMod val="124000"/>
              </a:schemeClr>
            </a:gs>
            <a:gs pos="96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91349" y="651856"/>
            <a:ext cx="5501854" cy="2949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ct val="150000"/>
              </a:lnSpc>
            </a:pP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255AC2-8EE5-4551-B6FE-2A05AEF781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98018" y="5142920"/>
            <a:ext cx="1854748" cy="122632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2AE6CC-8CAC-4830-AE4D-C3C361D14417}"/>
              </a:ext>
            </a:extLst>
          </p:cNvPr>
          <p:cNvSpPr/>
          <p:nvPr/>
        </p:nvSpPr>
        <p:spPr>
          <a:xfrm>
            <a:off x="1561262" y="1700706"/>
            <a:ext cx="9985696" cy="3456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 1: </a:t>
            </a: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BSJ profile in grain inspection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 2:</a:t>
            </a: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Experience in grain inspection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SLIDE 3:</a:t>
            </a: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Innovation &amp; competitive advantages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SLIDE 4:</a:t>
            </a: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Quality challenges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SLIDE 5:</a:t>
            </a: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Quantity challenges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SLIDE 6:</a:t>
            </a: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Important points for grain traders (particularly buyers)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SLIDE 7:</a:t>
            </a: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53A8C1-1BB4-4A6D-AAB1-7B01FEB16B7E}"/>
              </a:ext>
            </a:extLst>
          </p:cNvPr>
          <p:cNvSpPr txBox="1"/>
          <p:nvPr/>
        </p:nvSpPr>
        <p:spPr>
          <a:xfrm>
            <a:off x="1381274" y="474628"/>
            <a:ext cx="882015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IRAN GRAIN 2019 TEHRAN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BF26C2-0E20-4FE6-8120-3BA77201AEF0}"/>
              </a:ext>
            </a:extLst>
          </p:cNvPr>
          <p:cNvSpPr/>
          <p:nvPr/>
        </p:nvSpPr>
        <p:spPr>
          <a:xfrm>
            <a:off x="995152" y="1098132"/>
            <a:ext cx="9815574" cy="40011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 DR. 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ESMAEIL AHMADI</a:t>
            </a: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MANAGING DIRECTOR OF BSJ INT’L INSPECTION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C46542-7CD3-4F6B-A0BC-C8A523908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574" y="5305545"/>
            <a:ext cx="2343775" cy="8658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825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1000">
              <a:schemeClr val="bg2">
                <a:tint val="97000"/>
                <a:hueMod val="162000"/>
                <a:satMod val="200000"/>
                <a:lumMod val="124000"/>
              </a:schemeClr>
            </a:gs>
            <a:gs pos="96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91349" y="651856"/>
            <a:ext cx="5501854" cy="2949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ct val="150000"/>
              </a:lnSpc>
            </a:pP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68" y="3252338"/>
            <a:ext cx="5879805" cy="33073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255AC2-8EE5-4551-B6FE-2A05AEF781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13871" y="5422604"/>
            <a:ext cx="1854748" cy="122632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2AE6CC-8CAC-4830-AE4D-C3C361D14417}"/>
              </a:ext>
            </a:extLst>
          </p:cNvPr>
          <p:cNvSpPr/>
          <p:nvPr/>
        </p:nvSpPr>
        <p:spPr>
          <a:xfrm>
            <a:off x="223381" y="209069"/>
            <a:ext cx="11745238" cy="2696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u="sng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 BSJ PROFILE IN GRAIN INSPECTION: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BSJ stablished 2004 in Iran in BIK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Inspection, sampling and testing Services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 branches and agents are holding GAFTA &amp; FOSFA membership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Iranian approvals (ISIRI, NACI, CBI, PMO, Iranian Customs)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Five (5) active branches at southern and northern ports of Iran</a:t>
            </a:r>
          </a:p>
        </p:txBody>
      </p:sp>
    </p:spTree>
    <p:extLst>
      <p:ext uri="{BB962C8B-B14F-4D97-AF65-F5344CB8AC3E}">
        <p14:creationId xmlns:p14="http://schemas.microsoft.com/office/powerpoint/2010/main" val="1031920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903" y="0"/>
            <a:ext cx="11927055" cy="2656059"/>
          </a:xfrm>
        </p:spPr>
        <p:txBody>
          <a:bodyPr>
            <a:noAutofit/>
          </a:bodyPr>
          <a:lstStyle/>
          <a:p>
            <a:r>
              <a:rPr lang="en-US" sz="3200" b="1" u="sng" cap="none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 OUR EXPERIENCE IN GRAIN INSPECTION:</a:t>
            </a:r>
            <a:br>
              <a:rPr lang="en-US" sz="3200" b="1" u="sng" cap="none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cap="none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en-US" sz="2400" cap="none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than 7 million tons imported grain cargoes during last 3 years</a:t>
            </a:r>
            <a:br>
              <a:rPr lang="en-US" sz="2400" cap="none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cap="none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Inspection in many countries (Brazil, Russia, Argentina, India, Kazakhstan, Germany, Romania, Bulgaria, Etc.)</a:t>
            </a:r>
            <a:br>
              <a:rPr lang="en-US" sz="2400" cap="none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cap="none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Inspection on behalf of sellers, buyers, private &amp; state sectors</a:t>
            </a:r>
            <a:endParaRPr lang="en-US" sz="2800" cap="none" dirty="0">
              <a:solidFill>
                <a:schemeClr val="bg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51286"/>
            <a:ext cx="3609022" cy="334800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84" y="2728730"/>
            <a:ext cx="4965405" cy="33070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46A36A-2700-4F5C-AB17-337E0D3163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13871" y="5422604"/>
            <a:ext cx="1854748" cy="122632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3159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2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86" y="149533"/>
            <a:ext cx="11532684" cy="241291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 BSJ Innovation &amp; competitive advantages:</a:t>
            </a:r>
            <a:br>
              <a:rPr lang="en-US" sz="3200" b="1" u="sng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	</a:t>
            </a:r>
            <a:r>
              <a:rPr lang="en-US" sz="2400" cap="none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Testing at the origin ports before shipment</a:t>
            </a:r>
            <a:br>
              <a:rPr lang="en-US" sz="2400" cap="none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cap="none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	Testing in Iranian lab before vessel arrival</a:t>
            </a:r>
            <a:br>
              <a:rPr lang="en-US" sz="2400" cap="none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cap="none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	Authorized BSJ agents at the loading ports to issue the relevant certificates</a:t>
            </a:r>
            <a:endParaRPr lang="en-US" sz="2400" dirty="0">
              <a:solidFill>
                <a:schemeClr val="bg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87" y="2888884"/>
            <a:ext cx="5396253" cy="345360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72227" y="3202560"/>
            <a:ext cx="2495966" cy="250359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D273C6-E29D-4834-BB5D-B7BACC19F8C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13871" y="5422604"/>
            <a:ext cx="1854748" cy="122632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6349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7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884" y="983511"/>
            <a:ext cx="8013405" cy="3724176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u="sng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 Quality challenges:</a:t>
            </a:r>
            <a:br>
              <a:rPr lang="en-US" sz="3200" b="1" u="sng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cap="none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cap="none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GAFTA 124</a:t>
            </a:r>
            <a:br>
              <a:rPr lang="en-US" sz="2400" cap="none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cap="none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Dynamic sampling (custody transfer)</a:t>
            </a:r>
            <a:br>
              <a:rPr lang="en-US" sz="2400" cap="none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cap="none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Sub-committee recommended in ISIRI for merging GAFTA sampling method with Iranian standard No.7570</a:t>
            </a:r>
            <a:endParaRPr lang="en-US" sz="2400" dirty="0">
              <a:solidFill>
                <a:schemeClr val="bg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9" y="909083"/>
            <a:ext cx="3530106" cy="3873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E55BF7-A818-4CE1-BBC7-E3187BF75C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13871" y="5422604"/>
            <a:ext cx="1854748" cy="122632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0B1BC1-59CA-4B0D-81DC-79F6B1A01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0352" y="676902"/>
            <a:ext cx="2699149" cy="242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71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7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241" y="230331"/>
            <a:ext cx="11628378" cy="257561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 Quantity challenges:</a:t>
            </a:r>
            <a:br>
              <a:rPr lang="en-US" sz="3200" b="1" u="sng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cap="none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GAFTA 123</a:t>
            </a:r>
            <a:br>
              <a:rPr lang="en-US" sz="2400" cap="none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cap="none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Method of weighing</a:t>
            </a:r>
            <a:br>
              <a:rPr lang="en-US" sz="2400" cap="none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cap="none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Same method at the load and discharging ports</a:t>
            </a:r>
            <a:endParaRPr lang="en-US" sz="2400" dirty="0">
              <a:solidFill>
                <a:schemeClr val="bg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55BF7-A818-4CE1-BBC7-E3187BF75C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13871" y="5422604"/>
            <a:ext cx="1854748" cy="122632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91B178-9AF6-489D-9C7D-6F428AE2F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662" y="209069"/>
            <a:ext cx="4498097" cy="210848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D4FAA6-96C3-4F56-AC2F-711EF10B2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068" y="3565422"/>
            <a:ext cx="5566914" cy="313573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10C754-C0BB-4EE4-BE8D-D73F22436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0809" y="2846992"/>
            <a:ext cx="2865461" cy="257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71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6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87" y="0"/>
            <a:ext cx="11992290" cy="34768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6- Important points for grain traders (particularly buyers):</a:t>
            </a:r>
            <a:br>
              <a:rPr lang="en-US" sz="2800" b="1" u="sng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</a:t>
            </a:r>
            <a:r>
              <a:rPr lang="en-US" sz="2400" cap="none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inspection with considering PI specification</a:t>
            </a:r>
            <a:br>
              <a:rPr lang="en-US" sz="2400" cap="none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cap="none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Complying with INSO standards and CBI rules</a:t>
            </a:r>
            <a:b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cap="none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Adequate sampling</a:t>
            </a:r>
            <a:b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cap="none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Precise analysis in any accredited labs at origin before shipment</a:t>
            </a:r>
            <a:br>
              <a:rPr lang="en-US" sz="2400" cap="none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cap="none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Booking of less than 10 years old vessels</a:t>
            </a:r>
            <a:endParaRPr lang="en-US" sz="2400" dirty="0">
              <a:solidFill>
                <a:schemeClr val="bg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61" y="3696752"/>
            <a:ext cx="4893015" cy="275614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58CF42-7549-474C-8CCD-F3096B53E2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13871" y="5422604"/>
            <a:ext cx="1854748" cy="122632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603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3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11" y="209069"/>
            <a:ext cx="11628378" cy="26047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7- Visions:</a:t>
            </a:r>
            <a:br>
              <a:rPr lang="en-US" sz="32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cap="none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400" b="1" cap="none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 proper silo and warehouses at Amirabad and Anzali ports.</a:t>
            </a:r>
            <a:br>
              <a:rPr lang="en-US" sz="2400" cap="none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cap="none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Using of modern discharge equipment such as evacuators instead of grab and hopper method to avoid cargo loss and shortage</a:t>
            </a:r>
            <a:endParaRPr lang="en-US" sz="2400" dirty="0">
              <a:solidFill>
                <a:schemeClr val="bg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55BF7-A818-4CE1-BBC7-E3187BF75C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13871" y="5422604"/>
            <a:ext cx="1854748" cy="122632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266408-9CD8-4488-B7C0-47D3FBB69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11" y="3157872"/>
            <a:ext cx="6182784" cy="346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4223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336</TotalTime>
  <Words>378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Century Gothic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2- OUR EXPERIENCE IN GRAIN INSPECTION: -  More than 7 million tons imported grain cargoes during last 3 years -  Inspection in many countries (Brazil, Russia, Argentina, India, Kazakhstan, Germany, Romania, Bulgaria, Etc.) -  Inspection on behalf of sellers, buyers, private &amp; state sectors</vt:lpstr>
      <vt:lpstr>3- BSJ Innovation &amp; competitive advantages: - Testing at the origin ports before shipment - Testing in Iranian lab before vessel arrival - Authorized BSJ agents at the loading ports to issue the relevant certificates</vt:lpstr>
      <vt:lpstr>4- Quality challenges: - GAFTA 124 - Dynamic sampling (custody transfer) - Sub-committee recommended in ISIRI for merging GAFTA sampling method with Iranian standard No.7570</vt:lpstr>
      <vt:lpstr>5- Quantity challenges: - GAFTA 123 - Method of weighing - Same method at the load and discharging ports</vt:lpstr>
      <vt:lpstr>6- Important points for grain traders (particularly buyers): - pSI inspection with considering PI specification - Complying with INSO standards and CBI rules - Adequate sampling - Precise analysis in any accredited labs at origin before shipment - Booking of less than 10 years old vessels</vt:lpstr>
      <vt:lpstr>7- Visions: - Building proper silo and warehouses at Amirabad and Anzali ports. - Using of modern discharge equipment such as evacuators instead of grab and hopper method to avoid cargo loss and shortage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Nafiseh Mohammadi</dc:creator>
  <cp:lastModifiedBy> </cp:lastModifiedBy>
  <cp:revision>35</cp:revision>
  <cp:lastPrinted>2019-12-02T07:50:05Z</cp:lastPrinted>
  <dcterms:created xsi:type="dcterms:W3CDTF">2019-11-27T13:02:38Z</dcterms:created>
  <dcterms:modified xsi:type="dcterms:W3CDTF">2019-12-03T08:15:24Z</dcterms:modified>
</cp:coreProperties>
</file>