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3" r:id="rId3"/>
    <p:sldId id="257" r:id="rId4"/>
    <p:sldId id="258" r:id="rId5"/>
    <p:sldId id="260" r:id="rId6"/>
    <p:sldId id="270" r:id="rId7"/>
    <p:sldId id="271" r:id="rId8"/>
    <p:sldId id="276" r:id="rId9"/>
    <p:sldId id="272" r:id="rId10"/>
    <p:sldId id="275" r:id="rId11"/>
    <p:sldId id="268" r:id="rId12"/>
    <p:sldId id="278" r:id="rId13"/>
    <p:sldId id="269" r:id="rId14"/>
    <p:sldId id="259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843"/>
    <p:restoredTop sz="86364"/>
  </p:normalViewPr>
  <p:slideViewPr>
    <p:cSldViewPr snapToGrid="0" snapToObjects="1">
      <p:cViewPr varScale="1">
        <p:scale>
          <a:sx n="67" d="100"/>
          <a:sy n="67" d="100"/>
        </p:scale>
        <p:origin x="176" y="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91" d="100"/>
          <a:sy n="91" d="100"/>
        </p:scale>
        <p:origin x="3168" y="1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3BFE77B-5FD1-1F47-AF5E-7F2BC61F1A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2E4716-7F19-4C40-AE70-5492570E1B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80C04-AF26-2443-B363-36706DB8C397}" type="datetimeFigureOut">
              <a:rPr lang="en-US" smtClean="0"/>
              <a:t>11/30/19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F20EED-25ED-6341-AC08-A0DC6B238E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0E2D2C-8C31-8845-BE57-AD297E2F6F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ABDB5-FC12-4B43-82AD-57EB92FC6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329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A2B79-40FD-E943-9781-21C7D7920A45}" type="datetimeFigureOut">
              <a:rPr lang="en-US" smtClean="0"/>
              <a:t>11/30/19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8A46E-D416-B144-9B1D-E13DD4458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98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8A46E-D416-B144-9B1D-E13DD4458C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80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8A46E-D416-B144-9B1D-E13DD4458C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376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8A46E-D416-B144-9B1D-E13DD4458C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80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8A46E-D416-B144-9B1D-E13DD4458CC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99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ar-IQ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IQ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ar-IQ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IQ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ar-IQ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11/30/19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ar-IQ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ar-IQ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ar-IQ"/>
              <a:t>Click to edit Master text styles</a:t>
            </a:r>
          </a:p>
          <a:p>
            <a:pPr lvl="1"/>
            <a:r>
              <a:rPr lang="ar-IQ"/>
              <a:t>Second level</a:t>
            </a:r>
          </a:p>
          <a:p>
            <a:pPr lvl="2"/>
            <a:r>
              <a:rPr lang="ar-IQ"/>
              <a:t>Third level</a:t>
            </a:r>
          </a:p>
          <a:p>
            <a:pPr lvl="3"/>
            <a:r>
              <a:rPr lang="ar-IQ"/>
              <a:t>Fourth level</a:t>
            </a:r>
          </a:p>
          <a:p>
            <a:pPr lvl="4"/>
            <a:r>
              <a:rPr lang="ar-IQ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ar-IQ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ar-IQ"/>
              <a:t>Click to edit Master text styles</a:t>
            </a:r>
          </a:p>
          <a:p>
            <a:pPr lvl="1"/>
            <a:r>
              <a:rPr lang="ar-IQ"/>
              <a:t>Second level</a:t>
            </a:r>
          </a:p>
          <a:p>
            <a:pPr lvl="2"/>
            <a:r>
              <a:rPr lang="ar-IQ"/>
              <a:t>Third level</a:t>
            </a:r>
          </a:p>
          <a:p>
            <a:pPr lvl="3"/>
            <a:r>
              <a:rPr lang="ar-IQ"/>
              <a:t>Fourth level</a:t>
            </a:r>
          </a:p>
          <a:p>
            <a:pPr lvl="4"/>
            <a:r>
              <a:rPr lang="ar-IQ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ar-IQ"/>
              <a:t>Click to edit Master text styles</a:t>
            </a:r>
          </a:p>
          <a:p>
            <a:pPr lvl="1"/>
            <a:r>
              <a:rPr lang="ar-IQ"/>
              <a:t>Second level</a:t>
            </a:r>
          </a:p>
          <a:p>
            <a:pPr lvl="2"/>
            <a:r>
              <a:rPr lang="ar-IQ"/>
              <a:t>Third level</a:t>
            </a:r>
          </a:p>
          <a:p>
            <a:pPr lvl="3"/>
            <a:r>
              <a:rPr lang="ar-IQ"/>
              <a:t>Fourth level</a:t>
            </a:r>
          </a:p>
          <a:p>
            <a:pPr lvl="4"/>
            <a:r>
              <a:rPr lang="ar-IQ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ar-IQ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IQ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ar-IQ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ar-IQ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IQ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ar-IQ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ar-IQ"/>
              <a:t>Click to edit Master text styles</a:t>
            </a:r>
          </a:p>
          <a:p>
            <a:pPr lvl="1"/>
            <a:r>
              <a:rPr lang="ar-IQ"/>
              <a:t>Second level</a:t>
            </a:r>
          </a:p>
          <a:p>
            <a:pPr lvl="2"/>
            <a:r>
              <a:rPr lang="ar-IQ"/>
              <a:t>Third level</a:t>
            </a:r>
          </a:p>
          <a:p>
            <a:pPr lvl="3"/>
            <a:r>
              <a:rPr lang="ar-IQ"/>
              <a:t>Fourth level</a:t>
            </a:r>
          </a:p>
          <a:p>
            <a:pPr lvl="4"/>
            <a:r>
              <a:rPr lang="ar-IQ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ar-IQ"/>
              <a:t>Click to edit Master text styles</a:t>
            </a:r>
          </a:p>
          <a:p>
            <a:pPr lvl="1"/>
            <a:r>
              <a:rPr lang="ar-IQ"/>
              <a:t>Second level</a:t>
            </a:r>
          </a:p>
          <a:p>
            <a:pPr lvl="2"/>
            <a:r>
              <a:rPr lang="ar-IQ"/>
              <a:t>Third level</a:t>
            </a:r>
          </a:p>
          <a:p>
            <a:pPr lvl="3"/>
            <a:r>
              <a:rPr lang="ar-IQ"/>
              <a:t>Fourth level</a:t>
            </a:r>
          </a:p>
          <a:p>
            <a:pPr lvl="4"/>
            <a:r>
              <a:rPr lang="ar-IQ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ar-IQ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ar-IQ"/>
              <a:t>Click to edit Master text styles</a:t>
            </a:r>
          </a:p>
          <a:p>
            <a:pPr lvl="1"/>
            <a:r>
              <a:rPr lang="ar-IQ"/>
              <a:t>Second level</a:t>
            </a:r>
          </a:p>
          <a:p>
            <a:pPr lvl="2"/>
            <a:r>
              <a:rPr lang="ar-IQ"/>
              <a:t>Third level</a:t>
            </a:r>
          </a:p>
          <a:p>
            <a:pPr lvl="3"/>
            <a:r>
              <a:rPr lang="ar-IQ"/>
              <a:t>Fourth level</a:t>
            </a:r>
          </a:p>
          <a:p>
            <a:pPr lvl="4"/>
            <a:r>
              <a:rPr lang="ar-IQ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ar-IQ"/>
              <a:t>Click to edit Master text styles</a:t>
            </a:r>
          </a:p>
          <a:p>
            <a:pPr lvl="1"/>
            <a:r>
              <a:rPr lang="ar-IQ"/>
              <a:t>Second level</a:t>
            </a:r>
          </a:p>
          <a:p>
            <a:pPr lvl="2"/>
            <a:r>
              <a:rPr lang="ar-IQ"/>
              <a:t>Third level</a:t>
            </a:r>
          </a:p>
          <a:p>
            <a:pPr lvl="3"/>
            <a:r>
              <a:rPr lang="ar-IQ"/>
              <a:t>Fourth level</a:t>
            </a:r>
          </a:p>
          <a:p>
            <a:pPr lvl="4"/>
            <a:r>
              <a:rPr lang="ar-IQ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11/30/19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11/30/19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ar-IQ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/>
              <a:t>Click to edit Master text styles</a:t>
            </a:r>
          </a:p>
          <a:p>
            <a:pPr lvl="1"/>
            <a:r>
              <a:rPr lang="ar-IQ"/>
              <a:t>Second level</a:t>
            </a:r>
          </a:p>
          <a:p>
            <a:pPr lvl="2"/>
            <a:r>
              <a:rPr lang="ar-IQ"/>
              <a:t>Third level</a:t>
            </a:r>
          </a:p>
          <a:p>
            <a:pPr lvl="3"/>
            <a:r>
              <a:rPr lang="ar-IQ"/>
              <a:t>Fourth level</a:t>
            </a:r>
          </a:p>
          <a:p>
            <a:pPr lvl="4"/>
            <a:r>
              <a:rPr lang="ar-IQ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11/30/19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ar-IQ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IQ"/>
              <a:t>Click to edit Master text styles</a:t>
            </a:r>
          </a:p>
          <a:p>
            <a:pPr lvl="1"/>
            <a:r>
              <a:rPr lang="ar-IQ"/>
              <a:t>Second level</a:t>
            </a:r>
          </a:p>
          <a:p>
            <a:pPr lvl="2"/>
            <a:r>
              <a:rPr lang="ar-IQ"/>
              <a:t>Third level</a:t>
            </a:r>
          </a:p>
          <a:p>
            <a:pPr lvl="3"/>
            <a:r>
              <a:rPr lang="ar-IQ"/>
              <a:t>Fourth level</a:t>
            </a:r>
          </a:p>
          <a:p>
            <a:pPr lvl="4"/>
            <a:r>
              <a:rPr lang="ar-IQ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11/30/19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6262" y="2899142"/>
            <a:ext cx="7196328" cy="1470025"/>
          </a:xfrm>
        </p:spPr>
        <p:txBody>
          <a:bodyPr/>
          <a:lstStyle/>
          <a:p>
            <a:pPr algn="ctr"/>
            <a:r>
              <a:rPr lang="en-US" sz="3600" dirty="0"/>
              <a:t>An Introduction to Iran Feed Grains Market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3971" y="4529805"/>
            <a:ext cx="7196328" cy="987552"/>
          </a:xfrm>
        </p:spPr>
        <p:txBody>
          <a:bodyPr/>
          <a:lstStyle/>
          <a:p>
            <a:pPr algn="ctr"/>
            <a:r>
              <a:rPr lang="en-US" dirty="0"/>
              <a:t>Tehran - November 2019</a:t>
            </a:r>
          </a:p>
          <a:p>
            <a:pPr algn="ctr"/>
            <a:r>
              <a:rPr lang="en-US" dirty="0"/>
              <a:t>Dr. </a:t>
            </a:r>
            <a:r>
              <a:rPr lang="en-US" dirty="0" err="1"/>
              <a:t>Zayghami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Iran Feed Grains Union (AVANDA) </a:t>
            </a:r>
          </a:p>
        </p:txBody>
      </p:sp>
    </p:spTree>
    <p:extLst>
      <p:ext uri="{BB962C8B-B14F-4D97-AF65-F5344CB8AC3E}">
        <p14:creationId xmlns:p14="http://schemas.microsoft.com/office/powerpoint/2010/main" val="1988793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A99EB02-C823-984A-B7FF-9ED8C5516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Iran as a major importer of grains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BCE4D4-3B23-B94B-8C0F-B926994DC5B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41" y="2335427"/>
            <a:ext cx="4577931" cy="3719384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4E5766-1E54-3841-BF74-D394C0EE2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75691" y="2335427"/>
            <a:ext cx="3657600" cy="4183062"/>
          </a:xfrm>
        </p:spPr>
        <p:txBody>
          <a:bodyPr/>
          <a:lstStyle/>
          <a:p>
            <a:pPr marL="0" indent="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</a:pPr>
            <a:r>
              <a:rPr lang="en-US" dirty="0"/>
              <a:t>As of 2016 , Iran turned to be :</a:t>
            </a:r>
          </a:p>
          <a:p>
            <a:pPr marL="0" indent="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</a:pPr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largest maize importer </a:t>
            </a:r>
          </a:p>
          <a:p>
            <a:pPr marL="0" indent="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</a:pPr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largest barley importer</a:t>
            </a:r>
          </a:p>
          <a:p>
            <a:pPr marL="0" indent="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</a:pPr>
            <a:r>
              <a:rPr lang="en-US" dirty="0"/>
              <a:t>12</a:t>
            </a:r>
            <a:r>
              <a:rPr lang="en-US" baseline="30000" dirty="0"/>
              <a:t>th</a:t>
            </a:r>
            <a:r>
              <a:rPr lang="en-US" dirty="0"/>
              <a:t> largest soybean importer</a:t>
            </a:r>
          </a:p>
          <a:p>
            <a:pPr marL="0" indent="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</a:pPr>
            <a:r>
              <a:rPr lang="en-US" dirty="0"/>
              <a:t>12</a:t>
            </a:r>
            <a:r>
              <a:rPr lang="en-US" baseline="30000" dirty="0"/>
              <a:t>th</a:t>
            </a:r>
            <a:r>
              <a:rPr lang="en-US" dirty="0"/>
              <a:t> largest rice importer </a:t>
            </a:r>
          </a:p>
        </p:txBody>
      </p:sp>
    </p:spTree>
    <p:extLst>
      <p:ext uri="{BB962C8B-B14F-4D97-AF65-F5344CB8AC3E}">
        <p14:creationId xmlns:p14="http://schemas.microsoft.com/office/powerpoint/2010/main" val="412894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rtl="0" eaLnBrk="1" latinLnBrk="0" hangingPunct="1">
              <a:spcBef>
                <a:spcPct val="0"/>
              </a:spcBef>
              <a:buNone/>
            </a:pPr>
            <a:r>
              <a:rPr lang="en-US" sz="2800" b="1" dirty="0"/>
              <a:t>Major feed grains growth </a:t>
            </a:r>
            <a:r>
              <a:rPr lang="en-US" sz="2800" b="1"/>
              <a:t>vs US </a:t>
            </a:r>
            <a:r>
              <a:rPr lang="en-US" sz="2800" b="1" dirty="0"/>
              <a:t>sanctions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A1ACC9-57A6-FE4A-BFC1-9B61776269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2184163"/>
            <a:ext cx="7612063" cy="3954937"/>
          </a:xfrm>
        </p:spPr>
      </p:pic>
    </p:spTree>
    <p:extLst>
      <p:ext uri="{BB962C8B-B14F-4D97-AF65-F5344CB8AC3E}">
        <p14:creationId xmlns:p14="http://schemas.microsoft.com/office/powerpoint/2010/main" val="1402559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Falling precipitation and drought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204" y="1733327"/>
            <a:ext cx="3658287" cy="2438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58" y="4368780"/>
            <a:ext cx="3886200" cy="2202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30" y="1733327"/>
            <a:ext cx="3842188" cy="2399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571205" y="4312935"/>
            <a:ext cx="3581401" cy="22174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094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B7F6D6-E993-5A49-89AD-5A98D8DC53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2170693"/>
            <a:ext cx="7612063" cy="3981877"/>
          </a:xfrm>
        </p:spPr>
      </p:pic>
    </p:spTree>
    <p:extLst>
      <p:ext uri="{BB962C8B-B14F-4D97-AF65-F5344CB8AC3E}">
        <p14:creationId xmlns:p14="http://schemas.microsoft.com/office/powerpoint/2010/main" val="3018612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6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C169DB-7530-0F4C-B869-9CD8ED77A4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1959128"/>
            <a:ext cx="7696200" cy="4001782"/>
          </a:xfrm>
        </p:spPr>
      </p:pic>
    </p:spTree>
    <p:extLst>
      <p:ext uri="{BB962C8B-B14F-4D97-AF65-F5344CB8AC3E}">
        <p14:creationId xmlns:p14="http://schemas.microsoft.com/office/powerpoint/2010/main" val="4105758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A78C929-5ACC-C343-A8BF-F4EAEE5CD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4" y="212323"/>
            <a:ext cx="8008747" cy="1417638"/>
          </a:xfrm>
        </p:spPr>
        <p:txBody>
          <a:bodyPr/>
          <a:lstStyle/>
          <a:p>
            <a:pPr algn="ctr" defTabSz="914400" rtl="0" eaLnBrk="1" latinLnBrk="0" hangingPunct="1">
              <a:spcBef>
                <a:spcPct val="0"/>
              </a:spcBef>
              <a:buNone/>
            </a:pPr>
            <a:r>
              <a:rPr lang="en-US" sz="2800" b="1" dirty="0"/>
              <a:t>Import from Russia , Kazakhstan and Ukraine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965629-9327-7B49-9E5C-4E02212CB2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01" y="1838639"/>
            <a:ext cx="7337036" cy="4600419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58B0743-9C43-6741-A938-165429BDE4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5174" y="2047318"/>
            <a:ext cx="3657600" cy="4183062"/>
          </a:xfrm>
        </p:spPr>
        <p:txBody>
          <a:bodyPr/>
          <a:lstStyle/>
          <a:p>
            <a:pPr marL="342900" indent="-342900" algn="r" defTabSz="914400" rtl="1" eaLnBrk="1" latinLnBrk="0" hangingPunct="1">
              <a:spcBef>
                <a:spcPts val="2000"/>
              </a:spcBef>
              <a:buFont typeface="Wingdings 2" pitchFamily="18" charset="2"/>
              <a:buChar char="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285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492D6-578A-DB44-92D9-1592A25DF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12CB5-7CF9-2C4A-84DC-D7BD03209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Congratulation on the due administration of the 1</a:t>
            </a:r>
            <a:r>
              <a:rPr lang="en-US" baseline="30000" dirty="0"/>
              <a:t>st</a:t>
            </a:r>
            <a:r>
              <a:rPr lang="en-US" dirty="0"/>
              <a:t> Iran Grain event. </a:t>
            </a:r>
          </a:p>
          <a:p>
            <a:r>
              <a:rPr lang="en-US" dirty="0"/>
              <a:t>Iran’s grain trade prospect is indeed prosperous and promising in spite of sporadic up and downs arising from international developments.</a:t>
            </a:r>
          </a:p>
          <a:p>
            <a:r>
              <a:rPr lang="en-US" dirty="0"/>
              <a:t>Avanda as Iran’s single biggest Union of Feed Grain Importers is sure to play a more pivotal role in the future of grain trade</a:t>
            </a:r>
            <a:r>
              <a:rPr lang="fa-IR" dirty="0"/>
              <a:t> </a:t>
            </a:r>
            <a:r>
              <a:rPr lang="en-US" dirty="0"/>
              <a:t>both locally and internationally.</a:t>
            </a:r>
          </a:p>
        </p:txBody>
      </p:sp>
    </p:spTree>
    <p:extLst>
      <p:ext uri="{BB962C8B-B14F-4D97-AF65-F5344CB8AC3E}">
        <p14:creationId xmlns:p14="http://schemas.microsoft.com/office/powerpoint/2010/main" val="247506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AVANDA Role in Iran’s Feed Grain Market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A122A9-E440-4E4A-8344-5037D41370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390" y="2060781"/>
            <a:ext cx="6858000" cy="4439517"/>
          </a:xfrm>
        </p:spPr>
      </p:pic>
    </p:spTree>
    <p:extLst>
      <p:ext uri="{BB962C8B-B14F-4D97-AF65-F5344CB8AC3E}">
        <p14:creationId xmlns:p14="http://schemas.microsoft.com/office/powerpoint/2010/main" val="4076012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Major importers of </a:t>
            </a:r>
            <a:r>
              <a:rPr lang="en-US" sz="2800" dirty="0" err="1"/>
              <a:t>agri</a:t>
            </a:r>
            <a:r>
              <a:rPr lang="en-US" sz="2800" dirty="0"/>
              <a:t>-commodities in Iran in 2018-19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More than 61 member companies comprise Iran Feed Grains Importers’ Union ( AVANDA) .</a:t>
            </a:r>
          </a:p>
          <a:p>
            <a:r>
              <a:rPr lang="en-US" dirty="0"/>
              <a:t>AVANDA Union accounts for the importation of almost 70% of Iran’s imported feed requirement per annum. </a:t>
            </a:r>
          </a:p>
          <a:p>
            <a:r>
              <a:rPr lang="en-US" dirty="0"/>
              <a:t>More and more importers are embracing AVANDA membership and the Union is duly orchestrating their official affairs with the respective government offices .</a:t>
            </a:r>
          </a:p>
          <a:p>
            <a:r>
              <a:rPr lang="en-US" dirty="0"/>
              <a:t>State Livestock Affairs Logistics (SLAL) as a state corporation also accounts for the importation of almost 25%% of Iran’s feed requirements and practicing regulatory functions.</a:t>
            </a:r>
          </a:p>
          <a:p>
            <a:pPr marL="0" indent="0">
              <a:buNone/>
            </a:pPr>
            <a:r>
              <a:rPr lang="ar-sa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153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Precipitation Pattern of Iran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sz="2100" dirty="0"/>
          </a:p>
          <a:p>
            <a:endParaRPr lang="en-US" sz="2100" dirty="0"/>
          </a:p>
          <a:p>
            <a:r>
              <a:rPr lang="en-US" sz="2100" dirty="0"/>
              <a:t>Iran’s annual grain production and imports vary widely from year-to-year due to erratic precipitation pattern.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8E5E1BD3-EF52-9643-9DFF-C36CD73983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637" y="2319166"/>
            <a:ext cx="4102203" cy="3774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6834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Variation of grains import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3872" r="3101" b="5421"/>
          <a:stretch/>
        </p:blipFill>
        <p:spPr>
          <a:xfrm>
            <a:off x="212246" y="2248930"/>
            <a:ext cx="4404113" cy="2730843"/>
          </a:xfr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07AECC-228E-8C43-A1B3-9DE7284B85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091" t="2021" r="35" b="5312"/>
          <a:stretch/>
        </p:blipFill>
        <p:spPr>
          <a:xfrm>
            <a:off x="4719638" y="2248930"/>
            <a:ext cx="4201940" cy="2730843"/>
          </a:xfrm>
        </p:spPr>
      </p:pic>
    </p:spTree>
    <p:extLst>
      <p:ext uri="{BB962C8B-B14F-4D97-AF65-F5344CB8AC3E}">
        <p14:creationId xmlns:p14="http://schemas.microsoft.com/office/powerpoint/2010/main" val="2422474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Iran’s self- reliance plan for the production of grains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Thanks to Iran self –reliance plan for the production of grains, Iran could produce 19 million tons of grains in 2019-2018 that shows an increase of half a million ton to its preceding year. </a:t>
            </a:r>
          </a:p>
          <a:p>
            <a:r>
              <a:rPr lang="en-US" dirty="0"/>
              <a:t>Iran could meet its self-</a:t>
            </a:r>
            <a:r>
              <a:rPr lang="en-US" dirty="0" err="1"/>
              <a:t>sufficency</a:t>
            </a:r>
            <a:r>
              <a:rPr lang="en-US" dirty="0"/>
              <a:t> plan for the production of roughly 13 million tons of wheat per annum within the last few years.</a:t>
            </a:r>
          </a:p>
          <a:p>
            <a:r>
              <a:rPr lang="en-US" dirty="0"/>
              <a:t>Production of barley also came to the tune of 3/2 million tons that shows an increase of 400,000 </a:t>
            </a:r>
            <a:r>
              <a:rPr lang="en-US" dirty="0" err="1"/>
              <a:t>mts</a:t>
            </a:r>
            <a:r>
              <a:rPr lang="en-US" dirty="0"/>
              <a:t> to its previous year.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542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D45DA-66DA-4648-BD6B-89B763848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rtl="0" eaLnBrk="1" latinLnBrk="0" hangingPunct="1">
              <a:spcBef>
                <a:spcPct val="0"/>
              </a:spcBef>
              <a:buNone/>
            </a:pPr>
            <a:r>
              <a:rPr lang="en-US" dirty="0"/>
              <a:t>Iran wheat imports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38396A-099A-624D-A45C-6BF6BCCBD3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14" y="1955800"/>
            <a:ext cx="6448181" cy="4581388"/>
          </a:xfrm>
        </p:spPr>
      </p:pic>
    </p:spTree>
    <p:extLst>
      <p:ext uri="{BB962C8B-B14F-4D97-AF65-F5344CB8AC3E}">
        <p14:creationId xmlns:p14="http://schemas.microsoft.com/office/powerpoint/2010/main" val="3215926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671" y="116539"/>
            <a:ext cx="7612063" cy="1417638"/>
          </a:xfrm>
        </p:spPr>
        <p:txBody>
          <a:bodyPr/>
          <a:lstStyle/>
          <a:p>
            <a:r>
              <a:rPr lang="en-US" sz="4000" dirty="0"/>
              <a:t>Iran’s grains import potential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D9CD36D-8001-B441-BE18-CEA1E70AC6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2178332"/>
            <a:ext cx="7612063" cy="3966598"/>
          </a:xfrm>
        </p:spPr>
      </p:pic>
    </p:spTree>
    <p:extLst>
      <p:ext uri="{BB962C8B-B14F-4D97-AF65-F5344CB8AC3E}">
        <p14:creationId xmlns:p14="http://schemas.microsoft.com/office/powerpoint/2010/main" val="30727498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4231</TotalTime>
  <Words>364</Words>
  <Application>Microsoft Macintosh PowerPoint</Application>
  <PresentationFormat>On-screen Show (4:3)</PresentationFormat>
  <Paragraphs>38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Book Antiqua</vt:lpstr>
      <vt:lpstr>Calibri</vt:lpstr>
      <vt:lpstr>Wingdings 2</vt:lpstr>
      <vt:lpstr>Habitat</vt:lpstr>
      <vt:lpstr>An Introduction to Iran Feed Grains Market</vt:lpstr>
      <vt:lpstr>PowerPoint Presentation</vt:lpstr>
      <vt:lpstr>AVANDA Role in Iran’s Feed Grain Market</vt:lpstr>
      <vt:lpstr>Major importers of agri-commodities in Iran in 2018-19</vt:lpstr>
      <vt:lpstr>Precipitation Pattern of Iran</vt:lpstr>
      <vt:lpstr>Variation of grains import</vt:lpstr>
      <vt:lpstr>Iran’s self- reliance plan for the production of grains</vt:lpstr>
      <vt:lpstr>Iran wheat imports</vt:lpstr>
      <vt:lpstr>Iran’s grains import potential</vt:lpstr>
      <vt:lpstr>Iran as a major importer of grains</vt:lpstr>
      <vt:lpstr>Major feed grains growth vs US sanctions  </vt:lpstr>
      <vt:lpstr>Falling precipitation and drought</vt:lpstr>
      <vt:lpstr>PowerPoint Presentation</vt:lpstr>
      <vt:lpstr>PowerPoint Presentation</vt:lpstr>
      <vt:lpstr>Import from Russia , Kazakhstan and Ukraine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Strategies and objectives of the Cyrus Group in the trade of Agri – Commodities in Iran </dc:title>
  <dc:creator>Amir Hossein Shahmir</dc:creator>
  <cp:lastModifiedBy>Microsoft Office User</cp:lastModifiedBy>
  <cp:revision>38</cp:revision>
  <dcterms:created xsi:type="dcterms:W3CDTF">2014-08-20T18:10:02Z</dcterms:created>
  <dcterms:modified xsi:type="dcterms:W3CDTF">2019-11-30T15:48:49Z</dcterms:modified>
</cp:coreProperties>
</file>