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29"/>
  </p:notesMasterIdLst>
  <p:handoutMasterIdLst>
    <p:handoutMasterId r:id="rId30"/>
  </p:handoutMasterIdLst>
  <p:sldIdLst>
    <p:sldId id="4013" r:id="rId6"/>
    <p:sldId id="615" r:id="rId7"/>
    <p:sldId id="921" r:id="rId8"/>
    <p:sldId id="621" r:id="rId9"/>
    <p:sldId id="647" r:id="rId10"/>
    <p:sldId id="662" r:id="rId11"/>
    <p:sldId id="580" r:id="rId12"/>
    <p:sldId id="623" r:id="rId13"/>
    <p:sldId id="599" r:id="rId14"/>
    <p:sldId id="836" r:id="rId15"/>
    <p:sldId id="1160" r:id="rId16"/>
    <p:sldId id="2118" r:id="rId17"/>
    <p:sldId id="962" r:id="rId18"/>
    <p:sldId id="616" r:id="rId19"/>
    <p:sldId id="471" r:id="rId20"/>
    <p:sldId id="486" r:id="rId21"/>
    <p:sldId id="1330" r:id="rId22"/>
    <p:sldId id="1166" r:id="rId23"/>
    <p:sldId id="1152" r:id="rId24"/>
    <p:sldId id="2122" r:id="rId25"/>
    <p:sldId id="2116" r:id="rId26"/>
    <p:sldId id="459" r:id="rId27"/>
    <p:sldId id="290" r:id="rId28"/>
  </p:sldIdLst>
  <p:sldSz cx="12195175" cy="6858000"/>
  <p:notesSz cx="6797675" cy="9926638"/>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orient="horz" pos="2466">
          <p15:clr>
            <a:srgbClr val="A4A3A4"/>
          </p15:clr>
        </p15:guide>
        <p15:guide id="3" orient="horz" pos="1049" userDrawn="1">
          <p15:clr>
            <a:srgbClr val="A4A3A4"/>
          </p15:clr>
        </p15:guide>
        <p15:guide id="4" pos="303" userDrawn="1">
          <p15:clr>
            <a:srgbClr val="A4A3A4"/>
          </p15:clr>
        </p15:guide>
        <p15:guide id="5" pos="7306">
          <p15:clr>
            <a:srgbClr val="A4A3A4"/>
          </p15:clr>
        </p15:guide>
        <p15:guide id="6" pos="3660" userDrawn="1">
          <p15:clr>
            <a:srgbClr val="A4A3A4"/>
          </p15:clr>
        </p15:guide>
        <p15:guide id="7" pos="3909" userDrawn="1">
          <p15:clr>
            <a:srgbClr val="A4A3A4"/>
          </p15:clr>
        </p15:guide>
        <p15:guide id="8" orient="horz" pos="245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EE078-B3F7-7939-A168-250AC6CC6498}" name="McSweeney Eleanor, HNPI1, BUZ" initials="MEHB" userId="S::eleanor.mcsweeney@buhlergroup.com::4dcced80-960c-41f6-bd8d-83645e2151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ogel Christoph, HNPI1, BUZ" initials="VB" lastIdx="1" clrIdx="0">
    <p:extLst>
      <p:ext uri="{19B8F6BF-5375-455C-9EA6-DF929625EA0E}">
        <p15:presenceInfo xmlns:p15="http://schemas.microsoft.com/office/powerpoint/2012/main" userId="S::christoph.vogel@buhlergroup.com::546644b8-f7a7-460d-b00d-fef15c2ec9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7A7"/>
    <a:srgbClr val="F6F6F6"/>
    <a:srgbClr val="E3E3E3"/>
    <a:srgbClr val="7B7B7B"/>
    <a:srgbClr val="494949"/>
    <a:srgbClr val="FFFFFF"/>
    <a:srgbClr val="E6003C"/>
    <a:srgbClr val="FF9B32"/>
    <a:srgbClr val="E6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82879" autoAdjust="0"/>
  </p:normalViewPr>
  <p:slideViewPr>
    <p:cSldViewPr snapToGrid="0">
      <p:cViewPr varScale="1">
        <p:scale>
          <a:sx n="57" d="100"/>
          <a:sy n="57" d="100"/>
        </p:scale>
        <p:origin x="1242" y="66"/>
      </p:cViewPr>
      <p:guideLst>
        <p:guide orient="horz" pos="3861"/>
        <p:guide orient="horz" pos="2466"/>
        <p:guide orient="horz" pos="1049"/>
        <p:guide pos="303"/>
        <p:guide pos="7306"/>
        <p:guide pos="3660"/>
        <p:guide pos="3909"/>
        <p:guide orient="horz" pos="2455"/>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1"/>
          </a:xfrm>
          <a:prstGeom prst="rect">
            <a:avLst/>
          </a:prstGeom>
        </p:spPr>
        <p:txBody>
          <a:bodyPr vert="horz" lIns="94778" tIns="47389" rIns="94778" bIns="47389" rtlCol="0"/>
          <a:lstStyle>
            <a:lvl1pPr algn="l">
              <a:defRPr sz="1200"/>
            </a:lvl1pPr>
          </a:lstStyle>
          <a:p>
            <a:endParaRPr lang="de-DE" sz="1000">
              <a:latin typeface="Arial" panose="020B0604020202020204" pitchFamily="34" charset="0"/>
              <a:cs typeface="Arial" panose="020B0604020202020204" pitchFamily="34" charset="0"/>
            </a:endParaRPr>
          </a:p>
        </p:txBody>
      </p:sp>
      <p:sp>
        <p:nvSpPr>
          <p:cNvPr id="3" name="Datumsplatzhalter 2"/>
          <p:cNvSpPr>
            <a:spLocks noGrp="1"/>
          </p:cNvSpPr>
          <p:nvPr>
            <p:ph type="dt" sz="quarter" idx="1"/>
          </p:nvPr>
        </p:nvSpPr>
        <p:spPr>
          <a:xfrm>
            <a:off x="3850444" y="1"/>
            <a:ext cx="2945659" cy="496331"/>
          </a:xfrm>
          <a:prstGeom prst="rect">
            <a:avLst/>
          </a:prstGeom>
        </p:spPr>
        <p:txBody>
          <a:bodyPr vert="horz" lIns="94778" tIns="47389" rIns="94778" bIns="47389" rtlCol="0"/>
          <a:lstStyle>
            <a:lvl1pPr algn="r">
              <a:defRPr sz="1200"/>
            </a:lvl1pPr>
          </a:lstStyle>
          <a:p>
            <a:fld id="{B0D8C397-41BC-416F-8E46-E03910EB6FEF}" type="datetimeFigureOut">
              <a:rPr lang="de-DE" sz="1000">
                <a:latin typeface="Arial" panose="020B0604020202020204" pitchFamily="34" charset="0"/>
                <a:cs typeface="Arial" panose="020B0604020202020204" pitchFamily="34" charset="0"/>
              </a:rPr>
              <a:t>09.05.2022</a:t>
            </a:fld>
            <a:endParaRPr lang="de-DE" sz="100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2"/>
          </p:nvPr>
        </p:nvSpPr>
        <p:spPr>
          <a:xfrm>
            <a:off x="1" y="9428585"/>
            <a:ext cx="2945659" cy="496331"/>
          </a:xfrm>
          <a:prstGeom prst="rect">
            <a:avLst/>
          </a:prstGeom>
        </p:spPr>
        <p:txBody>
          <a:bodyPr vert="horz" lIns="94778" tIns="47389" rIns="94778" bIns="47389" rtlCol="0" anchor="b"/>
          <a:lstStyle>
            <a:lvl1pPr algn="l">
              <a:defRPr sz="1200"/>
            </a:lvl1pPr>
          </a:lstStyle>
          <a:p>
            <a:endParaRPr lang="de-DE" sz="100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3"/>
          </p:nvPr>
        </p:nvSpPr>
        <p:spPr>
          <a:xfrm>
            <a:off x="3850444" y="9428585"/>
            <a:ext cx="2945659" cy="496331"/>
          </a:xfrm>
          <a:prstGeom prst="rect">
            <a:avLst/>
          </a:prstGeom>
        </p:spPr>
        <p:txBody>
          <a:bodyPr vert="horz" lIns="94778" tIns="47389" rIns="94778" bIns="47389" rtlCol="0" anchor="b"/>
          <a:lstStyle>
            <a:lvl1pPr algn="r">
              <a:defRPr sz="1200"/>
            </a:lvl1pPr>
          </a:lstStyle>
          <a:p>
            <a:fld id="{F479C6E1-E50F-453B-8C59-65DCED9444A9}" type="slidenum">
              <a:rPr lang="de-DE" sz="1000">
                <a:latin typeface="Arial" panose="020B0604020202020204" pitchFamily="34" charset="0"/>
                <a:cs typeface="Arial" panose="020B0604020202020204" pitchFamily="34" charset="0"/>
              </a:rPr>
              <a:t>‹#›</a:t>
            </a:fld>
            <a:endParaRPr lang="de-DE"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679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1"/>
          </a:xfrm>
          <a:prstGeom prst="rect">
            <a:avLst/>
          </a:prstGeom>
        </p:spPr>
        <p:txBody>
          <a:bodyPr vert="horz" lIns="94778" tIns="47389" rIns="94778" bIns="47389" rtlCol="0"/>
          <a:lstStyle>
            <a:lvl1pPr algn="l">
              <a:defRPr sz="1000">
                <a:solidFill>
                  <a:schemeClr val="tx2"/>
                </a:solidFill>
              </a:defRPr>
            </a:lvl1pPr>
          </a:lstStyle>
          <a:p>
            <a:endParaRPr lang="de-DE"/>
          </a:p>
        </p:txBody>
      </p:sp>
      <p:sp>
        <p:nvSpPr>
          <p:cNvPr id="3" name="Datumsplatzhalter 2"/>
          <p:cNvSpPr>
            <a:spLocks noGrp="1"/>
          </p:cNvSpPr>
          <p:nvPr>
            <p:ph type="dt" idx="1"/>
          </p:nvPr>
        </p:nvSpPr>
        <p:spPr>
          <a:xfrm>
            <a:off x="3850444" y="1"/>
            <a:ext cx="2945659" cy="496331"/>
          </a:xfrm>
          <a:prstGeom prst="rect">
            <a:avLst/>
          </a:prstGeom>
        </p:spPr>
        <p:txBody>
          <a:bodyPr vert="horz" lIns="94778" tIns="47389" rIns="94778" bIns="47389" rtlCol="0"/>
          <a:lstStyle>
            <a:lvl1pPr algn="r">
              <a:defRPr sz="1000">
                <a:solidFill>
                  <a:schemeClr val="tx2"/>
                </a:solidFill>
              </a:defRPr>
            </a:lvl1pPr>
          </a:lstStyle>
          <a:p>
            <a:fld id="{CC237FA7-93E2-4936-AB09-44D8B0D6148D}" type="datetimeFigureOut">
              <a:rPr lang="de-DE" smtClean="0"/>
              <a:pPr/>
              <a:t>09.05.2022</a:t>
            </a:fld>
            <a:endParaRPr lang="de-DE"/>
          </a:p>
        </p:txBody>
      </p:sp>
      <p:sp>
        <p:nvSpPr>
          <p:cNvPr id="4" name="Folienbildplatzhalter 3"/>
          <p:cNvSpPr>
            <a:spLocks noGrp="1" noRot="1" noChangeAspect="1"/>
          </p:cNvSpPr>
          <p:nvPr>
            <p:ph type="sldImg" idx="2"/>
          </p:nvPr>
        </p:nvSpPr>
        <p:spPr>
          <a:xfrm>
            <a:off x="85725" y="742950"/>
            <a:ext cx="6650038" cy="3740150"/>
          </a:xfrm>
          <a:prstGeom prst="rect">
            <a:avLst/>
          </a:prstGeom>
          <a:noFill/>
          <a:ln w="12700">
            <a:solidFill>
              <a:prstClr val="black"/>
            </a:solidFill>
          </a:ln>
        </p:spPr>
        <p:txBody>
          <a:bodyPr vert="horz" lIns="94778" tIns="47389" rIns="94778" bIns="47389" rtlCol="0" anchor="ctr"/>
          <a:lstStyle/>
          <a:p>
            <a:endParaRPr lang="de-DE"/>
          </a:p>
        </p:txBody>
      </p:sp>
      <p:sp>
        <p:nvSpPr>
          <p:cNvPr id="5" name="Notizenplatzhalter 4"/>
          <p:cNvSpPr>
            <a:spLocks noGrp="1"/>
          </p:cNvSpPr>
          <p:nvPr>
            <p:ph type="body" sz="quarter" idx="3"/>
          </p:nvPr>
        </p:nvSpPr>
        <p:spPr>
          <a:xfrm>
            <a:off x="377649" y="4715154"/>
            <a:ext cx="6066167" cy="4466987"/>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5"/>
            <a:ext cx="2945659" cy="496331"/>
          </a:xfrm>
          <a:prstGeom prst="rect">
            <a:avLst/>
          </a:prstGeom>
        </p:spPr>
        <p:txBody>
          <a:bodyPr vert="horz" lIns="94778" tIns="47389" rIns="94778" bIns="47389" rtlCol="0" anchor="b"/>
          <a:lstStyle>
            <a:lvl1pPr algn="l">
              <a:defRPr sz="1000">
                <a:solidFill>
                  <a:schemeClr val="tx2"/>
                </a:solidFill>
              </a:defRPr>
            </a:lvl1pPr>
          </a:lstStyle>
          <a:p>
            <a:endParaRPr lang="de-DE"/>
          </a:p>
        </p:txBody>
      </p:sp>
      <p:sp>
        <p:nvSpPr>
          <p:cNvPr id="7" name="Foliennummernplatzhalter 6"/>
          <p:cNvSpPr>
            <a:spLocks noGrp="1"/>
          </p:cNvSpPr>
          <p:nvPr>
            <p:ph type="sldNum" sz="quarter" idx="5"/>
          </p:nvPr>
        </p:nvSpPr>
        <p:spPr>
          <a:xfrm>
            <a:off x="3850444" y="9428585"/>
            <a:ext cx="2945659" cy="496331"/>
          </a:xfrm>
          <a:prstGeom prst="rect">
            <a:avLst/>
          </a:prstGeom>
        </p:spPr>
        <p:txBody>
          <a:bodyPr vert="horz" lIns="94778" tIns="47389" rIns="94778" bIns="47389" rtlCol="0" anchor="b"/>
          <a:lstStyle>
            <a:lvl1pPr algn="r">
              <a:defRPr sz="1000">
                <a:solidFill>
                  <a:schemeClr val="tx2"/>
                </a:solidFill>
              </a:defRPr>
            </a:lvl1pPr>
          </a:lstStyle>
          <a:p>
            <a:fld id="{82E889FF-B10F-40D6-B1BC-76B1A15B01CC}" type="slidenum">
              <a:rPr lang="de-DE" smtClean="0"/>
              <a:pPr/>
              <a:t>‹#›</a:t>
            </a:fld>
            <a:endParaRPr lang="de-DE"/>
          </a:p>
        </p:txBody>
      </p:sp>
    </p:spTree>
    <p:extLst>
      <p:ext uri="{BB962C8B-B14F-4D97-AF65-F5344CB8AC3E}">
        <p14:creationId xmlns:p14="http://schemas.microsoft.com/office/powerpoint/2010/main" val="1179237707"/>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0"/>
      </a:spcBef>
      <a:defRPr lang="de-DE" sz="1100" kern="1200" dirty="0" smtClean="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0"/>
      </a:spcBef>
      <a:buClr>
        <a:schemeClr val="bg2"/>
      </a:buClr>
      <a:buFont typeface="Arial" panose="020B0604020202020204" pitchFamily="34" charset="0"/>
      <a:buChar char="•"/>
      <a:defRPr lang="de-DE" sz="1100" kern="1200" dirty="0" smtClean="0">
        <a:solidFill>
          <a:schemeClr val="tx2"/>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0"/>
      </a:spcBef>
      <a:buClr>
        <a:schemeClr val="bg2"/>
      </a:buClr>
      <a:buFont typeface="Arial" panose="020B0604020202020204" pitchFamily="34" charset="0"/>
      <a:buChar char="•"/>
      <a:defRPr lang="de-DE" sz="1100" kern="1200" dirty="0" smtClean="0">
        <a:solidFill>
          <a:schemeClr val="tx2"/>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0"/>
      </a:spcBef>
      <a:buClr>
        <a:schemeClr val="bg2"/>
      </a:buClr>
      <a:buFont typeface="Arial" panose="020B0604020202020204" pitchFamily="34" charset="0"/>
      <a:buChar char="•"/>
      <a:defRPr lang="de-DE" sz="1100" kern="1200" dirty="0" smtClean="0">
        <a:solidFill>
          <a:schemeClr val="tx2"/>
        </a:solidFill>
        <a:latin typeface="Arial" panose="020B0604020202020204" pitchFamily="34" charset="0"/>
        <a:ea typeface="+mn-ea"/>
        <a:cs typeface="Arial" panose="020B0604020202020204" pitchFamily="34" charset="0"/>
      </a:defRPr>
    </a:lvl4pPr>
    <a:lvl5pPr marL="720000" indent="-180000" algn="l" defTabSz="914400" rtl="0" eaLnBrk="1" latinLnBrk="0" hangingPunct="1">
      <a:spcBef>
        <a:spcPts val="0"/>
      </a:spcBef>
      <a:buClr>
        <a:schemeClr val="bg2"/>
      </a:buClr>
      <a:buFont typeface="Arial" panose="020B0604020202020204" pitchFamily="34" charset="0"/>
      <a:buChar char="•"/>
      <a:defRPr lang="de-DE" sz="1100" kern="1200" dirty="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889FF-B10F-40D6-B1BC-76B1A15B01CC}" type="slidenum">
              <a:rPr lang="de-DE" smtClean="0"/>
              <a:pPr/>
              <a:t>1</a:t>
            </a:fld>
            <a:endParaRPr lang="de-DE"/>
          </a:p>
        </p:txBody>
      </p:sp>
    </p:spTree>
    <p:extLst>
      <p:ext uri="{BB962C8B-B14F-4D97-AF65-F5344CB8AC3E}">
        <p14:creationId xmlns:p14="http://schemas.microsoft.com/office/powerpoint/2010/main" val="76966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And </a:t>
            </a:r>
            <a:r>
              <a:rPr lang="de-CH" dirty="0" err="1"/>
              <a:t>many</a:t>
            </a:r>
            <a:r>
              <a:rPr lang="de-CH" dirty="0"/>
              <a:t> different </a:t>
            </a:r>
            <a:r>
              <a:rPr lang="de-CH" dirty="0" err="1"/>
              <a:t>options</a:t>
            </a:r>
            <a:r>
              <a:rPr lang="de-CH" dirty="0"/>
              <a:t>, and </a:t>
            </a:r>
            <a:r>
              <a:rPr lang="de-CH" dirty="0" err="1"/>
              <a:t>several</a:t>
            </a:r>
            <a:r>
              <a:rPr lang="de-CH" dirty="0"/>
              <a:t> </a:t>
            </a:r>
            <a:r>
              <a:rPr lang="de-CH" dirty="0" err="1"/>
              <a:t>suppliers</a:t>
            </a:r>
            <a:r>
              <a:rPr lang="de-CH" dirty="0"/>
              <a:t>, but </a:t>
            </a:r>
            <a:r>
              <a:rPr lang="de-CH" dirty="0" err="1"/>
              <a:t>the</a:t>
            </a:r>
            <a:r>
              <a:rPr lang="de-CH" dirty="0"/>
              <a:t> </a:t>
            </a:r>
            <a:r>
              <a:rPr lang="de-CH" dirty="0" err="1"/>
              <a:t>main</a:t>
            </a:r>
            <a:r>
              <a:rPr lang="de-CH" dirty="0"/>
              <a:t> </a:t>
            </a:r>
            <a:r>
              <a:rPr lang="de-CH" dirty="0" err="1"/>
              <a:t>ingredients</a:t>
            </a:r>
            <a:r>
              <a:rPr lang="de-CH" dirty="0"/>
              <a:t> </a:t>
            </a:r>
            <a:r>
              <a:rPr lang="de-CH" dirty="0" err="1"/>
              <a:t>we</a:t>
            </a:r>
            <a:r>
              <a:rPr lang="de-CH" dirty="0"/>
              <a:t> </a:t>
            </a:r>
            <a:r>
              <a:rPr lang="de-CH" dirty="0" err="1"/>
              <a:t>use</a:t>
            </a:r>
            <a:r>
              <a:rPr lang="de-CH" dirty="0"/>
              <a:t> </a:t>
            </a:r>
            <a:r>
              <a:rPr lang="de-CH" dirty="0" err="1"/>
              <a:t>are</a:t>
            </a:r>
            <a:r>
              <a:rPr lang="de-CH" dirty="0"/>
              <a:t>…  and </a:t>
            </a:r>
            <a:r>
              <a:rPr lang="de-CH" dirty="0" err="1"/>
              <a:t>new</a:t>
            </a:r>
            <a:r>
              <a:rPr lang="de-CH" dirty="0"/>
              <a:t> </a:t>
            </a:r>
            <a:r>
              <a:rPr lang="de-CH" dirty="0" err="1"/>
              <a:t>sources</a:t>
            </a:r>
            <a:r>
              <a:rPr lang="de-CH" dirty="0"/>
              <a:t> </a:t>
            </a:r>
            <a:r>
              <a:rPr lang="de-CH" dirty="0" err="1"/>
              <a:t>are</a:t>
            </a:r>
            <a:r>
              <a:rPr lang="de-CH" dirty="0"/>
              <a:t> </a:t>
            </a:r>
            <a:r>
              <a:rPr lang="de-CH" dirty="0" err="1"/>
              <a:t>expected</a:t>
            </a:r>
            <a:r>
              <a:rPr lang="de-CH" dirty="0"/>
              <a:t> </a:t>
            </a:r>
            <a:r>
              <a:rPr lang="de-CH" dirty="0" err="1"/>
              <a:t>over</a:t>
            </a:r>
            <a:r>
              <a:rPr lang="de-CH" dirty="0"/>
              <a:t> </a:t>
            </a:r>
            <a:r>
              <a:rPr lang="de-CH" dirty="0" err="1"/>
              <a:t>the</a:t>
            </a:r>
            <a:r>
              <a:rPr lang="de-CH" dirty="0"/>
              <a:t> </a:t>
            </a:r>
            <a:r>
              <a:rPr lang="de-CH" dirty="0" err="1"/>
              <a:t>next</a:t>
            </a:r>
            <a:r>
              <a:rPr lang="de-CH" dirty="0"/>
              <a:t> 5 </a:t>
            </a:r>
            <a:r>
              <a:rPr lang="de-CH" dirty="0" err="1"/>
              <a:t>to</a:t>
            </a:r>
            <a:r>
              <a:rPr lang="de-CH" dirty="0"/>
              <a:t> 10 </a:t>
            </a:r>
            <a:r>
              <a:rPr lang="de-CH" dirty="0" err="1"/>
              <a:t>years</a:t>
            </a:r>
            <a:r>
              <a:rPr lang="de-CH" dirty="0"/>
              <a:t>…</a:t>
            </a:r>
          </a:p>
        </p:txBody>
      </p:sp>
      <p:sp>
        <p:nvSpPr>
          <p:cNvPr id="4" name="Foliennummernplatzhalter 3"/>
          <p:cNvSpPr>
            <a:spLocks noGrp="1"/>
          </p:cNvSpPr>
          <p:nvPr>
            <p:ph type="sldNum" sz="quarter" idx="10"/>
          </p:nvPr>
        </p:nvSpPr>
        <p:spPr/>
        <p:txBody>
          <a:bodyPr/>
          <a:lstStyle/>
          <a:p>
            <a:fld id="{82E889FF-B10F-40D6-B1BC-76B1A15B01CC}" type="slidenum">
              <a:rPr lang="de-DE" smtClean="0"/>
              <a:pPr/>
              <a:t>10</a:t>
            </a:fld>
            <a:endParaRPr lang="de-DE"/>
          </a:p>
        </p:txBody>
      </p:sp>
    </p:spTree>
    <p:extLst>
      <p:ext uri="{BB962C8B-B14F-4D97-AF65-F5344CB8AC3E}">
        <p14:creationId xmlns:p14="http://schemas.microsoft.com/office/powerpoint/2010/main" val="194720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two main types,</a:t>
            </a:r>
            <a:r>
              <a:rPr lang="en-IE" baseline="0" dirty="0"/>
              <a:t> dry and wet (or low moisture and high moisture)</a:t>
            </a:r>
            <a:endParaRPr lang="en-IE" dirty="0"/>
          </a:p>
        </p:txBody>
      </p:sp>
      <p:sp>
        <p:nvSpPr>
          <p:cNvPr id="4" name="Slide Number Placeholder 3"/>
          <p:cNvSpPr>
            <a:spLocks noGrp="1"/>
          </p:cNvSpPr>
          <p:nvPr>
            <p:ph type="sldNum" sz="quarter" idx="10"/>
          </p:nvPr>
        </p:nvSpPr>
        <p:spPr/>
        <p:txBody>
          <a:bodyPr/>
          <a:lstStyle/>
          <a:p>
            <a:fld id="{82E889FF-B10F-40D6-B1BC-76B1A15B01CC}" type="slidenum">
              <a:rPr lang="de-DE" smtClean="0"/>
              <a:pPr/>
              <a:t>11</a:t>
            </a:fld>
            <a:endParaRPr lang="de-DE"/>
          </a:p>
        </p:txBody>
      </p:sp>
    </p:spTree>
    <p:extLst>
      <p:ext uri="{BB962C8B-B14F-4D97-AF65-F5344CB8AC3E}">
        <p14:creationId xmlns:p14="http://schemas.microsoft.com/office/powerpoint/2010/main" val="1671142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889FF-B10F-40D6-B1BC-76B1A15B01CC}" type="slidenum">
              <a:rPr lang="de-DE" smtClean="0"/>
              <a:pPr/>
              <a:t>12</a:t>
            </a:fld>
            <a:endParaRPr lang="de-DE"/>
          </a:p>
        </p:txBody>
      </p:sp>
    </p:spTree>
    <p:extLst>
      <p:ext uri="{BB962C8B-B14F-4D97-AF65-F5344CB8AC3E}">
        <p14:creationId xmlns:p14="http://schemas.microsoft.com/office/powerpoint/2010/main" val="3363920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basically extrusion is “a process…” One classic example of that could be a toothpaste tube where you apply pressure squeeze it out.</a:t>
            </a:r>
          </a:p>
          <a:p>
            <a:endParaRPr lang="en-US" dirty="0"/>
          </a:p>
          <a:p>
            <a:r>
              <a:rPr lang="en-US" dirty="0"/>
              <a:t>In extrusion we have the same concept, but we use turning screws inside of a barrel to apply the pressure.  You mix together powder and water, and then inside the extruder you can mix the materials together, cook them to different temperatures, and then build up a pressure before the product exits the die at the end.  For cooking, you generate heat by a few different ways - …</a:t>
            </a:r>
          </a:p>
          <a:p>
            <a:endParaRPr lang="en-US" dirty="0"/>
          </a:p>
          <a:p>
            <a:r>
              <a:rPr lang="en-US" dirty="0"/>
              <a:t>A bit later in this presentation we will go into a bit more detail into the heat addition.</a:t>
            </a:r>
          </a:p>
          <a:p>
            <a:endParaRPr lang="en-CH" dirty="0"/>
          </a:p>
        </p:txBody>
      </p:sp>
      <p:sp>
        <p:nvSpPr>
          <p:cNvPr id="4" name="Slide Number Placeholder 3"/>
          <p:cNvSpPr>
            <a:spLocks noGrp="1"/>
          </p:cNvSpPr>
          <p:nvPr>
            <p:ph type="sldNum" sz="quarter" idx="5"/>
          </p:nvPr>
        </p:nvSpPr>
        <p:spPr/>
        <p:txBody>
          <a:bodyPr/>
          <a:lstStyle/>
          <a:p>
            <a:fld id="{82E889FF-B10F-40D6-B1BC-76B1A15B01CC}" type="slidenum">
              <a:rPr lang="de-DE" smtClean="0"/>
              <a:pPr/>
              <a:t>13</a:t>
            </a:fld>
            <a:endParaRPr lang="de-DE" dirty="0"/>
          </a:p>
        </p:txBody>
      </p:sp>
    </p:spTree>
    <p:extLst>
      <p:ext uri="{BB962C8B-B14F-4D97-AF65-F5344CB8AC3E}">
        <p14:creationId xmlns:p14="http://schemas.microsoft.com/office/powerpoint/2010/main" val="1324499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Extrusion is a quite versatile technology and you can make quite a lot of products.  For example breakfast cereals, meat-substitutes from plant-based proteins, dog and cat food.  </a:t>
            </a:r>
          </a:p>
          <a:p>
            <a:endParaRPr lang="de-CH" dirty="0"/>
          </a:p>
          <a:p>
            <a:r>
              <a:rPr lang="de-CH" dirty="0"/>
              <a:t>Recon rice – where you take the broken rice fragments and reconstitute it in an extruder (also while fortifying with vitamins).  Breadcrumbs for frying, and much more.</a:t>
            </a:r>
          </a:p>
        </p:txBody>
      </p:sp>
      <p:sp>
        <p:nvSpPr>
          <p:cNvPr id="4" name="Foliennummernplatzhalter 3"/>
          <p:cNvSpPr>
            <a:spLocks noGrp="1"/>
          </p:cNvSpPr>
          <p:nvPr>
            <p:ph type="sldNum" sz="quarter" idx="10"/>
          </p:nvPr>
        </p:nvSpPr>
        <p:spPr/>
        <p:txBody>
          <a:bodyPr/>
          <a:lstStyle/>
          <a:p>
            <a:fld id="{82E889FF-B10F-40D6-B1BC-76B1A15B01CC}" type="slidenum">
              <a:rPr lang="de-DE" smtClean="0"/>
              <a:pPr/>
              <a:t>14</a:t>
            </a:fld>
            <a:endParaRPr lang="de-DE"/>
          </a:p>
        </p:txBody>
      </p:sp>
    </p:spTree>
    <p:extLst>
      <p:ext uri="{BB962C8B-B14F-4D97-AF65-F5344CB8AC3E}">
        <p14:creationId xmlns:p14="http://schemas.microsoft.com/office/powerpoint/2010/main" val="141760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textured meat substitute. Describe the process and what where can we interfere. </a:t>
            </a:r>
          </a:p>
          <a:p>
            <a:endParaRPr lang="en-US" dirty="0"/>
          </a:p>
          <a:p>
            <a:r>
              <a:rPr lang="en-US" dirty="0"/>
              <a:t>Small or big </a:t>
            </a:r>
          </a:p>
          <a:p>
            <a:endParaRPr lang="en-US" dirty="0"/>
          </a:p>
          <a:p>
            <a:r>
              <a:rPr lang="en-US" dirty="0"/>
              <a:t>Analog replaced by substitute</a:t>
            </a:r>
          </a:p>
        </p:txBody>
      </p:sp>
      <p:sp>
        <p:nvSpPr>
          <p:cNvPr id="4" name="Slide Number Placeholder 3"/>
          <p:cNvSpPr>
            <a:spLocks noGrp="1"/>
          </p:cNvSpPr>
          <p:nvPr>
            <p:ph type="sldNum" sz="quarter" idx="10"/>
          </p:nvPr>
        </p:nvSpPr>
        <p:spPr/>
        <p:txBody>
          <a:bodyPr/>
          <a:lstStyle/>
          <a:p>
            <a:fld id="{82E889FF-B10F-40D6-B1BC-76B1A15B01CC}" type="slidenum">
              <a:rPr lang="de-DE" smtClean="0"/>
              <a:pPr/>
              <a:t>15</a:t>
            </a:fld>
            <a:endParaRPr lang="de-DE"/>
          </a:p>
        </p:txBody>
      </p:sp>
    </p:spTree>
    <p:extLst>
      <p:ext uri="{BB962C8B-B14F-4D97-AF65-F5344CB8AC3E}">
        <p14:creationId xmlns:p14="http://schemas.microsoft.com/office/powerpoint/2010/main" val="2739470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Wet textured meat substitute. Describe the process and what where can we interfere. </a:t>
            </a:r>
          </a:p>
          <a:p>
            <a:endParaRPr lang="en-US" dirty="0"/>
          </a:p>
        </p:txBody>
      </p:sp>
      <p:sp>
        <p:nvSpPr>
          <p:cNvPr id="4" name="Slide Number Placeholder 3"/>
          <p:cNvSpPr>
            <a:spLocks noGrp="1"/>
          </p:cNvSpPr>
          <p:nvPr>
            <p:ph type="sldNum" sz="quarter" idx="10"/>
          </p:nvPr>
        </p:nvSpPr>
        <p:spPr/>
        <p:txBody>
          <a:bodyPr/>
          <a:lstStyle/>
          <a:p>
            <a:fld id="{82E889FF-B10F-40D6-B1BC-76B1A15B01CC}" type="slidenum">
              <a:rPr lang="de-DE" smtClean="0"/>
              <a:pPr/>
              <a:t>16</a:t>
            </a:fld>
            <a:endParaRPr lang="de-DE"/>
          </a:p>
        </p:txBody>
      </p:sp>
    </p:spTree>
    <p:extLst>
      <p:ext uri="{BB962C8B-B14F-4D97-AF65-F5344CB8AC3E}">
        <p14:creationId xmlns:p14="http://schemas.microsoft.com/office/powerpoint/2010/main" val="228754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776">
              <a:defRPr/>
            </a:pPr>
            <a:r>
              <a:rPr lang="en-IE" dirty="0"/>
              <a:t>Talk about the different phases … but the </a:t>
            </a:r>
          </a:p>
          <a:p>
            <a:pPr defTabSz="947776">
              <a:defRPr/>
            </a:pPr>
            <a:endParaRPr lang="en-IE" dirty="0"/>
          </a:p>
          <a:p>
            <a:pPr defTabSz="947776">
              <a:defRPr/>
            </a:pPr>
            <a:r>
              <a:rPr lang="en-IE" dirty="0"/>
              <a:t>Go through the line</a:t>
            </a:r>
          </a:p>
          <a:p>
            <a:pPr defTabSz="947776">
              <a:defRPr/>
            </a:pPr>
            <a:endParaRPr lang="en-IE" dirty="0"/>
          </a:p>
          <a:p>
            <a:pPr defTabSz="947776">
              <a:defRPr/>
            </a:pPr>
            <a:r>
              <a:rPr lang="en-IE" dirty="0"/>
              <a:t>Space between walls and line</a:t>
            </a:r>
          </a:p>
          <a:p>
            <a:pPr marL="177708" indent="-177708">
              <a:buFont typeface="Arial" panose="020B0604020202020204" pitchFamily="34" charset="0"/>
              <a:buChar char="•"/>
            </a:pPr>
            <a:r>
              <a:rPr lang="en-IE" dirty="0"/>
              <a:t>Need spaces for big bags, moving carts around.</a:t>
            </a:r>
          </a:p>
          <a:p>
            <a:pPr marL="177708" indent="-177708">
              <a:buFont typeface="Arial" panose="020B0604020202020204" pitchFamily="34" charset="0"/>
              <a:buChar char="•"/>
            </a:pPr>
            <a:r>
              <a:rPr lang="en-IE" dirty="0"/>
              <a:t>Not just footprint of the machines, also for general doing things</a:t>
            </a:r>
          </a:p>
          <a:p>
            <a:pPr marL="177708" indent="-177708">
              <a:buFont typeface="Arial" panose="020B0604020202020204" pitchFamily="34" charset="0"/>
              <a:buChar char="•"/>
            </a:pPr>
            <a:r>
              <a:rPr lang="en-IE" dirty="0"/>
              <a:t>Problem of heat build-up if space is too small – that can also affect product quality</a:t>
            </a:r>
          </a:p>
          <a:p>
            <a:endParaRPr lang="en-IE" dirty="0"/>
          </a:p>
          <a:p>
            <a:r>
              <a:rPr lang="en-IE" dirty="0"/>
              <a:t>Nice waterproof ground, easy to clean (surface coating)</a:t>
            </a:r>
          </a:p>
          <a:p>
            <a:r>
              <a:rPr lang="en-IE" dirty="0"/>
              <a:t>For cleaning – bring cooling die into wet room</a:t>
            </a:r>
          </a:p>
          <a:p>
            <a:r>
              <a:rPr lang="en-IE" dirty="0"/>
              <a:t>But if there are leaks they have drainage system and slight slope so water drains properly</a:t>
            </a:r>
          </a:p>
          <a:p>
            <a:r>
              <a:rPr lang="en-IE" dirty="0"/>
              <a:t>50-90 </a:t>
            </a:r>
            <a:r>
              <a:rPr lang="en-IE" dirty="0" err="1"/>
              <a:t>deg</a:t>
            </a:r>
            <a:r>
              <a:rPr lang="en-IE" dirty="0"/>
              <a:t> C for tempering water</a:t>
            </a:r>
          </a:p>
          <a:p>
            <a:endParaRPr lang="en-IE" dirty="0"/>
          </a:p>
          <a:p>
            <a:r>
              <a:rPr lang="en-IE" dirty="0"/>
              <a:t>Easy rollability… no obstacles.   </a:t>
            </a:r>
          </a:p>
          <a:p>
            <a:endParaRPr lang="en-IE" dirty="0"/>
          </a:p>
        </p:txBody>
      </p:sp>
      <p:sp>
        <p:nvSpPr>
          <p:cNvPr id="4" name="Slide Number Placeholder 3"/>
          <p:cNvSpPr>
            <a:spLocks noGrp="1"/>
          </p:cNvSpPr>
          <p:nvPr>
            <p:ph type="sldNum" sz="quarter" idx="5"/>
          </p:nvPr>
        </p:nvSpPr>
        <p:spPr/>
        <p:txBody>
          <a:bodyPr/>
          <a:lstStyle/>
          <a:p>
            <a:fld id="{82E889FF-B10F-40D6-B1BC-76B1A15B01CC}" type="slidenum">
              <a:rPr lang="de-DE" smtClean="0"/>
              <a:pPr/>
              <a:t>17</a:t>
            </a:fld>
            <a:endParaRPr lang="de-DE"/>
          </a:p>
        </p:txBody>
      </p:sp>
    </p:spTree>
    <p:extLst>
      <p:ext uri="{BB962C8B-B14F-4D97-AF65-F5344CB8AC3E}">
        <p14:creationId xmlns:p14="http://schemas.microsoft.com/office/powerpoint/2010/main" val="178271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size of our extruder and its capacity. </a:t>
            </a:r>
          </a:p>
        </p:txBody>
      </p:sp>
      <p:sp>
        <p:nvSpPr>
          <p:cNvPr id="4" name="Slide Number Placeholder 3"/>
          <p:cNvSpPr>
            <a:spLocks noGrp="1"/>
          </p:cNvSpPr>
          <p:nvPr>
            <p:ph type="sldNum" sz="quarter" idx="5"/>
          </p:nvPr>
        </p:nvSpPr>
        <p:spPr/>
        <p:txBody>
          <a:bodyPr/>
          <a:lstStyle/>
          <a:p>
            <a:fld id="{82E889FF-B10F-40D6-B1BC-76B1A15B01CC}" type="slidenum">
              <a:rPr lang="de-DE" smtClean="0"/>
              <a:pPr/>
              <a:t>18</a:t>
            </a:fld>
            <a:endParaRPr lang="de-DE"/>
          </a:p>
        </p:txBody>
      </p:sp>
    </p:spTree>
    <p:extLst>
      <p:ext uri="{BB962C8B-B14F-4D97-AF65-F5344CB8AC3E}">
        <p14:creationId xmlns:p14="http://schemas.microsoft.com/office/powerpoint/2010/main" val="1916862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discussion on the capacity this time about the cooling die. </a:t>
            </a:r>
          </a:p>
        </p:txBody>
      </p:sp>
      <p:sp>
        <p:nvSpPr>
          <p:cNvPr id="4" name="Slide Number Placeholder 3"/>
          <p:cNvSpPr>
            <a:spLocks noGrp="1"/>
          </p:cNvSpPr>
          <p:nvPr>
            <p:ph type="sldNum" sz="quarter" idx="5"/>
          </p:nvPr>
        </p:nvSpPr>
        <p:spPr/>
        <p:txBody>
          <a:bodyPr/>
          <a:lstStyle/>
          <a:p>
            <a:fld id="{82E889FF-B10F-40D6-B1BC-76B1A15B01CC}" type="slidenum">
              <a:rPr lang="de-DE" smtClean="0"/>
              <a:pPr/>
              <a:t>19</a:t>
            </a:fld>
            <a:endParaRPr lang="de-DE"/>
          </a:p>
        </p:txBody>
      </p:sp>
    </p:spTree>
    <p:extLst>
      <p:ext uri="{BB962C8B-B14F-4D97-AF65-F5344CB8AC3E}">
        <p14:creationId xmlns:p14="http://schemas.microsoft.com/office/powerpoint/2010/main" val="399034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You may</a:t>
            </a:r>
            <a:r>
              <a:rPr lang="de-CH" baseline="0" dirty="0"/>
              <a:t> or may not be familiar with us, but we play a significant role in the food industry as a major machine &amp; plant manufacturer for food producers, and we are also very involved in the automotive industry through our Advanced Materials division. We estimate that we are responsible for feeding 2 billion people every day. This is from our equipment in grain storage and handling, milling (so flour milling), but also in consumer products like chocolate, coffee, bakery, breakfast cereals, pet food and animal feed, and of course, alternative proteins &amp; meat substitutes.</a:t>
            </a:r>
            <a:endParaRPr lang="de-CH" dirty="0"/>
          </a:p>
        </p:txBody>
      </p:sp>
      <p:sp>
        <p:nvSpPr>
          <p:cNvPr id="4" name="Foliennummernplatzhalter 3"/>
          <p:cNvSpPr>
            <a:spLocks noGrp="1"/>
          </p:cNvSpPr>
          <p:nvPr>
            <p:ph type="sldNum" sz="quarter" idx="10"/>
          </p:nvPr>
        </p:nvSpPr>
        <p:spPr/>
        <p:txBody>
          <a:bodyPr/>
          <a:lstStyle/>
          <a:p>
            <a:fld id="{82E889FF-B10F-40D6-B1BC-76B1A15B01CC}" type="slidenum">
              <a:rPr lang="de-DE" smtClean="0"/>
              <a:pPr/>
              <a:t>2</a:t>
            </a:fld>
            <a:endParaRPr lang="de-DE"/>
          </a:p>
        </p:txBody>
      </p:sp>
    </p:spTree>
    <p:extLst>
      <p:ext uri="{BB962C8B-B14F-4D97-AF65-F5344CB8AC3E}">
        <p14:creationId xmlns:p14="http://schemas.microsoft.com/office/powerpoint/2010/main" val="1991782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cooling die feature advantages and benefit. </a:t>
            </a:r>
          </a:p>
        </p:txBody>
      </p:sp>
      <p:sp>
        <p:nvSpPr>
          <p:cNvPr id="4" name="Slide Number Placeholder 3"/>
          <p:cNvSpPr>
            <a:spLocks noGrp="1"/>
          </p:cNvSpPr>
          <p:nvPr>
            <p:ph type="sldNum" sz="quarter" idx="5"/>
          </p:nvPr>
        </p:nvSpPr>
        <p:spPr/>
        <p:txBody>
          <a:bodyPr/>
          <a:lstStyle/>
          <a:p>
            <a:fld id="{82E889FF-B10F-40D6-B1BC-76B1A15B01CC}" type="slidenum">
              <a:rPr lang="de-DE" smtClean="0"/>
              <a:pPr/>
              <a:t>20</a:t>
            </a:fld>
            <a:endParaRPr lang="de-DE"/>
          </a:p>
        </p:txBody>
      </p:sp>
    </p:spTree>
    <p:extLst>
      <p:ext uri="{BB962C8B-B14F-4D97-AF65-F5344CB8AC3E}">
        <p14:creationId xmlns:p14="http://schemas.microsoft.com/office/powerpoint/2010/main" val="332963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protein aeration process and how it can result a better texture which is much closer to animal based protein. </a:t>
            </a:r>
          </a:p>
        </p:txBody>
      </p:sp>
      <p:sp>
        <p:nvSpPr>
          <p:cNvPr id="4" name="Slide Number Placeholder 3"/>
          <p:cNvSpPr>
            <a:spLocks noGrp="1"/>
          </p:cNvSpPr>
          <p:nvPr>
            <p:ph type="sldNum" sz="quarter" idx="5"/>
          </p:nvPr>
        </p:nvSpPr>
        <p:spPr/>
        <p:txBody>
          <a:bodyPr/>
          <a:lstStyle/>
          <a:p>
            <a:fld id="{82E889FF-B10F-40D6-B1BC-76B1A15B01CC}" type="slidenum">
              <a:rPr lang="de-DE" smtClean="0"/>
              <a:pPr/>
              <a:t>21</a:t>
            </a:fld>
            <a:endParaRPr lang="de-DE"/>
          </a:p>
        </p:txBody>
      </p:sp>
    </p:spTree>
    <p:extLst>
      <p:ext uri="{BB962C8B-B14F-4D97-AF65-F5344CB8AC3E}">
        <p14:creationId xmlns:p14="http://schemas.microsoft.com/office/powerpoint/2010/main" val="1355500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protein aeration process and how it can result a better texture which is much closer to animal based protein. </a:t>
            </a:r>
          </a:p>
          <a:p>
            <a:endParaRPr lang="en-US" dirty="0"/>
          </a:p>
        </p:txBody>
      </p:sp>
      <p:sp>
        <p:nvSpPr>
          <p:cNvPr id="4" name="Slide Number Placeholder 3"/>
          <p:cNvSpPr>
            <a:spLocks noGrp="1"/>
          </p:cNvSpPr>
          <p:nvPr>
            <p:ph type="sldNum" sz="quarter" idx="5"/>
          </p:nvPr>
        </p:nvSpPr>
        <p:spPr/>
        <p:txBody>
          <a:bodyPr/>
          <a:lstStyle/>
          <a:p>
            <a:fld id="{82E889FF-B10F-40D6-B1BC-76B1A15B01CC}" type="slidenum">
              <a:rPr lang="de-DE" smtClean="0"/>
              <a:pPr/>
              <a:t>22</a:t>
            </a:fld>
            <a:endParaRPr lang="de-DE"/>
          </a:p>
        </p:txBody>
      </p:sp>
    </p:spTree>
    <p:extLst>
      <p:ext uri="{BB962C8B-B14F-4D97-AF65-F5344CB8AC3E}">
        <p14:creationId xmlns:p14="http://schemas.microsoft.com/office/powerpoint/2010/main" val="3588050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823913"/>
            <a:ext cx="6121400" cy="34432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889FF-B10F-40D6-B1BC-76B1A15B01CC}" type="slidenum">
              <a:rPr lang="de-DE" smtClean="0"/>
              <a:pPr/>
              <a:t>23</a:t>
            </a:fld>
            <a:endParaRPr lang="de-DE"/>
          </a:p>
        </p:txBody>
      </p:sp>
    </p:spTree>
    <p:extLst>
      <p:ext uri="{BB962C8B-B14F-4D97-AF65-F5344CB8AC3E}">
        <p14:creationId xmlns:p14="http://schemas.microsoft.com/office/powerpoint/2010/main" val="41275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Mentioning global challenges (Drought and water shortage specially in Iran) and its effect on food industry. </a:t>
            </a:r>
          </a:p>
        </p:txBody>
      </p:sp>
      <p:sp>
        <p:nvSpPr>
          <p:cNvPr id="4" name="Slide Number Placeholder 3"/>
          <p:cNvSpPr>
            <a:spLocks noGrp="1"/>
          </p:cNvSpPr>
          <p:nvPr>
            <p:ph type="sldNum" sz="quarter" idx="5"/>
          </p:nvPr>
        </p:nvSpPr>
        <p:spPr/>
        <p:txBody>
          <a:bodyPr/>
          <a:lstStyle/>
          <a:p>
            <a:fld id="{82E889FF-B10F-40D6-B1BC-76B1A15B01CC}" type="slidenum">
              <a:rPr lang="de-DE" smtClean="0"/>
              <a:pPr/>
              <a:t>3</a:t>
            </a:fld>
            <a:endParaRPr lang="de-DE"/>
          </a:p>
        </p:txBody>
      </p:sp>
    </p:spTree>
    <p:extLst>
      <p:ext uri="{BB962C8B-B14F-4D97-AF65-F5344CB8AC3E}">
        <p14:creationId xmlns:p14="http://schemas.microsoft.com/office/powerpoint/2010/main" val="238529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Now</a:t>
            </a:r>
            <a:r>
              <a:rPr lang="en-IE" baseline="0"/>
              <a:t> I’ll give you a brief overview of Buhler and what we do.</a:t>
            </a:r>
            <a:endParaRPr lang="en-IE"/>
          </a:p>
        </p:txBody>
      </p:sp>
      <p:sp>
        <p:nvSpPr>
          <p:cNvPr id="4" name="Slide Number Placeholder 3"/>
          <p:cNvSpPr>
            <a:spLocks noGrp="1"/>
          </p:cNvSpPr>
          <p:nvPr>
            <p:ph type="sldNum" sz="quarter" idx="10"/>
          </p:nvPr>
        </p:nvSpPr>
        <p:spPr/>
        <p:txBody>
          <a:bodyPr/>
          <a:lstStyle/>
          <a:p>
            <a:fld id="{82E889FF-B10F-40D6-B1BC-76B1A15B01CC}" type="slidenum">
              <a:rPr lang="de-DE" smtClean="0"/>
              <a:pPr/>
              <a:t>4</a:t>
            </a:fld>
            <a:endParaRPr lang="de-DE"/>
          </a:p>
        </p:txBody>
      </p:sp>
    </p:spTree>
    <p:extLst>
      <p:ext uri="{BB962C8B-B14F-4D97-AF65-F5344CB8AC3E}">
        <p14:creationId xmlns:p14="http://schemas.microsoft.com/office/powerpoint/2010/main" val="212523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bg1"/>
                </a:solidFill>
              </a:rPr>
              <a:t>Bring in the perspective of the Grain value chain. </a:t>
            </a:r>
            <a:br>
              <a:rPr lang="en-US" b="1" dirty="0">
                <a:solidFill>
                  <a:schemeClr val="bg1"/>
                </a:solidFill>
              </a:rPr>
            </a:br>
            <a:r>
              <a:rPr lang="en-GB" dirty="0">
                <a:solidFill>
                  <a:schemeClr val="bg1"/>
                </a:solidFill>
              </a:rPr>
              <a:t>Where does our responsibility lie?</a:t>
            </a:r>
          </a:p>
          <a:p>
            <a:r>
              <a:rPr lang="en-GB" b="1" dirty="0">
                <a:solidFill>
                  <a:schemeClr val="bg1"/>
                </a:solidFill>
              </a:rPr>
              <a:t>We owe our children a better legacy than this</a:t>
            </a:r>
            <a:endParaRPr lang="en-GB" dirty="0"/>
          </a:p>
        </p:txBody>
      </p:sp>
      <p:sp>
        <p:nvSpPr>
          <p:cNvPr id="4" name="Slide Number Placeholder 3"/>
          <p:cNvSpPr>
            <a:spLocks noGrp="1"/>
          </p:cNvSpPr>
          <p:nvPr>
            <p:ph type="sldNum" sz="quarter" idx="10"/>
          </p:nvPr>
        </p:nvSpPr>
        <p:spPr/>
        <p:txBody>
          <a:bodyPr/>
          <a:lstStyle/>
          <a:p>
            <a:fld id="{82E889FF-B10F-40D6-B1BC-76B1A15B01CC}" type="slidenum">
              <a:rPr lang="de-DE" smtClean="0">
                <a:solidFill>
                  <a:srgbClr val="00324B"/>
                </a:solidFill>
              </a:rPr>
              <a:pPr/>
              <a:t>5</a:t>
            </a:fld>
            <a:endParaRPr lang="de-DE">
              <a:solidFill>
                <a:srgbClr val="00324B"/>
              </a:solidFill>
            </a:endParaRPr>
          </a:p>
        </p:txBody>
      </p:sp>
    </p:spTree>
    <p:extLst>
      <p:ext uri="{BB962C8B-B14F-4D97-AF65-F5344CB8AC3E}">
        <p14:creationId xmlns:p14="http://schemas.microsoft.com/office/powerpoint/2010/main" val="28116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a landscape of the food industry and position of meat industry in it. </a:t>
            </a:r>
          </a:p>
        </p:txBody>
      </p:sp>
      <p:sp>
        <p:nvSpPr>
          <p:cNvPr id="4" name="Slide Number Placeholder 3"/>
          <p:cNvSpPr>
            <a:spLocks noGrp="1"/>
          </p:cNvSpPr>
          <p:nvPr>
            <p:ph type="sldNum" sz="quarter" idx="5"/>
          </p:nvPr>
        </p:nvSpPr>
        <p:spPr/>
        <p:txBody>
          <a:bodyPr/>
          <a:lstStyle/>
          <a:p>
            <a:fld id="{82E889FF-B10F-40D6-B1BC-76B1A15B01CC}" type="slidenum">
              <a:rPr lang="de-DE" smtClean="0"/>
              <a:pPr/>
              <a:t>6</a:t>
            </a:fld>
            <a:endParaRPr lang="de-DE"/>
          </a:p>
        </p:txBody>
      </p:sp>
    </p:spTree>
    <p:extLst>
      <p:ext uri="{BB962C8B-B14F-4D97-AF65-F5344CB8AC3E}">
        <p14:creationId xmlns:p14="http://schemas.microsoft.com/office/powerpoint/2010/main" val="12939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plant-based</a:t>
            </a:r>
            <a:r>
              <a:rPr lang="en-IE" baseline="0" dirty="0"/>
              <a:t> meat market barely existed 10 years ago. Now, it is around 1-3% of the 2 trillion USD meat market and is projected to hit 10% in 2025. This might seem somewhat provocative but some groups predict that traditional meat could end up being overtaken by cultured meat, or cell-based. With plant-based meat close behind traditional meat. This is not just going to be driven by consumer interest but also by necessity – if we want to be able to feed 10 billion people in 2050 within the boundaries of our planet.</a:t>
            </a:r>
            <a:endParaRPr lang="en-IE" dirty="0"/>
          </a:p>
        </p:txBody>
      </p:sp>
      <p:sp>
        <p:nvSpPr>
          <p:cNvPr id="4" name="Slide Number Placeholder 3"/>
          <p:cNvSpPr>
            <a:spLocks noGrp="1"/>
          </p:cNvSpPr>
          <p:nvPr>
            <p:ph type="sldNum" sz="quarter" idx="10"/>
          </p:nvPr>
        </p:nvSpPr>
        <p:spPr/>
        <p:txBody>
          <a:bodyPr/>
          <a:lstStyle/>
          <a:p>
            <a:fld id="{82E889FF-B10F-40D6-B1BC-76B1A15B01CC}" type="slidenum">
              <a:rPr lang="de-DE" smtClean="0"/>
              <a:pPr/>
              <a:t>7</a:t>
            </a:fld>
            <a:endParaRPr lang="de-DE"/>
          </a:p>
        </p:txBody>
      </p:sp>
    </p:spTree>
    <p:extLst>
      <p:ext uri="{BB962C8B-B14F-4D97-AF65-F5344CB8AC3E}">
        <p14:creationId xmlns:p14="http://schemas.microsoft.com/office/powerpoint/2010/main" val="115675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Now I will give a short explanation</a:t>
            </a:r>
            <a:r>
              <a:rPr lang="en-IE" baseline="0"/>
              <a:t> of extrusion technology, maybe a quick refresher for those of you very familiar with extrusion.</a:t>
            </a:r>
            <a:endParaRPr lang="en-IE"/>
          </a:p>
        </p:txBody>
      </p:sp>
      <p:sp>
        <p:nvSpPr>
          <p:cNvPr id="4" name="Slide Number Placeholder 3"/>
          <p:cNvSpPr>
            <a:spLocks noGrp="1"/>
          </p:cNvSpPr>
          <p:nvPr>
            <p:ph type="sldNum" sz="quarter" idx="10"/>
          </p:nvPr>
        </p:nvSpPr>
        <p:spPr/>
        <p:txBody>
          <a:bodyPr/>
          <a:lstStyle/>
          <a:p>
            <a:fld id="{82E889FF-B10F-40D6-B1BC-76B1A15B01CC}" type="slidenum">
              <a:rPr lang="de-DE" smtClean="0"/>
              <a:pPr/>
              <a:t>8</a:t>
            </a:fld>
            <a:endParaRPr lang="de-DE"/>
          </a:p>
        </p:txBody>
      </p:sp>
    </p:spTree>
    <p:extLst>
      <p:ext uri="{BB962C8B-B14F-4D97-AF65-F5344CB8AC3E}">
        <p14:creationId xmlns:p14="http://schemas.microsoft.com/office/powerpoint/2010/main" val="359659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Buhler solution along the value chain for alternative protein. </a:t>
            </a:r>
            <a:r>
              <a:rPr lang="en-US" b="1" dirty="0"/>
              <a:t>How to go from bean to burger!</a:t>
            </a:r>
          </a:p>
        </p:txBody>
      </p:sp>
      <p:sp>
        <p:nvSpPr>
          <p:cNvPr id="4" name="Slide Number Placeholder 3"/>
          <p:cNvSpPr>
            <a:spLocks noGrp="1"/>
          </p:cNvSpPr>
          <p:nvPr>
            <p:ph type="sldNum" sz="quarter" idx="5"/>
          </p:nvPr>
        </p:nvSpPr>
        <p:spPr/>
        <p:txBody>
          <a:bodyPr/>
          <a:lstStyle/>
          <a:p>
            <a:fld id="{82E889FF-B10F-40D6-B1BC-76B1A15B01CC}" type="slidenum">
              <a:rPr lang="de-DE" smtClean="0"/>
              <a:pPr/>
              <a:t>9</a:t>
            </a:fld>
            <a:endParaRPr lang="de-DE"/>
          </a:p>
        </p:txBody>
      </p:sp>
    </p:spTree>
    <p:extLst>
      <p:ext uri="{BB962C8B-B14F-4D97-AF65-F5344CB8AC3E}">
        <p14:creationId xmlns:p14="http://schemas.microsoft.com/office/powerpoint/2010/main" val="2420528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tx2"/>
        </a:solidFill>
        <a:effectLst/>
      </p:bgPr>
    </p:bg>
    <p:spTree>
      <p:nvGrpSpPr>
        <p:cNvPr id="1" name=""/>
        <p:cNvGrpSpPr/>
        <p:nvPr/>
      </p:nvGrpSpPr>
      <p:grpSpPr>
        <a:xfrm>
          <a:off x="0" y="0"/>
          <a:ext cx="0" cy="0"/>
          <a:chOff x="0" y="0"/>
          <a:chExt cx="0" cy="0"/>
        </a:xfrm>
      </p:grpSpPr>
      <p:pic>
        <p:nvPicPr>
          <p:cNvPr id="7" name="Bild 12" descr="logo-grün.png"/>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072262" y="5957669"/>
            <a:ext cx="1544774" cy="360040"/>
          </a:xfrm>
          <a:prstGeom prst="rect">
            <a:avLst/>
          </a:prstGeom>
        </p:spPr>
      </p:pic>
      <p:sp>
        <p:nvSpPr>
          <p:cNvPr id="8" name="Abgerundetes Rechteck 7"/>
          <p:cNvSpPr/>
          <p:nvPr userDrawn="1"/>
        </p:nvSpPr>
        <p:spPr>
          <a:xfrm>
            <a:off x="5469164" y="2953519"/>
            <a:ext cx="6120000" cy="2340000"/>
          </a:xfrm>
          <a:custGeom>
            <a:avLst/>
            <a:gdLst>
              <a:gd name="connsiteX0" fmla="*/ 0 w 5400000"/>
              <a:gd name="connsiteY0" fmla="*/ 420008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8" fmla="*/ 0 w 5400000"/>
              <a:gd name="connsiteY8" fmla="*/ 420008 h 2520000"/>
              <a:gd name="connsiteX0" fmla="*/ 0 w 5400000"/>
              <a:gd name="connsiteY0" fmla="*/ 2099992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0" fmla="*/ 0 w 5400000"/>
              <a:gd name="connsiteY0" fmla="*/ 2099992 h 2520000"/>
              <a:gd name="connsiteX1" fmla="*/ 559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2520000">
                <a:moveTo>
                  <a:pt x="0" y="2099992"/>
                </a:moveTo>
                <a:cubicBezTo>
                  <a:pt x="186" y="1399995"/>
                  <a:pt x="373" y="699997"/>
                  <a:pt x="559" y="0"/>
                </a:cubicBezTo>
                <a:lnTo>
                  <a:pt x="4979992" y="0"/>
                </a:lnTo>
                <a:cubicBezTo>
                  <a:pt x="5211956" y="0"/>
                  <a:pt x="5400000" y="188044"/>
                  <a:pt x="5400000" y="420008"/>
                </a:cubicBezTo>
                <a:lnTo>
                  <a:pt x="5400000" y="2099992"/>
                </a:lnTo>
                <a:cubicBezTo>
                  <a:pt x="5400000" y="2331956"/>
                  <a:pt x="5211956" y="2520000"/>
                  <a:pt x="4979992" y="2520000"/>
                </a:cubicBezTo>
                <a:lnTo>
                  <a:pt x="420008" y="2520000"/>
                </a:lnTo>
                <a:cubicBezTo>
                  <a:pt x="188044" y="2520000"/>
                  <a:pt x="0" y="2331956"/>
                  <a:pt x="0" y="20999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a:solidFill>
                <a:schemeClr val="tx2"/>
              </a:solidFill>
              <a:latin typeface="Arial" panose="020B0604020202020204" pitchFamily="34" charset="0"/>
              <a:cs typeface="Arial" panose="020B0604020202020204" pitchFamily="34" charset="0"/>
            </a:endParaRPr>
          </a:p>
        </p:txBody>
      </p:sp>
      <p:sp>
        <p:nvSpPr>
          <p:cNvPr id="2" name="Titel 1"/>
          <p:cNvSpPr>
            <a:spLocks noGrp="1"/>
          </p:cNvSpPr>
          <p:nvPr>
            <p:ph type="ctrTitle"/>
          </p:nvPr>
        </p:nvSpPr>
        <p:spPr>
          <a:xfrm>
            <a:off x="5469164" y="2953519"/>
            <a:ext cx="6120000" cy="1627609"/>
          </a:xfrm>
        </p:spPr>
        <p:txBody>
          <a:bodyPr lIns="252000" tIns="72000" rIns="252000" bIns="72000">
            <a:noAutofit/>
          </a:bodyPr>
          <a:lstStyle>
            <a:lvl1pPr>
              <a:defRPr sz="3200">
                <a:solidFill>
                  <a:schemeClr val="tx2"/>
                </a:solidFill>
              </a:defRPr>
            </a:lvl1pPr>
          </a:lstStyle>
          <a:p>
            <a:r>
              <a:rPr lang="en-US"/>
              <a:t>Click to edit Master title style</a:t>
            </a:r>
            <a:endParaRPr lang="de-DE"/>
          </a:p>
        </p:txBody>
      </p:sp>
      <p:sp>
        <p:nvSpPr>
          <p:cNvPr id="3" name="Untertitel 2"/>
          <p:cNvSpPr>
            <a:spLocks noGrp="1"/>
          </p:cNvSpPr>
          <p:nvPr>
            <p:ph type="subTitle" idx="1"/>
          </p:nvPr>
        </p:nvSpPr>
        <p:spPr>
          <a:xfrm>
            <a:off x="5469164" y="4590653"/>
            <a:ext cx="6120000" cy="702866"/>
          </a:xfrm>
        </p:spPr>
        <p:txBody>
          <a:bodyPr lIns="252000" tIns="72000" rIns="252000" bIns="72000">
            <a:noAutofit/>
          </a:bodyPr>
          <a:lstStyle>
            <a:lvl1pPr marL="0" indent="0" algn="l">
              <a:buNone/>
              <a:defRPr sz="16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12" name="Textfeld 11"/>
          <p:cNvSpPr txBox="1"/>
          <p:nvPr userDrawn="1"/>
        </p:nvSpPr>
        <p:spPr>
          <a:xfrm>
            <a:off x="432000" y="6071488"/>
            <a:ext cx="4104456" cy="246221"/>
          </a:xfrm>
          <a:prstGeom prst="rect">
            <a:avLst/>
          </a:prstGeom>
          <a:noFill/>
          <a:ln>
            <a:noFill/>
          </a:ln>
        </p:spPr>
        <p:txBody>
          <a:bodyPr vert="horz" wrap="square" lIns="0" tIns="0" rIns="0" bIns="0" rtlCol="0" anchor="ctr">
            <a:spAutoFit/>
          </a:bodyPr>
          <a:lstStyle/>
          <a:p>
            <a:r>
              <a:rPr lang="de-DE" sz="1600">
                <a:solidFill>
                  <a:schemeClr val="bg1"/>
                </a:solidFill>
                <a:latin typeface="Arial" panose="020B0604020202020204" pitchFamily="34" charset="-128"/>
                <a:cs typeface="Arial" panose="020B0604020202020204" pitchFamily="34" charset="-128"/>
              </a:rPr>
              <a:t>Innovations for a </a:t>
            </a:r>
            <a:r>
              <a:rPr lang="de-DE" sz="1600" b="1" err="1">
                <a:solidFill>
                  <a:schemeClr val="bg1"/>
                </a:solidFill>
                <a:latin typeface="Arial" panose="020B0604020202020204" pitchFamily="34" charset="-128"/>
                <a:cs typeface="Arial" panose="020B0604020202020204" pitchFamily="34" charset="-128"/>
              </a:rPr>
              <a:t>better</a:t>
            </a:r>
            <a:r>
              <a:rPr lang="de-DE" sz="1600" b="1">
                <a:solidFill>
                  <a:schemeClr val="bg1"/>
                </a:solidFill>
                <a:latin typeface="Arial" panose="020B0604020202020204" pitchFamily="34" charset="-128"/>
                <a:cs typeface="Arial" panose="020B0604020202020204" pitchFamily="34" charset="-128"/>
              </a:rPr>
              <a:t> </a:t>
            </a:r>
            <a:r>
              <a:rPr lang="de-DE" sz="1600" b="1" err="1">
                <a:solidFill>
                  <a:schemeClr val="bg1"/>
                </a:solidFill>
                <a:latin typeface="Arial" panose="020B0604020202020204" pitchFamily="34" charset="-128"/>
                <a:cs typeface="Arial" panose="020B0604020202020204" pitchFamily="34" charset="-128"/>
              </a:rPr>
              <a:t>world</a:t>
            </a:r>
            <a:r>
              <a:rPr lang="de-DE" sz="1600" b="0">
                <a:solidFill>
                  <a:schemeClr val="bg1"/>
                </a:solidFill>
                <a:latin typeface="Arial" panose="020B0604020202020204" pitchFamily="34" charset="-128"/>
                <a:cs typeface="Arial" panose="020B0604020202020204" pitchFamily="34" charset="-128"/>
              </a:rPr>
              <a:t>.</a:t>
            </a:r>
            <a:endParaRPr lang="de-DE" sz="1600">
              <a:solidFill>
                <a:schemeClr val="bg1"/>
              </a:solidFill>
              <a:latin typeface="Arial" panose="020B0604020202020204" pitchFamily="34" charset="-128"/>
              <a:cs typeface="Arial" panose="020B0604020202020204" pitchFamily="34" charset="-128"/>
            </a:endParaRPr>
          </a:p>
        </p:txBody>
      </p:sp>
      <p:pic>
        <p:nvPicPr>
          <p:cNvPr id="10" name="Grafik 9"/>
          <p:cNvPicPr>
            <a:picLocks noChangeAspect="1"/>
          </p:cNvPicPr>
          <p:nvPr userDrawn="1"/>
        </p:nvPicPr>
        <p:blipFill rotWithShape="1">
          <a:blip r:embed="rId3" cstate="print">
            <a:extLst>
              <a:ext uri="{28A0092B-C50C-407E-A947-70E740481C1C}">
                <a14:useLocalDpi xmlns:a14="http://schemas.microsoft.com/office/drawing/2010/main"/>
              </a:ext>
            </a:extLst>
          </a:blip>
          <a:srcRect b="34875"/>
          <a:stretch/>
        </p:blipFill>
        <p:spPr>
          <a:xfrm rot="10800000">
            <a:off x="-4447" y="-1"/>
            <a:ext cx="5471447" cy="4696903"/>
          </a:xfrm>
          <a:prstGeom prst="rect">
            <a:avLst/>
          </a:prstGeom>
        </p:spPr>
      </p:pic>
    </p:spTree>
    <p:extLst>
      <p:ext uri="{BB962C8B-B14F-4D97-AF65-F5344CB8AC3E}">
        <p14:creationId xmlns:p14="http://schemas.microsoft.com/office/powerpoint/2010/main" val="425401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03354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691988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a:xfrm>
            <a:off x="0" y="0"/>
            <a:ext cx="12193200" cy="6858000"/>
          </a:xfrm>
          <a:solidFill>
            <a:schemeClr val="tx2"/>
          </a:solidFill>
        </p:spPr>
        <p:txBody>
          <a:bodyPr anchor="ctr"/>
          <a:lstStyle>
            <a:lvl1pPr algn="ctr">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5611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Abschlussfolie">
    <p:bg>
      <p:bgPr>
        <a:solidFill>
          <a:schemeClr val="accent4"/>
        </a:solidFill>
        <a:effectLst/>
      </p:bgPr>
    </p:bg>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49" t="11413" b="45330"/>
          <a:stretch/>
        </p:blipFill>
        <p:spPr>
          <a:xfrm rot="10800000">
            <a:off x="2446618" y="0"/>
            <a:ext cx="9748557" cy="6858000"/>
          </a:xfrm>
          <a:prstGeom prst="rect">
            <a:avLst/>
          </a:prstGeom>
        </p:spPr>
      </p:pic>
      <p:sp>
        <p:nvSpPr>
          <p:cNvPr id="2" name="Titel 1"/>
          <p:cNvSpPr>
            <a:spLocks noGrp="1"/>
          </p:cNvSpPr>
          <p:nvPr>
            <p:ph type="title"/>
          </p:nvPr>
        </p:nvSpPr>
        <p:spPr>
          <a:xfrm>
            <a:off x="432000" y="1656000"/>
            <a:ext cx="11160000" cy="900000"/>
          </a:xfrm>
        </p:spPr>
        <p:txBody>
          <a:bodyPr/>
          <a:lstStyle>
            <a:lvl1pPr>
              <a:defRPr>
                <a:solidFill>
                  <a:schemeClr val="bg1"/>
                </a:solidFill>
              </a:defRPr>
            </a:lvl1pPr>
          </a:lstStyle>
          <a:p>
            <a:r>
              <a:rPr lang="en-US"/>
              <a:t>Click to edit Master title style</a:t>
            </a:r>
            <a:endParaRPr lang="de-DE"/>
          </a:p>
        </p:txBody>
      </p:sp>
      <p:sp>
        <p:nvSpPr>
          <p:cNvPr id="3" name="Inhaltsplatzhalter 2"/>
          <p:cNvSpPr>
            <a:spLocks noGrp="1"/>
          </p:cNvSpPr>
          <p:nvPr>
            <p:ph idx="1"/>
          </p:nvPr>
        </p:nvSpPr>
        <p:spPr>
          <a:xfrm>
            <a:off x="432000" y="4797152"/>
            <a:ext cx="6313659" cy="1358848"/>
          </a:xfrm>
        </p:spPr>
        <p:txBody>
          <a:bodyPr anchor="b" anchorCtr="0"/>
          <a:lstStyle>
            <a:lvl1pPr>
              <a:defRPr>
                <a:solidFill>
                  <a:schemeClr val="bg1"/>
                </a:solidFill>
              </a:defRPr>
            </a:lvl1pPr>
          </a:lstStyle>
          <a:p>
            <a:pPr lvl="0"/>
            <a:r>
              <a:rPr lang="en-US"/>
              <a:t>Click to edit Master text styles</a:t>
            </a:r>
          </a:p>
        </p:txBody>
      </p:sp>
      <p:pic>
        <p:nvPicPr>
          <p:cNvPr id="12" name="Bild 8" descr="logo-grün.png"/>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10072435" y="5796000"/>
            <a:ext cx="1544601" cy="360000"/>
          </a:xfrm>
          <a:prstGeom prst="rect">
            <a:avLst/>
          </a:prstGeom>
        </p:spPr>
      </p:pic>
    </p:spTree>
    <p:extLst>
      <p:ext uri="{BB962C8B-B14F-4D97-AF65-F5344CB8AC3E}">
        <p14:creationId xmlns:p14="http://schemas.microsoft.com/office/powerpoint/2010/main" val="413332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B35E137-BAAC-409D-82EB-783BBEC6430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17962"/>
            <a:ext cx="12213738" cy="6875962"/>
          </a:xfrm>
          <a:prstGeom prst="rect">
            <a:avLst/>
          </a:prstGeom>
        </p:spPr>
      </p:pic>
      <p:sp>
        <p:nvSpPr>
          <p:cNvPr id="8" name="Rechteck 7">
            <a:extLst>
              <a:ext uri="{FF2B5EF4-FFF2-40B4-BE49-F238E27FC236}">
                <a16:creationId xmlns:a16="http://schemas.microsoft.com/office/drawing/2014/main" id="{F0DBF1EC-C0A3-43CE-B1AC-ACB874CD4687}"/>
              </a:ext>
            </a:extLst>
          </p:cNvPr>
          <p:cNvSpPr/>
          <p:nvPr userDrawn="1"/>
        </p:nvSpPr>
        <p:spPr>
          <a:xfrm>
            <a:off x="0" y="-17962"/>
            <a:ext cx="12227081" cy="6875962"/>
          </a:xfrm>
          <a:prstGeom prst="rect">
            <a:avLst/>
          </a:prstGeom>
          <a:solidFill>
            <a:srgbClr val="00A15D">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09A05CAB-56BE-4768-B6A3-B5300556B3FA}"/>
              </a:ext>
            </a:extLst>
          </p:cNvPr>
          <p:cNvSpPr>
            <a:spLocks noGrp="1"/>
          </p:cNvSpPr>
          <p:nvPr>
            <p:ph type="ctrTitle" hasCustomPrompt="1"/>
          </p:nvPr>
        </p:nvSpPr>
        <p:spPr>
          <a:xfrm>
            <a:off x="1524397" y="1122363"/>
            <a:ext cx="9146381"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de-DE"/>
              <a:t>Title</a:t>
            </a:r>
          </a:p>
        </p:txBody>
      </p:sp>
      <p:sp>
        <p:nvSpPr>
          <p:cNvPr id="3" name="Untertitel 2">
            <a:extLst>
              <a:ext uri="{FF2B5EF4-FFF2-40B4-BE49-F238E27FC236}">
                <a16:creationId xmlns:a16="http://schemas.microsoft.com/office/drawing/2014/main" id="{DF6D87D7-41D0-406F-BCDC-1F5FE1A75929}"/>
              </a:ext>
            </a:extLst>
          </p:cNvPr>
          <p:cNvSpPr>
            <a:spLocks noGrp="1"/>
          </p:cNvSpPr>
          <p:nvPr>
            <p:ph type="subTitle" idx="1" hasCustomPrompt="1"/>
          </p:nvPr>
        </p:nvSpPr>
        <p:spPr>
          <a:xfrm>
            <a:off x="1524397" y="3602039"/>
            <a:ext cx="9146381" cy="850321"/>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err="1"/>
              <a:t>Subtitle</a:t>
            </a:r>
            <a:r>
              <a:rPr lang="de-DE"/>
              <a:t> </a:t>
            </a:r>
          </a:p>
        </p:txBody>
      </p:sp>
      <p:sp>
        <p:nvSpPr>
          <p:cNvPr id="4" name="Datumsplatzhalter 3">
            <a:extLst>
              <a:ext uri="{FF2B5EF4-FFF2-40B4-BE49-F238E27FC236}">
                <a16:creationId xmlns:a16="http://schemas.microsoft.com/office/drawing/2014/main" id="{5AB16528-E476-4CA4-9D56-591887A98E89}"/>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de-DE"/>
          </a:p>
        </p:txBody>
      </p:sp>
      <p:sp>
        <p:nvSpPr>
          <p:cNvPr id="5" name="Fußzeilenplatzhalter 4">
            <a:extLst>
              <a:ext uri="{FF2B5EF4-FFF2-40B4-BE49-F238E27FC236}">
                <a16:creationId xmlns:a16="http://schemas.microsoft.com/office/drawing/2014/main" id="{F2EC3747-0326-4C0B-A1B5-8DB5DA3E825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de-DE"/>
              <a:t>Bühler Alternative Proteins - Iran Grain 2022</a:t>
            </a:r>
          </a:p>
        </p:txBody>
      </p:sp>
      <p:sp>
        <p:nvSpPr>
          <p:cNvPr id="6" name="Foliennummernplatzhalter 5">
            <a:extLst>
              <a:ext uri="{FF2B5EF4-FFF2-40B4-BE49-F238E27FC236}">
                <a16:creationId xmlns:a16="http://schemas.microsoft.com/office/drawing/2014/main" id="{D796A543-999A-4F58-A272-36CFF247F436}"/>
              </a:ext>
            </a:extLst>
          </p:cNvPr>
          <p:cNvSpPr>
            <a:spLocks noGrp="1"/>
          </p:cNvSpPr>
          <p:nvPr>
            <p:ph type="sldNum" sz="quarter" idx="12"/>
          </p:nvPr>
        </p:nvSpPr>
        <p:spPr/>
        <p:txBody>
          <a:bodyPr/>
          <a:lstStyle>
            <a:lvl1pPr>
              <a:defRPr/>
            </a:lvl1pPr>
          </a:lstStyle>
          <a:p>
            <a:fld id="{5D0A9820-0AB6-4C9D-A1EA-52BA48C67F51}" type="slidenum">
              <a:rPr lang="de-DE" smtClean="0"/>
              <a:pPr/>
              <a:t>‹#›</a:t>
            </a:fld>
            <a:endParaRPr lang="de-DE"/>
          </a:p>
        </p:txBody>
      </p:sp>
      <p:pic>
        <p:nvPicPr>
          <p:cNvPr id="12" name="Grafik 11">
            <a:extLst>
              <a:ext uri="{FF2B5EF4-FFF2-40B4-BE49-F238E27FC236}">
                <a16:creationId xmlns:a16="http://schemas.microsoft.com/office/drawing/2014/main" id="{173A171B-DE39-4DD9-B2AE-1CDC0240A0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07063" y="580274"/>
            <a:ext cx="1991243" cy="614281"/>
          </a:xfrm>
          <a:prstGeom prst="rect">
            <a:avLst/>
          </a:prstGeom>
        </p:spPr>
      </p:pic>
      <p:sp>
        <p:nvSpPr>
          <p:cNvPr id="9" name="Textplatzhalter 8">
            <a:extLst>
              <a:ext uri="{FF2B5EF4-FFF2-40B4-BE49-F238E27FC236}">
                <a16:creationId xmlns:a16="http://schemas.microsoft.com/office/drawing/2014/main" id="{1A642BB9-9942-47D2-899D-11B0A90E550B}"/>
              </a:ext>
            </a:extLst>
          </p:cNvPr>
          <p:cNvSpPr>
            <a:spLocks noGrp="1"/>
          </p:cNvSpPr>
          <p:nvPr>
            <p:ph type="body" sz="quarter" idx="13" hasCustomPrompt="1"/>
          </p:nvPr>
        </p:nvSpPr>
        <p:spPr>
          <a:xfrm>
            <a:off x="1524397" y="4708525"/>
            <a:ext cx="9146381" cy="1119188"/>
          </a:xfrm>
        </p:spPr>
        <p:txBody>
          <a:bodyPr>
            <a:normAutofit/>
          </a:bodyPr>
          <a:lstStyle>
            <a:lvl1pPr marL="0" indent="0" algn="ctr">
              <a:buNone/>
              <a:defRPr sz="2000">
                <a:solidFill>
                  <a:schemeClr val="bg1"/>
                </a:solidFill>
              </a:defRPr>
            </a:lvl1pPr>
          </a:lstStyle>
          <a:p>
            <a:pPr lvl="0"/>
            <a:r>
              <a:rPr lang="de-DE"/>
              <a:t>Name and Date </a:t>
            </a:r>
            <a:r>
              <a:rPr lang="de-DE" err="1"/>
              <a:t>of</a:t>
            </a:r>
            <a:r>
              <a:rPr lang="de-DE"/>
              <a:t> Event</a:t>
            </a:r>
          </a:p>
        </p:txBody>
      </p:sp>
    </p:spTree>
    <p:extLst>
      <p:ext uri="{BB962C8B-B14F-4D97-AF65-F5344CB8AC3E}">
        <p14:creationId xmlns:p14="http://schemas.microsoft.com/office/powerpoint/2010/main" val="1108214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81B5CEC-08E4-446C-B391-F4496DD7551C}"/>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E93A555-FC8D-4CF5-B345-0076F7EF081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1006E0-A803-4FEB-BA86-7C812BD97B6F}"/>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DD14C4C6-C749-4C84-B74C-7E8B5BA226F5}"/>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6" name="Foliennummernplatzhalter 5">
            <a:extLst>
              <a:ext uri="{FF2B5EF4-FFF2-40B4-BE49-F238E27FC236}">
                <a16:creationId xmlns:a16="http://schemas.microsoft.com/office/drawing/2014/main" id="{2DA72CC3-8657-41CE-90B9-F6D5C4954BEC}"/>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8" name="Titel 1">
            <a:extLst>
              <a:ext uri="{FF2B5EF4-FFF2-40B4-BE49-F238E27FC236}">
                <a16:creationId xmlns:a16="http://schemas.microsoft.com/office/drawing/2014/main" id="{BDCB1516-F269-4F6A-8E7D-CC24A1D7248F}"/>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0" name="Textplatzhalter 8">
            <a:extLst>
              <a:ext uri="{FF2B5EF4-FFF2-40B4-BE49-F238E27FC236}">
                <a16:creationId xmlns:a16="http://schemas.microsoft.com/office/drawing/2014/main" id="{B9CB582C-2FCC-4C4B-8EB7-058C2A88B784}"/>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2142870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81B5CEC-08E4-446C-B391-F4496DD7551C}"/>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E93A555-FC8D-4CF5-B345-0076F7EF081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1006E0-A803-4FEB-BA86-7C812BD97B6F}"/>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DD14C4C6-C749-4C84-B74C-7E8B5BA226F5}"/>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6" name="Foliennummernplatzhalter 5">
            <a:extLst>
              <a:ext uri="{FF2B5EF4-FFF2-40B4-BE49-F238E27FC236}">
                <a16:creationId xmlns:a16="http://schemas.microsoft.com/office/drawing/2014/main" id="{2DA72CC3-8657-41CE-90B9-F6D5C4954BEC}"/>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8" name="Titel 1">
            <a:extLst>
              <a:ext uri="{FF2B5EF4-FFF2-40B4-BE49-F238E27FC236}">
                <a16:creationId xmlns:a16="http://schemas.microsoft.com/office/drawing/2014/main" id="{BDCB1516-F269-4F6A-8E7D-CC24A1D7248F}"/>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0" name="Textplatzhalter 8">
            <a:extLst>
              <a:ext uri="{FF2B5EF4-FFF2-40B4-BE49-F238E27FC236}">
                <a16:creationId xmlns:a16="http://schemas.microsoft.com/office/drawing/2014/main" id="{B9CB582C-2FCC-4C4B-8EB7-058C2A88B784}"/>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1707997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81B5CEC-08E4-446C-B391-F4496DD7551C}"/>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E93A555-FC8D-4CF5-B345-0076F7EF081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1006E0-A803-4FEB-BA86-7C812BD97B6F}"/>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DD14C4C6-C749-4C84-B74C-7E8B5BA226F5}"/>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6" name="Foliennummernplatzhalter 5">
            <a:extLst>
              <a:ext uri="{FF2B5EF4-FFF2-40B4-BE49-F238E27FC236}">
                <a16:creationId xmlns:a16="http://schemas.microsoft.com/office/drawing/2014/main" id="{2DA72CC3-8657-41CE-90B9-F6D5C4954BEC}"/>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8" name="Titel 1">
            <a:extLst>
              <a:ext uri="{FF2B5EF4-FFF2-40B4-BE49-F238E27FC236}">
                <a16:creationId xmlns:a16="http://schemas.microsoft.com/office/drawing/2014/main" id="{BDCB1516-F269-4F6A-8E7D-CC24A1D7248F}"/>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0" name="Textplatzhalter 8">
            <a:extLst>
              <a:ext uri="{FF2B5EF4-FFF2-40B4-BE49-F238E27FC236}">
                <a16:creationId xmlns:a16="http://schemas.microsoft.com/office/drawing/2014/main" id="{B9CB582C-2FCC-4C4B-8EB7-058C2A88B784}"/>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1147620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817A694-9D7E-4294-978A-B3E9EB2FDED1}"/>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076A6583-A31B-4B74-AAB3-B39F9D993586}"/>
              </a:ext>
            </a:extLst>
          </p:cNvPr>
          <p:cNvSpPr>
            <a:spLocks noGrp="1"/>
          </p:cNvSpPr>
          <p:nvPr>
            <p:ph sz="half" idx="1"/>
          </p:nvPr>
        </p:nvSpPr>
        <p:spPr>
          <a:xfrm>
            <a:off x="83841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5E35ED4-251D-44AE-9037-216265A84A3D}"/>
              </a:ext>
            </a:extLst>
          </p:cNvPr>
          <p:cNvSpPr>
            <a:spLocks noGrp="1"/>
          </p:cNvSpPr>
          <p:nvPr>
            <p:ph sz="half" idx="2"/>
          </p:nvPr>
        </p:nvSpPr>
        <p:spPr>
          <a:xfrm>
            <a:off x="617380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6F0FD2-6C03-45C1-82CB-F103E333EB7A}"/>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F4E7A0EC-ACF1-4BC6-BCD3-B92C8CE7440F}"/>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7" name="Foliennummernplatzhalter 6">
            <a:extLst>
              <a:ext uri="{FF2B5EF4-FFF2-40B4-BE49-F238E27FC236}">
                <a16:creationId xmlns:a16="http://schemas.microsoft.com/office/drawing/2014/main" id="{00509535-2389-4FF5-B31D-304D6F9EC939}"/>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9" name="Titel 1">
            <a:extLst>
              <a:ext uri="{FF2B5EF4-FFF2-40B4-BE49-F238E27FC236}">
                <a16:creationId xmlns:a16="http://schemas.microsoft.com/office/drawing/2014/main" id="{8B98D666-B14E-49BB-8915-80E5F29C83C0}"/>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2" name="Textplatzhalter 8">
            <a:extLst>
              <a:ext uri="{FF2B5EF4-FFF2-40B4-BE49-F238E27FC236}">
                <a16:creationId xmlns:a16="http://schemas.microsoft.com/office/drawing/2014/main" id="{392377D6-7AFB-4ABA-92A4-762A5A252F7A}"/>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62481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817A694-9D7E-4294-978A-B3E9EB2FDED1}"/>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076A6583-A31B-4B74-AAB3-B39F9D993586}"/>
              </a:ext>
            </a:extLst>
          </p:cNvPr>
          <p:cNvSpPr>
            <a:spLocks noGrp="1"/>
          </p:cNvSpPr>
          <p:nvPr>
            <p:ph sz="half" idx="1"/>
          </p:nvPr>
        </p:nvSpPr>
        <p:spPr>
          <a:xfrm>
            <a:off x="83841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5E35ED4-251D-44AE-9037-216265A84A3D}"/>
              </a:ext>
            </a:extLst>
          </p:cNvPr>
          <p:cNvSpPr>
            <a:spLocks noGrp="1"/>
          </p:cNvSpPr>
          <p:nvPr>
            <p:ph sz="half" idx="2"/>
          </p:nvPr>
        </p:nvSpPr>
        <p:spPr>
          <a:xfrm>
            <a:off x="617380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6F0FD2-6C03-45C1-82CB-F103E333EB7A}"/>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F4E7A0EC-ACF1-4BC6-BCD3-B92C8CE7440F}"/>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7" name="Foliennummernplatzhalter 6">
            <a:extLst>
              <a:ext uri="{FF2B5EF4-FFF2-40B4-BE49-F238E27FC236}">
                <a16:creationId xmlns:a16="http://schemas.microsoft.com/office/drawing/2014/main" id="{00509535-2389-4FF5-B31D-304D6F9EC939}"/>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9" name="Titel 1">
            <a:extLst>
              <a:ext uri="{FF2B5EF4-FFF2-40B4-BE49-F238E27FC236}">
                <a16:creationId xmlns:a16="http://schemas.microsoft.com/office/drawing/2014/main" id="{8B98D666-B14E-49BB-8915-80E5F29C83C0}"/>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2" name="Textplatzhalter 8">
            <a:extLst>
              <a:ext uri="{FF2B5EF4-FFF2-40B4-BE49-F238E27FC236}">
                <a16:creationId xmlns:a16="http://schemas.microsoft.com/office/drawing/2014/main" id="{392377D6-7AFB-4ABA-92A4-762A5A252F7A}"/>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177741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991881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Zwei Inhalt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817A694-9D7E-4294-978A-B3E9EB2FDED1}"/>
              </a:ext>
            </a:extLst>
          </p:cNvPr>
          <p:cNvSpPr/>
          <p:nvPr userDrawn="1"/>
        </p:nvSpPr>
        <p:spPr>
          <a:xfrm>
            <a:off x="-1" y="1266826"/>
            <a:ext cx="12195176" cy="5659473"/>
          </a:xfrm>
          <a:prstGeom prst="rect">
            <a:avLst/>
          </a:prstGeom>
          <a:gradFill>
            <a:gsLst>
              <a:gs pos="100000">
                <a:srgbClr val="E8F5E7"/>
              </a:gs>
              <a:gs pos="0">
                <a:srgbClr val="D3EAF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076A6583-A31B-4B74-AAB3-B39F9D993586}"/>
              </a:ext>
            </a:extLst>
          </p:cNvPr>
          <p:cNvSpPr>
            <a:spLocks noGrp="1"/>
          </p:cNvSpPr>
          <p:nvPr>
            <p:ph sz="half" idx="1"/>
          </p:nvPr>
        </p:nvSpPr>
        <p:spPr>
          <a:xfrm>
            <a:off x="83841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5E35ED4-251D-44AE-9037-216265A84A3D}"/>
              </a:ext>
            </a:extLst>
          </p:cNvPr>
          <p:cNvSpPr>
            <a:spLocks noGrp="1"/>
          </p:cNvSpPr>
          <p:nvPr>
            <p:ph sz="half" idx="2"/>
          </p:nvPr>
        </p:nvSpPr>
        <p:spPr>
          <a:xfrm>
            <a:off x="6173808" y="1825625"/>
            <a:ext cx="5182949"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6F0FD2-6C03-45C1-82CB-F103E333EB7A}"/>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F4E7A0EC-ACF1-4BC6-BCD3-B92C8CE7440F}"/>
              </a:ext>
            </a:extLst>
          </p:cNvPr>
          <p:cNvSpPr>
            <a:spLocks noGrp="1"/>
          </p:cNvSpPr>
          <p:nvPr>
            <p:ph type="ftr" sz="quarter" idx="11"/>
          </p:nvPr>
        </p:nvSpPr>
        <p:spPr/>
        <p:txBody>
          <a:bodyPr/>
          <a:lstStyle>
            <a:lvl1pPr>
              <a:defRPr/>
            </a:lvl1pPr>
          </a:lstStyle>
          <a:p>
            <a:r>
              <a:rPr lang="de-DE"/>
              <a:t>Bühler Alternative Proteins - Iran Grain 2022</a:t>
            </a:r>
          </a:p>
        </p:txBody>
      </p:sp>
      <p:sp>
        <p:nvSpPr>
          <p:cNvPr id="7" name="Foliennummernplatzhalter 6">
            <a:extLst>
              <a:ext uri="{FF2B5EF4-FFF2-40B4-BE49-F238E27FC236}">
                <a16:creationId xmlns:a16="http://schemas.microsoft.com/office/drawing/2014/main" id="{00509535-2389-4FF5-B31D-304D6F9EC939}"/>
              </a:ext>
            </a:extLst>
          </p:cNvPr>
          <p:cNvSpPr>
            <a:spLocks noGrp="1"/>
          </p:cNvSpPr>
          <p:nvPr>
            <p:ph type="sldNum" sz="quarter" idx="12"/>
          </p:nvPr>
        </p:nvSpPr>
        <p:spPr/>
        <p:txBody>
          <a:bodyPr/>
          <a:lstStyle/>
          <a:p>
            <a:fld id="{7886AACB-8009-47DE-AA08-E55AABA9C0AB}" type="slidenum">
              <a:rPr lang="de-DE" smtClean="0"/>
              <a:t>‹#›</a:t>
            </a:fld>
            <a:endParaRPr lang="de-DE"/>
          </a:p>
        </p:txBody>
      </p:sp>
      <p:sp>
        <p:nvSpPr>
          <p:cNvPr id="9" name="Titel 1">
            <a:extLst>
              <a:ext uri="{FF2B5EF4-FFF2-40B4-BE49-F238E27FC236}">
                <a16:creationId xmlns:a16="http://schemas.microsoft.com/office/drawing/2014/main" id="{8B98D666-B14E-49BB-8915-80E5F29C83C0}"/>
              </a:ext>
            </a:extLst>
          </p:cNvPr>
          <p:cNvSpPr>
            <a:spLocks noGrp="1"/>
          </p:cNvSpPr>
          <p:nvPr>
            <p:ph type="title"/>
          </p:nvPr>
        </p:nvSpPr>
        <p:spPr>
          <a:xfrm>
            <a:off x="487949" y="136526"/>
            <a:ext cx="10518338" cy="644525"/>
          </a:xfrm>
          <a:prstGeom prst="rect">
            <a:avLst/>
          </a:prstGeom>
        </p:spPr>
        <p:txBody>
          <a:bodyPr>
            <a:normAutofit/>
          </a:bodyPr>
          <a:lstStyle>
            <a:lvl1pPr>
              <a:defRPr sz="3600" cap="all" baseline="0">
                <a:latin typeface="Arial" panose="020B0604020202020204" pitchFamily="34" charset="0"/>
                <a:cs typeface="Arial" panose="020B0604020202020204" pitchFamily="34" charset="0"/>
              </a:defRPr>
            </a:lvl1pPr>
          </a:lstStyle>
          <a:p>
            <a:r>
              <a:rPr lang="de-DE"/>
              <a:t>Mastertitelformat bearbeiten</a:t>
            </a:r>
          </a:p>
        </p:txBody>
      </p:sp>
      <p:sp>
        <p:nvSpPr>
          <p:cNvPr id="12" name="Textplatzhalter 8">
            <a:extLst>
              <a:ext uri="{FF2B5EF4-FFF2-40B4-BE49-F238E27FC236}">
                <a16:creationId xmlns:a16="http://schemas.microsoft.com/office/drawing/2014/main" id="{392377D6-7AFB-4ABA-92A4-762A5A252F7A}"/>
              </a:ext>
            </a:extLst>
          </p:cNvPr>
          <p:cNvSpPr>
            <a:spLocks noGrp="1"/>
          </p:cNvSpPr>
          <p:nvPr>
            <p:ph type="body" sz="quarter" idx="13" hasCustomPrompt="1"/>
          </p:nvPr>
        </p:nvSpPr>
        <p:spPr>
          <a:xfrm>
            <a:off x="487949" y="656299"/>
            <a:ext cx="10518338" cy="514350"/>
          </a:xfrm>
        </p:spPr>
        <p:txBody>
          <a:bodyPr/>
          <a:lstStyle>
            <a:lvl1pPr marL="0" indent="0">
              <a:buNone/>
              <a:defRPr cap="all" baseline="0">
                <a:solidFill>
                  <a:srgbClr val="00A15D"/>
                </a:solidFill>
              </a:defRPr>
            </a:lvl1pPr>
          </a:lstStyle>
          <a:p>
            <a:pPr lvl="0"/>
            <a:r>
              <a:rPr lang="de-DE" err="1"/>
              <a:t>Subtitle</a:t>
            </a:r>
            <a:r>
              <a:rPr lang="de-DE"/>
              <a:t> </a:t>
            </a:r>
          </a:p>
        </p:txBody>
      </p:sp>
    </p:spTree>
    <p:extLst>
      <p:ext uri="{BB962C8B-B14F-4D97-AF65-F5344CB8AC3E}">
        <p14:creationId xmlns:p14="http://schemas.microsoft.com/office/powerpoint/2010/main" val="325908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tx2"/>
        </a:solidFill>
        <a:effectLst/>
      </p:bgPr>
    </p:bg>
    <p:spTree>
      <p:nvGrpSpPr>
        <p:cNvPr id="1" name=""/>
        <p:cNvGrpSpPr/>
        <p:nvPr/>
      </p:nvGrpSpPr>
      <p:grpSpPr>
        <a:xfrm>
          <a:off x="0" y="0"/>
          <a:ext cx="0" cy="0"/>
          <a:chOff x="0" y="0"/>
          <a:chExt cx="0" cy="0"/>
        </a:xfrm>
      </p:grpSpPr>
      <p:pic>
        <p:nvPicPr>
          <p:cNvPr id="7" name="Bild 12" descr="logo-grün.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072262" y="5957669"/>
            <a:ext cx="1544774" cy="360040"/>
          </a:xfrm>
          <a:prstGeom prst="rect">
            <a:avLst/>
          </a:prstGeom>
        </p:spPr>
      </p:pic>
      <p:sp>
        <p:nvSpPr>
          <p:cNvPr id="8" name="Abgerundetes Rechteck 7"/>
          <p:cNvSpPr/>
          <p:nvPr userDrawn="1"/>
        </p:nvSpPr>
        <p:spPr>
          <a:xfrm>
            <a:off x="5469164" y="2953519"/>
            <a:ext cx="6120000" cy="2340000"/>
          </a:xfrm>
          <a:custGeom>
            <a:avLst/>
            <a:gdLst>
              <a:gd name="connsiteX0" fmla="*/ 0 w 5400000"/>
              <a:gd name="connsiteY0" fmla="*/ 420008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8" fmla="*/ 0 w 5400000"/>
              <a:gd name="connsiteY8" fmla="*/ 420008 h 2520000"/>
              <a:gd name="connsiteX0" fmla="*/ 0 w 5400000"/>
              <a:gd name="connsiteY0" fmla="*/ 2099992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0" fmla="*/ 0 w 5400000"/>
              <a:gd name="connsiteY0" fmla="*/ 2099992 h 2520000"/>
              <a:gd name="connsiteX1" fmla="*/ 559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2520000">
                <a:moveTo>
                  <a:pt x="0" y="2099992"/>
                </a:moveTo>
                <a:cubicBezTo>
                  <a:pt x="186" y="1399995"/>
                  <a:pt x="373" y="699997"/>
                  <a:pt x="559" y="0"/>
                </a:cubicBezTo>
                <a:lnTo>
                  <a:pt x="4979992" y="0"/>
                </a:lnTo>
                <a:cubicBezTo>
                  <a:pt x="5211956" y="0"/>
                  <a:pt x="5400000" y="188044"/>
                  <a:pt x="5400000" y="420008"/>
                </a:cubicBezTo>
                <a:lnTo>
                  <a:pt x="5400000" y="2099992"/>
                </a:lnTo>
                <a:cubicBezTo>
                  <a:pt x="5400000" y="2331956"/>
                  <a:pt x="5211956" y="2520000"/>
                  <a:pt x="4979992" y="2520000"/>
                </a:cubicBezTo>
                <a:lnTo>
                  <a:pt x="420008" y="2520000"/>
                </a:lnTo>
                <a:cubicBezTo>
                  <a:pt x="188044" y="2520000"/>
                  <a:pt x="0" y="2331956"/>
                  <a:pt x="0" y="20999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a:solidFill>
                <a:schemeClr val="tx2"/>
              </a:solidFill>
              <a:latin typeface="Arial" panose="020B0604020202020204" pitchFamily="34" charset="0"/>
              <a:cs typeface="Arial" panose="020B0604020202020204" pitchFamily="34" charset="0"/>
            </a:endParaRPr>
          </a:p>
        </p:txBody>
      </p:sp>
      <p:sp>
        <p:nvSpPr>
          <p:cNvPr id="2" name="Titel 1"/>
          <p:cNvSpPr>
            <a:spLocks noGrp="1"/>
          </p:cNvSpPr>
          <p:nvPr>
            <p:ph type="ctrTitle"/>
          </p:nvPr>
        </p:nvSpPr>
        <p:spPr>
          <a:xfrm>
            <a:off x="5469164" y="2953519"/>
            <a:ext cx="6120000" cy="1627609"/>
          </a:xfrm>
        </p:spPr>
        <p:txBody>
          <a:bodyPr lIns="252000" tIns="72000" rIns="252000" bIns="72000">
            <a:noAutofit/>
          </a:bodyPr>
          <a:lstStyle>
            <a:lvl1pPr>
              <a:defRPr sz="3200">
                <a:solidFill>
                  <a:schemeClr val="tx2"/>
                </a:solidFill>
              </a:defRPr>
            </a:lvl1pPr>
          </a:lstStyle>
          <a:p>
            <a:r>
              <a:rPr lang="de-DE"/>
              <a:t>Titelmasterformat durch Klicken bearbeiten</a:t>
            </a:r>
          </a:p>
        </p:txBody>
      </p:sp>
      <p:sp>
        <p:nvSpPr>
          <p:cNvPr id="3" name="Untertitel 2"/>
          <p:cNvSpPr>
            <a:spLocks noGrp="1"/>
          </p:cNvSpPr>
          <p:nvPr>
            <p:ph type="subTitle" idx="1"/>
          </p:nvPr>
        </p:nvSpPr>
        <p:spPr>
          <a:xfrm>
            <a:off x="5469164" y="4590653"/>
            <a:ext cx="6120000" cy="702866"/>
          </a:xfrm>
        </p:spPr>
        <p:txBody>
          <a:bodyPr lIns="252000" tIns="72000" rIns="252000" bIns="72000">
            <a:noAutofit/>
          </a:bodyPr>
          <a:lstStyle>
            <a:lvl1pPr marL="0" indent="0" algn="l">
              <a:buNone/>
              <a:defRPr sz="16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12" name="Textfeld 11"/>
          <p:cNvSpPr txBox="1"/>
          <p:nvPr userDrawn="1"/>
        </p:nvSpPr>
        <p:spPr>
          <a:xfrm>
            <a:off x="432000" y="6071488"/>
            <a:ext cx="4104456" cy="246221"/>
          </a:xfrm>
          <a:prstGeom prst="rect">
            <a:avLst/>
          </a:prstGeom>
          <a:noFill/>
          <a:ln>
            <a:noFill/>
          </a:ln>
        </p:spPr>
        <p:txBody>
          <a:bodyPr vert="horz" wrap="square" lIns="0" tIns="0" rIns="0" bIns="0" rtlCol="0" anchor="ctr">
            <a:spAutoFit/>
          </a:bodyPr>
          <a:lstStyle/>
          <a:p>
            <a:r>
              <a:rPr lang="de-DE" sz="1600">
                <a:solidFill>
                  <a:schemeClr val="bg1"/>
                </a:solidFill>
                <a:latin typeface="Arial" panose="020B0604020202020204" pitchFamily="34" charset="-128"/>
                <a:cs typeface="Arial" panose="020B0604020202020204" pitchFamily="34" charset="-128"/>
              </a:rPr>
              <a:t>Innovations for a </a:t>
            </a:r>
            <a:r>
              <a:rPr lang="de-DE" sz="1600" b="1" err="1">
                <a:solidFill>
                  <a:schemeClr val="bg1"/>
                </a:solidFill>
                <a:latin typeface="Arial" panose="020B0604020202020204" pitchFamily="34" charset="-128"/>
                <a:cs typeface="Arial" panose="020B0604020202020204" pitchFamily="34" charset="-128"/>
              </a:rPr>
              <a:t>better</a:t>
            </a:r>
            <a:r>
              <a:rPr lang="de-DE" sz="1600" b="1">
                <a:solidFill>
                  <a:schemeClr val="bg1"/>
                </a:solidFill>
                <a:latin typeface="Arial" panose="020B0604020202020204" pitchFamily="34" charset="-128"/>
                <a:cs typeface="Arial" panose="020B0604020202020204" pitchFamily="34" charset="-128"/>
              </a:rPr>
              <a:t> </a:t>
            </a:r>
            <a:r>
              <a:rPr lang="de-DE" sz="1600" b="1" err="1">
                <a:solidFill>
                  <a:schemeClr val="bg1"/>
                </a:solidFill>
                <a:latin typeface="Arial" panose="020B0604020202020204" pitchFamily="34" charset="-128"/>
                <a:cs typeface="Arial" panose="020B0604020202020204" pitchFamily="34" charset="-128"/>
              </a:rPr>
              <a:t>world</a:t>
            </a:r>
            <a:r>
              <a:rPr lang="de-DE" sz="1600" b="0">
                <a:solidFill>
                  <a:schemeClr val="bg1"/>
                </a:solidFill>
                <a:latin typeface="Arial" panose="020B0604020202020204" pitchFamily="34" charset="-128"/>
                <a:cs typeface="Arial" panose="020B0604020202020204" pitchFamily="34" charset="-128"/>
              </a:rPr>
              <a:t>.</a:t>
            </a:r>
            <a:endParaRPr lang="de-DE" sz="1600">
              <a:solidFill>
                <a:schemeClr val="bg1"/>
              </a:solidFill>
              <a:latin typeface="Arial" panose="020B0604020202020204" pitchFamily="34" charset="-128"/>
              <a:cs typeface="Arial" panose="020B0604020202020204" pitchFamily="34" charset="-128"/>
            </a:endParaRPr>
          </a:p>
        </p:txBody>
      </p:sp>
      <p:pic>
        <p:nvPicPr>
          <p:cNvPr id="10" name="Grafik 9"/>
          <p:cNvPicPr>
            <a:picLocks noChangeAspect="1"/>
          </p:cNvPicPr>
          <p:nvPr userDrawn="1"/>
        </p:nvPicPr>
        <p:blipFill rotWithShape="1">
          <a:blip r:embed="rId3" cstate="screen">
            <a:extLst>
              <a:ext uri="{28A0092B-C50C-407E-A947-70E740481C1C}">
                <a14:useLocalDpi xmlns:a14="http://schemas.microsoft.com/office/drawing/2010/main"/>
              </a:ext>
            </a:extLst>
          </a:blip>
          <a:srcRect b="34875"/>
          <a:stretch/>
        </p:blipFill>
        <p:spPr>
          <a:xfrm rot="10800000">
            <a:off x="-4447" y="-1"/>
            <a:ext cx="5471447" cy="4696903"/>
          </a:xfrm>
          <a:prstGeom prst="rect">
            <a:avLst/>
          </a:prstGeom>
        </p:spPr>
      </p:pic>
    </p:spTree>
    <p:extLst>
      <p:ext uri="{BB962C8B-B14F-4D97-AF65-F5344CB8AC3E}">
        <p14:creationId xmlns:p14="http://schemas.microsoft.com/office/powerpoint/2010/main" val="4254011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tro/Outro">
    <p:spTree>
      <p:nvGrpSpPr>
        <p:cNvPr id="1" name=""/>
        <p:cNvGrpSpPr/>
        <p:nvPr/>
      </p:nvGrpSpPr>
      <p:grpSpPr>
        <a:xfrm>
          <a:off x="0" y="0"/>
          <a:ext cx="0" cy="0"/>
          <a:chOff x="0" y="0"/>
          <a:chExt cx="0" cy="0"/>
        </a:xfrm>
      </p:grpSpPr>
      <p:pic>
        <p:nvPicPr>
          <p:cNvPr id="4" name="Grafik 5">
            <a:extLst>
              <a:ext uri="{FF2B5EF4-FFF2-40B4-BE49-F238E27FC236}">
                <a16:creationId xmlns:a16="http://schemas.microsoft.com/office/drawing/2014/main" id="{92ED1B68-074D-4E8D-A860-661F106806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79" b="1279"/>
          <a:stretch/>
        </p:blipFill>
        <p:spPr bwMode="gray">
          <a:xfrm>
            <a:off x="1" y="0"/>
            <a:ext cx="12195174" cy="6858000"/>
          </a:xfrm>
          <a:prstGeom prst="rect">
            <a:avLst/>
          </a:prstGeom>
        </p:spPr>
      </p:pic>
      <p:pic>
        <p:nvPicPr>
          <p:cNvPr id="5" name="Grafik 13" descr="Ein Bild, das dunkel, suchend, Bett enthält.&#10;&#10;Automatisch generierte Beschreibung">
            <a:extLst>
              <a:ext uri="{FF2B5EF4-FFF2-40B4-BE49-F238E27FC236}">
                <a16:creationId xmlns:a16="http://schemas.microsoft.com/office/drawing/2014/main" id="{4BEEC56A-B249-4704-ABAD-9C0DAB74085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flipH="1" flipV="1">
            <a:off x="0" y="0"/>
            <a:ext cx="12195175" cy="2011676"/>
          </a:xfrm>
          <a:prstGeom prst="rect">
            <a:avLst/>
          </a:prstGeom>
        </p:spPr>
      </p:pic>
      <p:grpSp>
        <p:nvGrpSpPr>
          <p:cNvPr id="7" name="Grafik 3">
            <a:extLst>
              <a:ext uri="{FF2B5EF4-FFF2-40B4-BE49-F238E27FC236}">
                <a16:creationId xmlns:a16="http://schemas.microsoft.com/office/drawing/2014/main" id="{400A86FE-D3D4-48C2-B9E7-098BC273CE8C}"/>
              </a:ext>
            </a:extLst>
          </p:cNvPr>
          <p:cNvGrpSpPr/>
          <p:nvPr userDrawn="1"/>
        </p:nvGrpSpPr>
        <p:grpSpPr bwMode="gray">
          <a:xfrm>
            <a:off x="2661617" y="2490991"/>
            <a:ext cx="6513166" cy="1226041"/>
            <a:chOff x="2657329" y="2818836"/>
            <a:chExt cx="6513166" cy="1226041"/>
          </a:xfrm>
          <a:solidFill>
            <a:schemeClr val="bg1"/>
          </a:solidFill>
        </p:grpSpPr>
        <p:sp>
          <p:nvSpPr>
            <p:cNvPr id="8" name="Freihandform: Form 20">
              <a:extLst>
                <a:ext uri="{FF2B5EF4-FFF2-40B4-BE49-F238E27FC236}">
                  <a16:creationId xmlns:a16="http://schemas.microsoft.com/office/drawing/2014/main" id="{C6C23CEA-ACD5-44F1-9F84-E29A14DDD1DA}"/>
                </a:ext>
              </a:extLst>
            </p:cNvPr>
            <p:cNvSpPr/>
            <p:nvPr/>
          </p:nvSpPr>
          <p:spPr bwMode="gray">
            <a:xfrm>
              <a:off x="5340903" y="3153211"/>
              <a:ext cx="175761" cy="290077"/>
            </a:xfrm>
            <a:custGeom>
              <a:avLst/>
              <a:gdLst>
                <a:gd name="connsiteX0" fmla="*/ 135751 w 175761"/>
                <a:gd name="connsiteY0" fmla="*/ 290078 h 290077"/>
                <a:gd name="connsiteX1" fmla="*/ 175761 w 175761"/>
                <a:gd name="connsiteY1" fmla="*/ 0 h 290077"/>
                <a:gd name="connsiteX2" fmla="*/ 40011 w 175761"/>
                <a:gd name="connsiteY2" fmla="*/ 0 h 290077"/>
                <a:gd name="connsiteX3" fmla="*/ 0 w 175761"/>
                <a:gd name="connsiteY3" fmla="*/ 290078 h 290077"/>
              </a:gdLst>
              <a:ahLst/>
              <a:cxnLst>
                <a:cxn ang="0">
                  <a:pos x="connsiteX0" y="connsiteY0"/>
                </a:cxn>
                <a:cxn ang="0">
                  <a:pos x="connsiteX1" y="connsiteY1"/>
                </a:cxn>
                <a:cxn ang="0">
                  <a:pos x="connsiteX2" y="connsiteY2"/>
                </a:cxn>
                <a:cxn ang="0">
                  <a:pos x="connsiteX3" y="connsiteY3"/>
                </a:cxn>
              </a:cxnLst>
              <a:rect l="l" t="t" r="r" b="b"/>
              <a:pathLst>
                <a:path w="175761" h="290077">
                  <a:moveTo>
                    <a:pt x="135751" y="290078"/>
                  </a:moveTo>
                  <a:lnTo>
                    <a:pt x="175761" y="0"/>
                  </a:lnTo>
                  <a:lnTo>
                    <a:pt x="40011" y="0"/>
                  </a:lnTo>
                  <a:lnTo>
                    <a:pt x="0" y="290078"/>
                  </a:lnTo>
                  <a:close/>
                </a:path>
              </a:pathLst>
            </a:custGeom>
            <a:grpFill/>
            <a:ln w="14288" cap="flat">
              <a:noFill/>
              <a:prstDash val="solid"/>
              <a:miter/>
            </a:ln>
          </p:spPr>
          <p:txBody>
            <a:bodyPr rtlCol="0" anchor="ctr"/>
            <a:lstStyle/>
            <a:p>
              <a:endParaRPr lang="en-US"/>
            </a:p>
          </p:txBody>
        </p:sp>
        <p:sp>
          <p:nvSpPr>
            <p:cNvPr id="9" name="Freihandform: Form 21">
              <a:extLst>
                <a:ext uri="{FF2B5EF4-FFF2-40B4-BE49-F238E27FC236}">
                  <a16:creationId xmlns:a16="http://schemas.microsoft.com/office/drawing/2014/main" id="{9BF919B0-5F85-45D7-A06C-BDA571DDAE19}"/>
                </a:ext>
              </a:extLst>
            </p:cNvPr>
            <p:cNvSpPr/>
            <p:nvPr/>
          </p:nvSpPr>
          <p:spPr bwMode="gray">
            <a:xfrm>
              <a:off x="2657329" y="2818836"/>
              <a:ext cx="6513166" cy="1211752"/>
            </a:xfrm>
            <a:custGeom>
              <a:avLst/>
              <a:gdLst>
                <a:gd name="connsiteX0" fmla="*/ 1237473 w 6513166"/>
                <a:gd name="connsiteY0" fmla="*/ 190051 h 1211752"/>
                <a:gd name="connsiteX1" fmla="*/ 6487446 w 6513166"/>
                <a:gd name="connsiteY1" fmla="*/ 188622 h 1211752"/>
                <a:gd name="connsiteX2" fmla="*/ 6513167 w 6513166"/>
                <a:gd name="connsiteY2" fmla="*/ 0 h 1211752"/>
                <a:gd name="connsiteX3" fmla="*/ 687326 w 6513166"/>
                <a:gd name="connsiteY3" fmla="*/ 0 h 1211752"/>
                <a:gd name="connsiteX4" fmla="*/ 0 w 6513166"/>
                <a:gd name="connsiteY4" fmla="*/ 605876 h 1211752"/>
                <a:gd name="connsiteX5" fmla="*/ 687326 w 6513166"/>
                <a:gd name="connsiteY5" fmla="*/ 1211753 h 1211752"/>
                <a:gd name="connsiteX6" fmla="*/ 1063141 w 6513166"/>
                <a:gd name="connsiteY6" fmla="*/ 1211753 h 1211752"/>
                <a:gd name="connsiteX7" fmla="*/ 1083146 w 6513166"/>
                <a:gd name="connsiteY7" fmla="*/ 1065999 h 1211752"/>
                <a:gd name="connsiteX8" fmla="*/ 741626 w 6513166"/>
                <a:gd name="connsiteY8" fmla="*/ 577297 h 1211752"/>
                <a:gd name="connsiteX9" fmla="*/ 1237473 w 6513166"/>
                <a:gd name="connsiteY9" fmla="*/ 190051 h 12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3166" h="1211752">
                  <a:moveTo>
                    <a:pt x="1237473" y="190051"/>
                  </a:moveTo>
                  <a:lnTo>
                    <a:pt x="6487446" y="188622"/>
                  </a:lnTo>
                  <a:lnTo>
                    <a:pt x="6513167" y="0"/>
                  </a:lnTo>
                  <a:lnTo>
                    <a:pt x="687326" y="0"/>
                  </a:lnTo>
                  <a:cubicBezTo>
                    <a:pt x="295793" y="0"/>
                    <a:pt x="0" y="271501"/>
                    <a:pt x="0" y="605876"/>
                  </a:cubicBezTo>
                  <a:cubicBezTo>
                    <a:pt x="0" y="940251"/>
                    <a:pt x="295793" y="1211753"/>
                    <a:pt x="687326" y="1211753"/>
                  </a:cubicBezTo>
                  <a:lnTo>
                    <a:pt x="1063141" y="1211753"/>
                  </a:lnTo>
                  <a:lnTo>
                    <a:pt x="1083146" y="1065999"/>
                  </a:lnTo>
                  <a:cubicBezTo>
                    <a:pt x="868803" y="1035991"/>
                    <a:pt x="708761" y="808787"/>
                    <a:pt x="741626" y="577297"/>
                  </a:cubicBezTo>
                  <a:cubicBezTo>
                    <a:pt x="773063" y="357238"/>
                    <a:pt x="974546" y="190051"/>
                    <a:pt x="1237473" y="190051"/>
                  </a:cubicBezTo>
                  <a:close/>
                </a:path>
              </a:pathLst>
            </a:custGeom>
            <a:grpFill/>
            <a:ln w="14288" cap="flat">
              <a:noFill/>
              <a:prstDash val="solid"/>
              <a:miter/>
            </a:ln>
          </p:spPr>
          <p:txBody>
            <a:bodyPr rtlCol="0" anchor="ctr"/>
            <a:lstStyle/>
            <a:p>
              <a:endParaRPr lang="en-US"/>
            </a:p>
          </p:txBody>
        </p:sp>
        <p:sp>
          <p:nvSpPr>
            <p:cNvPr id="10" name="Freihandform: Form 22">
              <a:extLst>
                <a:ext uri="{FF2B5EF4-FFF2-40B4-BE49-F238E27FC236}">
                  <a16:creationId xmlns:a16="http://schemas.microsoft.com/office/drawing/2014/main" id="{4B704F48-1601-4355-88A0-26C9E498D9D0}"/>
                </a:ext>
              </a:extLst>
            </p:cNvPr>
            <p:cNvSpPr/>
            <p:nvPr/>
          </p:nvSpPr>
          <p:spPr bwMode="gray">
            <a:xfrm>
              <a:off x="8350277" y="3153211"/>
              <a:ext cx="798428" cy="877377"/>
            </a:xfrm>
            <a:custGeom>
              <a:avLst/>
              <a:gdLst>
                <a:gd name="connsiteX0" fmla="*/ 517281 w 798428"/>
                <a:gd name="connsiteY0" fmla="*/ 0 h 877377"/>
                <a:gd name="connsiteX1" fmla="*/ 122890 w 798428"/>
                <a:gd name="connsiteY1" fmla="*/ 0 h 877377"/>
                <a:gd name="connsiteX2" fmla="*/ 0 w 798428"/>
                <a:gd name="connsiteY2" fmla="*/ 877377 h 877377"/>
                <a:gd name="connsiteX3" fmla="*/ 227203 w 798428"/>
                <a:gd name="connsiteY3" fmla="*/ 877377 h 877377"/>
                <a:gd name="connsiteX4" fmla="*/ 267214 w 798428"/>
                <a:gd name="connsiteY4" fmla="*/ 587300 h 877377"/>
                <a:gd name="connsiteX5" fmla="*/ 347235 w 798428"/>
                <a:gd name="connsiteY5" fmla="*/ 587300 h 877377"/>
                <a:gd name="connsiteX6" fmla="*/ 490131 w 798428"/>
                <a:gd name="connsiteY6" fmla="*/ 877377 h 877377"/>
                <a:gd name="connsiteX7" fmla="*/ 744484 w 798428"/>
                <a:gd name="connsiteY7" fmla="*/ 877377 h 877377"/>
                <a:gd name="connsiteX8" fmla="*/ 583013 w 798428"/>
                <a:gd name="connsiteY8" fmla="*/ 563008 h 877377"/>
                <a:gd name="connsiteX9" fmla="*/ 794497 w 798428"/>
                <a:gd name="connsiteY9" fmla="*/ 298651 h 877377"/>
                <a:gd name="connsiteX10" fmla="*/ 517281 w 798428"/>
                <a:gd name="connsiteY10" fmla="*/ 0 h 877377"/>
                <a:gd name="connsiteX11" fmla="*/ 570152 w 798428"/>
                <a:gd name="connsiteY11" fmla="*/ 298651 h 877377"/>
                <a:gd name="connsiteX12" fmla="*/ 435831 w 798428"/>
                <a:gd name="connsiteY12" fmla="*/ 404394 h 877377"/>
                <a:gd name="connsiteX13" fmla="*/ 292935 w 798428"/>
                <a:gd name="connsiteY13" fmla="*/ 404394 h 877377"/>
                <a:gd name="connsiteX14" fmla="*/ 322943 w 798428"/>
                <a:gd name="connsiteY14" fmla="*/ 192909 h 877377"/>
                <a:gd name="connsiteX15" fmla="*/ 465838 w 798428"/>
                <a:gd name="connsiteY15" fmla="*/ 192909 h 877377"/>
                <a:gd name="connsiteX16" fmla="*/ 570152 w 798428"/>
                <a:gd name="connsiteY16" fmla="*/ 298651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428" h="877377">
                  <a:moveTo>
                    <a:pt x="517281" y="0"/>
                  </a:moveTo>
                  <a:lnTo>
                    <a:pt x="122890" y="0"/>
                  </a:lnTo>
                  <a:lnTo>
                    <a:pt x="0" y="877377"/>
                  </a:lnTo>
                  <a:lnTo>
                    <a:pt x="227203" y="877377"/>
                  </a:lnTo>
                  <a:lnTo>
                    <a:pt x="267214" y="587300"/>
                  </a:lnTo>
                  <a:lnTo>
                    <a:pt x="347235" y="587300"/>
                  </a:lnTo>
                  <a:lnTo>
                    <a:pt x="490131" y="877377"/>
                  </a:lnTo>
                  <a:lnTo>
                    <a:pt x="744484" y="877377"/>
                  </a:lnTo>
                  <a:lnTo>
                    <a:pt x="583013" y="563008"/>
                  </a:lnTo>
                  <a:cubicBezTo>
                    <a:pt x="695900" y="522997"/>
                    <a:pt x="775921" y="431544"/>
                    <a:pt x="794497" y="298651"/>
                  </a:cubicBezTo>
                  <a:cubicBezTo>
                    <a:pt x="821648" y="107172"/>
                    <a:pt x="705902" y="0"/>
                    <a:pt x="517281" y="0"/>
                  </a:cubicBezTo>
                  <a:close/>
                  <a:moveTo>
                    <a:pt x="570152" y="298651"/>
                  </a:moveTo>
                  <a:cubicBezTo>
                    <a:pt x="560150" y="362954"/>
                    <a:pt x="517281" y="404394"/>
                    <a:pt x="435831" y="404394"/>
                  </a:cubicBezTo>
                  <a:lnTo>
                    <a:pt x="292935" y="404394"/>
                  </a:lnTo>
                  <a:lnTo>
                    <a:pt x="322943" y="192909"/>
                  </a:lnTo>
                  <a:lnTo>
                    <a:pt x="465838" y="192909"/>
                  </a:lnTo>
                  <a:cubicBezTo>
                    <a:pt x="547289" y="192909"/>
                    <a:pt x="578726" y="234348"/>
                    <a:pt x="570152" y="298651"/>
                  </a:cubicBezTo>
                  <a:close/>
                </a:path>
              </a:pathLst>
            </a:custGeom>
            <a:grpFill/>
            <a:ln w="14288" cap="flat">
              <a:noFill/>
              <a:prstDash val="solid"/>
              <a:miter/>
            </a:ln>
          </p:spPr>
          <p:txBody>
            <a:bodyPr rtlCol="0" anchor="ctr"/>
            <a:lstStyle/>
            <a:p>
              <a:endParaRPr lang="en-US"/>
            </a:p>
          </p:txBody>
        </p:sp>
        <p:sp>
          <p:nvSpPr>
            <p:cNvPr id="11" name="Freihandform: Form 23">
              <a:extLst>
                <a:ext uri="{FF2B5EF4-FFF2-40B4-BE49-F238E27FC236}">
                  <a16:creationId xmlns:a16="http://schemas.microsoft.com/office/drawing/2014/main" id="{24D8053A-E258-4EC6-9342-A6975556337F}"/>
                </a:ext>
              </a:extLst>
            </p:cNvPr>
            <p:cNvSpPr/>
            <p:nvPr/>
          </p:nvSpPr>
          <p:spPr bwMode="gray">
            <a:xfrm>
              <a:off x="6844161" y="3153211"/>
              <a:ext cx="615878" cy="877377"/>
            </a:xfrm>
            <a:custGeom>
              <a:avLst/>
              <a:gdLst>
                <a:gd name="connsiteX0" fmla="*/ 352952 w 615878"/>
                <a:gd name="connsiteY0" fmla="*/ 0 h 877377"/>
                <a:gd name="connsiteX1" fmla="*/ 122890 w 615878"/>
                <a:gd name="connsiteY1" fmla="*/ 0 h 877377"/>
                <a:gd name="connsiteX2" fmla="*/ 0 w 615878"/>
                <a:gd name="connsiteY2" fmla="*/ 877377 h 877377"/>
                <a:gd name="connsiteX3" fmla="*/ 588729 w 615878"/>
                <a:gd name="connsiteY3" fmla="*/ 877377 h 877377"/>
                <a:gd name="connsiteX4" fmla="*/ 615879 w 615878"/>
                <a:gd name="connsiteY4" fmla="*/ 678753 h 877377"/>
                <a:gd name="connsiteX5" fmla="*/ 257212 w 615878"/>
                <a:gd name="connsiteY5" fmla="*/ 678753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878" h="877377">
                  <a:moveTo>
                    <a:pt x="352952" y="0"/>
                  </a:moveTo>
                  <a:lnTo>
                    <a:pt x="122890" y="0"/>
                  </a:lnTo>
                  <a:lnTo>
                    <a:pt x="0" y="877377"/>
                  </a:lnTo>
                  <a:lnTo>
                    <a:pt x="588729" y="877377"/>
                  </a:lnTo>
                  <a:lnTo>
                    <a:pt x="615879" y="678753"/>
                  </a:lnTo>
                  <a:lnTo>
                    <a:pt x="257212" y="678753"/>
                  </a:lnTo>
                  <a:close/>
                </a:path>
              </a:pathLst>
            </a:custGeom>
            <a:grpFill/>
            <a:ln w="14288" cap="flat">
              <a:noFill/>
              <a:prstDash val="solid"/>
              <a:miter/>
            </a:ln>
          </p:spPr>
          <p:txBody>
            <a:bodyPr rtlCol="0" anchor="ctr"/>
            <a:lstStyle/>
            <a:p>
              <a:endParaRPr lang="en-US"/>
            </a:p>
          </p:txBody>
        </p:sp>
        <p:sp>
          <p:nvSpPr>
            <p:cNvPr id="12" name="Freihandform: Form 24">
              <a:extLst>
                <a:ext uri="{FF2B5EF4-FFF2-40B4-BE49-F238E27FC236}">
                  <a16:creationId xmlns:a16="http://schemas.microsoft.com/office/drawing/2014/main" id="{0B1C3ED5-F198-4F06-B56F-014A2E52EC86}"/>
                </a:ext>
              </a:extLst>
            </p:cNvPr>
            <p:cNvSpPr/>
            <p:nvPr/>
          </p:nvSpPr>
          <p:spPr bwMode="gray">
            <a:xfrm>
              <a:off x="7537203" y="3153211"/>
              <a:ext cx="750200" cy="877377"/>
            </a:xfrm>
            <a:custGeom>
              <a:avLst/>
              <a:gdLst>
                <a:gd name="connsiteX0" fmla="*/ 0 w 750200"/>
                <a:gd name="connsiteY0" fmla="*/ 877377 h 877377"/>
                <a:gd name="connsiteX1" fmla="*/ 627311 w 750200"/>
                <a:gd name="connsiteY1" fmla="*/ 877377 h 877377"/>
                <a:gd name="connsiteX2" fmla="*/ 654461 w 750200"/>
                <a:gd name="connsiteY2" fmla="*/ 678753 h 877377"/>
                <a:gd name="connsiteX3" fmla="*/ 252925 w 750200"/>
                <a:gd name="connsiteY3" fmla="*/ 678753 h 877377"/>
                <a:gd name="connsiteX4" fmla="*/ 274359 w 750200"/>
                <a:gd name="connsiteY4" fmla="*/ 527284 h 877377"/>
                <a:gd name="connsiteX5" fmla="*/ 641600 w 750200"/>
                <a:gd name="connsiteY5" fmla="*/ 527284 h 877377"/>
                <a:gd name="connsiteX6" fmla="*/ 668750 w 750200"/>
                <a:gd name="connsiteY6" fmla="*/ 334375 h 877377"/>
                <a:gd name="connsiteX7" fmla="*/ 301509 w 750200"/>
                <a:gd name="connsiteY7" fmla="*/ 334375 h 877377"/>
                <a:gd name="connsiteX8" fmla="*/ 321514 w 750200"/>
                <a:gd name="connsiteY8" fmla="*/ 197196 h 877377"/>
                <a:gd name="connsiteX9" fmla="*/ 723050 w 750200"/>
                <a:gd name="connsiteY9" fmla="*/ 197196 h 877377"/>
                <a:gd name="connsiteX10" fmla="*/ 750200 w 750200"/>
                <a:gd name="connsiteY10" fmla="*/ 0 h 877377"/>
                <a:gd name="connsiteX11" fmla="*/ 122890 w 750200"/>
                <a:gd name="connsiteY11" fmla="*/ 0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00" h="877377">
                  <a:moveTo>
                    <a:pt x="0" y="877377"/>
                  </a:moveTo>
                  <a:lnTo>
                    <a:pt x="627311" y="877377"/>
                  </a:lnTo>
                  <a:lnTo>
                    <a:pt x="654461" y="678753"/>
                  </a:lnTo>
                  <a:lnTo>
                    <a:pt x="252925" y="678753"/>
                  </a:lnTo>
                  <a:lnTo>
                    <a:pt x="274359" y="527284"/>
                  </a:lnTo>
                  <a:lnTo>
                    <a:pt x="641600" y="527284"/>
                  </a:lnTo>
                  <a:lnTo>
                    <a:pt x="668750" y="334375"/>
                  </a:lnTo>
                  <a:lnTo>
                    <a:pt x="301509" y="334375"/>
                  </a:lnTo>
                  <a:lnTo>
                    <a:pt x="321514" y="197196"/>
                  </a:lnTo>
                  <a:lnTo>
                    <a:pt x="723050" y="197196"/>
                  </a:lnTo>
                  <a:lnTo>
                    <a:pt x="750200" y="0"/>
                  </a:lnTo>
                  <a:lnTo>
                    <a:pt x="122890" y="0"/>
                  </a:lnTo>
                  <a:close/>
                </a:path>
              </a:pathLst>
            </a:custGeom>
            <a:grpFill/>
            <a:ln w="14288" cap="flat">
              <a:noFill/>
              <a:prstDash val="solid"/>
              <a:miter/>
            </a:ln>
          </p:spPr>
          <p:txBody>
            <a:bodyPr rtlCol="0" anchor="ctr"/>
            <a:lstStyle/>
            <a:p>
              <a:endParaRPr lang="en-US"/>
            </a:p>
          </p:txBody>
        </p:sp>
        <p:sp>
          <p:nvSpPr>
            <p:cNvPr id="13" name="Freihandform: Form 25">
              <a:extLst>
                <a:ext uri="{FF2B5EF4-FFF2-40B4-BE49-F238E27FC236}">
                  <a16:creationId xmlns:a16="http://schemas.microsoft.com/office/drawing/2014/main" id="{4D2E771A-4E7F-4638-9655-F8700D891270}"/>
                </a:ext>
              </a:extLst>
            </p:cNvPr>
            <p:cNvSpPr/>
            <p:nvPr/>
          </p:nvSpPr>
          <p:spPr bwMode="gray">
            <a:xfrm>
              <a:off x="4091998" y="3153211"/>
              <a:ext cx="761670" cy="877377"/>
            </a:xfrm>
            <a:custGeom>
              <a:avLst/>
              <a:gdLst>
                <a:gd name="connsiteX0" fmla="*/ 498705 w 761670"/>
                <a:gd name="connsiteY0" fmla="*/ 0 h 877377"/>
                <a:gd name="connsiteX1" fmla="*/ 122890 w 761670"/>
                <a:gd name="connsiteY1" fmla="*/ 0 h 877377"/>
                <a:gd name="connsiteX2" fmla="*/ 0 w 761670"/>
                <a:gd name="connsiteY2" fmla="*/ 877377 h 877377"/>
                <a:gd name="connsiteX3" fmla="*/ 402965 w 761670"/>
                <a:gd name="connsiteY3" fmla="*/ 877377 h 877377"/>
                <a:gd name="connsiteX4" fmla="*/ 728766 w 761670"/>
                <a:gd name="connsiteY4" fmla="*/ 631597 h 877377"/>
                <a:gd name="connsiteX5" fmla="*/ 614450 w 761670"/>
                <a:gd name="connsiteY5" fmla="*/ 424399 h 877377"/>
                <a:gd name="connsiteX6" fmla="*/ 758774 w 761670"/>
                <a:gd name="connsiteY6" fmla="*/ 238635 h 877377"/>
                <a:gd name="connsiteX7" fmla="*/ 498705 w 761670"/>
                <a:gd name="connsiteY7" fmla="*/ 0 h 877377"/>
                <a:gd name="connsiteX8" fmla="*/ 511565 w 761670"/>
                <a:gd name="connsiteY8" fmla="*/ 604447 h 877377"/>
                <a:gd name="connsiteX9" fmla="*/ 398678 w 761670"/>
                <a:gd name="connsiteY9" fmla="*/ 688755 h 877377"/>
                <a:gd name="connsiteX10" fmla="*/ 244351 w 761670"/>
                <a:gd name="connsiteY10" fmla="*/ 688755 h 877377"/>
                <a:gd name="connsiteX11" fmla="*/ 268643 w 761670"/>
                <a:gd name="connsiteY11" fmla="*/ 518710 h 877377"/>
                <a:gd name="connsiteX12" fmla="*/ 422970 w 761670"/>
                <a:gd name="connsiteY12" fmla="*/ 518710 h 877377"/>
                <a:gd name="connsiteX13" fmla="*/ 511565 w 761670"/>
                <a:gd name="connsiteY13" fmla="*/ 604447 h 877377"/>
                <a:gd name="connsiteX14" fmla="*/ 538715 w 761670"/>
                <a:gd name="connsiteY14" fmla="*/ 267214 h 877377"/>
                <a:gd name="connsiteX15" fmla="*/ 424399 w 761670"/>
                <a:gd name="connsiteY15" fmla="*/ 347236 h 877377"/>
                <a:gd name="connsiteX16" fmla="*/ 292935 w 761670"/>
                <a:gd name="connsiteY16" fmla="*/ 347236 h 877377"/>
                <a:gd name="connsiteX17" fmla="*/ 315799 w 761670"/>
                <a:gd name="connsiteY17" fmla="*/ 188622 h 877377"/>
                <a:gd name="connsiteX18" fmla="*/ 447262 w 761670"/>
                <a:gd name="connsiteY18" fmla="*/ 188622 h 877377"/>
                <a:gd name="connsiteX19" fmla="*/ 538715 w 761670"/>
                <a:gd name="connsiteY19" fmla="*/ 267214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1670" h="877377">
                  <a:moveTo>
                    <a:pt x="498705" y="0"/>
                  </a:moveTo>
                  <a:lnTo>
                    <a:pt x="122890" y="0"/>
                  </a:lnTo>
                  <a:lnTo>
                    <a:pt x="0" y="877377"/>
                  </a:lnTo>
                  <a:lnTo>
                    <a:pt x="402965" y="877377"/>
                  </a:lnTo>
                  <a:cubicBezTo>
                    <a:pt x="585871" y="877377"/>
                    <a:pt x="705903" y="790211"/>
                    <a:pt x="728766" y="631597"/>
                  </a:cubicBezTo>
                  <a:cubicBezTo>
                    <a:pt x="743056" y="533000"/>
                    <a:pt x="694471" y="451549"/>
                    <a:pt x="614450" y="424399"/>
                  </a:cubicBezTo>
                  <a:cubicBezTo>
                    <a:pt x="683040" y="401536"/>
                    <a:pt x="744485" y="332946"/>
                    <a:pt x="758774" y="238635"/>
                  </a:cubicBezTo>
                  <a:cubicBezTo>
                    <a:pt x="780208" y="81450"/>
                    <a:pt x="681611" y="0"/>
                    <a:pt x="498705" y="0"/>
                  </a:cubicBezTo>
                  <a:close/>
                  <a:moveTo>
                    <a:pt x="511565" y="604447"/>
                  </a:moveTo>
                  <a:cubicBezTo>
                    <a:pt x="504420" y="654461"/>
                    <a:pt x="462981" y="688755"/>
                    <a:pt x="398678" y="688755"/>
                  </a:cubicBezTo>
                  <a:lnTo>
                    <a:pt x="244351" y="688755"/>
                  </a:lnTo>
                  <a:lnTo>
                    <a:pt x="268643" y="518710"/>
                  </a:lnTo>
                  <a:lnTo>
                    <a:pt x="422970" y="518710"/>
                  </a:lnTo>
                  <a:cubicBezTo>
                    <a:pt x="487273" y="518710"/>
                    <a:pt x="518710" y="551576"/>
                    <a:pt x="511565" y="604447"/>
                  </a:cubicBezTo>
                  <a:close/>
                  <a:moveTo>
                    <a:pt x="538715" y="267214"/>
                  </a:moveTo>
                  <a:cubicBezTo>
                    <a:pt x="531570" y="321515"/>
                    <a:pt x="491560" y="347236"/>
                    <a:pt x="424399" y="347236"/>
                  </a:cubicBezTo>
                  <a:lnTo>
                    <a:pt x="292935" y="347236"/>
                  </a:lnTo>
                  <a:lnTo>
                    <a:pt x="315799" y="188622"/>
                  </a:lnTo>
                  <a:lnTo>
                    <a:pt x="447262" y="188622"/>
                  </a:lnTo>
                  <a:cubicBezTo>
                    <a:pt x="514423" y="188622"/>
                    <a:pt x="545860" y="212914"/>
                    <a:pt x="538715" y="267214"/>
                  </a:cubicBezTo>
                  <a:close/>
                </a:path>
              </a:pathLst>
            </a:custGeom>
            <a:grpFill/>
            <a:ln w="14288" cap="flat">
              <a:noFill/>
              <a:prstDash val="solid"/>
              <a:miter/>
            </a:ln>
          </p:spPr>
          <p:txBody>
            <a:bodyPr rtlCol="0" anchor="ctr"/>
            <a:lstStyle/>
            <a:p>
              <a:endParaRPr lang="en-US"/>
            </a:p>
          </p:txBody>
        </p:sp>
        <p:sp>
          <p:nvSpPr>
            <p:cNvPr id="14" name="Freihandform: Form 26">
              <a:extLst>
                <a:ext uri="{FF2B5EF4-FFF2-40B4-BE49-F238E27FC236}">
                  <a16:creationId xmlns:a16="http://schemas.microsoft.com/office/drawing/2014/main" id="{D03DD57F-996D-4FB1-A269-ED18B4C73EC7}"/>
                </a:ext>
              </a:extLst>
            </p:cNvPr>
            <p:cNvSpPr/>
            <p:nvPr/>
          </p:nvSpPr>
          <p:spPr bwMode="gray">
            <a:xfrm>
              <a:off x="5893907" y="3153211"/>
              <a:ext cx="887379" cy="877377"/>
            </a:xfrm>
            <a:custGeom>
              <a:avLst/>
              <a:gdLst>
                <a:gd name="connsiteX0" fmla="*/ 610163 w 887379"/>
                <a:gd name="connsiteY0" fmla="*/ 332946 h 877377"/>
                <a:gd name="connsiteX1" fmla="*/ 305796 w 887379"/>
                <a:gd name="connsiteY1" fmla="*/ 332946 h 877377"/>
                <a:gd name="connsiteX2" fmla="*/ 352952 w 887379"/>
                <a:gd name="connsiteY2" fmla="*/ 0 h 877377"/>
                <a:gd name="connsiteX3" fmla="*/ 122890 w 887379"/>
                <a:gd name="connsiteY3" fmla="*/ 0 h 877377"/>
                <a:gd name="connsiteX4" fmla="*/ 0 w 887379"/>
                <a:gd name="connsiteY4" fmla="*/ 877377 h 877377"/>
                <a:gd name="connsiteX5" fmla="*/ 230062 w 887379"/>
                <a:gd name="connsiteY5" fmla="*/ 877377 h 877377"/>
                <a:gd name="connsiteX6" fmla="*/ 278646 w 887379"/>
                <a:gd name="connsiteY6" fmla="*/ 530142 h 877377"/>
                <a:gd name="connsiteX7" fmla="*/ 583013 w 887379"/>
                <a:gd name="connsiteY7" fmla="*/ 530142 h 877377"/>
                <a:gd name="connsiteX8" fmla="*/ 534429 w 887379"/>
                <a:gd name="connsiteY8" fmla="*/ 877377 h 877377"/>
                <a:gd name="connsiteX9" fmla="*/ 764490 w 887379"/>
                <a:gd name="connsiteY9" fmla="*/ 877377 h 877377"/>
                <a:gd name="connsiteX10" fmla="*/ 887380 w 887379"/>
                <a:gd name="connsiteY10" fmla="*/ 0 h 877377"/>
                <a:gd name="connsiteX11" fmla="*/ 657318 w 887379"/>
                <a:gd name="connsiteY11" fmla="*/ 0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379" h="877377">
                  <a:moveTo>
                    <a:pt x="610163" y="332946"/>
                  </a:moveTo>
                  <a:lnTo>
                    <a:pt x="305796" y="332946"/>
                  </a:lnTo>
                  <a:lnTo>
                    <a:pt x="352952" y="0"/>
                  </a:lnTo>
                  <a:lnTo>
                    <a:pt x="122890" y="0"/>
                  </a:lnTo>
                  <a:lnTo>
                    <a:pt x="0" y="877377"/>
                  </a:lnTo>
                  <a:lnTo>
                    <a:pt x="230062" y="877377"/>
                  </a:lnTo>
                  <a:lnTo>
                    <a:pt x="278646" y="530142"/>
                  </a:lnTo>
                  <a:lnTo>
                    <a:pt x="583013" y="530142"/>
                  </a:lnTo>
                  <a:lnTo>
                    <a:pt x="534429" y="877377"/>
                  </a:lnTo>
                  <a:lnTo>
                    <a:pt x="764490" y="877377"/>
                  </a:lnTo>
                  <a:lnTo>
                    <a:pt x="887380" y="0"/>
                  </a:lnTo>
                  <a:lnTo>
                    <a:pt x="657318" y="0"/>
                  </a:lnTo>
                  <a:close/>
                </a:path>
              </a:pathLst>
            </a:custGeom>
            <a:grpFill/>
            <a:ln w="14288" cap="flat">
              <a:noFill/>
              <a:prstDash val="solid"/>
              <a:miter/>
            </a:ln>
          </p:spPr>
          <p:txBody>
            <a:bodyPr rtlCol="0" anchor="ctr"/>
            <a:lstStyle/>
            <a:p>
              <a:endParaRPr lang="en-US"/>
            </a:p>
          </p:txBody>
        </p:sp>
        <p:sp>
          <p:nvSpPr>
            <p:cNvPr id="15" name="Freihandform: Form 39">
              <a:extLst>
                <a:ext uri="{FF2B5EF4-FFF2-40B4-BE49-F238E27FC236}">
                  <a16:creationId xmlns:a16="http://schemas.microsoft.com/office/drawing/2014/main" id="{422EFE77-2FAA-4C53-AAE8-DE976AC4391E}"/>
                </a:ext>
              </a:extLst>
            </p:cNvPr>
            <p:cNvSpPr/>
            <p:nvPr/>
          </p:nvSpPr>
          <p:spPr bwMode="gray">
            <a:xfrm>
              <a:off x="4988314" y="3153211"/>
              <a:ext cx="842718" cy="891666"/>
            </a:xfrm>
            <a:custGeom>
              <a:avLst/>
              <a:gdLst>
                <a:gd name="connsiteX0" fmla="*/ 544068 w 842718"/>
                <a:gd name="connsiteY0" fmla="*/ 498705 h 891666"/>
                <a:gd name="connsiteX1" fmla="*/ 365449 w 842718"/>
                <a:gd name="connsiteY1" fmla="*/ 687327 h 891666"/>
                <a:gd name="connsiteX2" fmla="*/ 236843 w 842718"/>
                <a:gd name="connsiteY2" fmla="*/ 498705 h 891666"/>
                <a:gd name="connsiteX3" fmla="*/ 306862 w 842718"/>
                <a:gd name="connsiteY3" fmla="*/ 0 h 891666"/>
                <a:gd name="connsiteX4" fmla="*/ 78229 w 842718"/>
                <a:gd name="connsiteY4" fmla="*/ 0 h 891666"/>
                <a:gd name="connsiteX5" fmla="*/ 5353 w 842718"/>
                <a:gd name="connsiteY5" fmla="*/ 518710 h 891666"/>
                <a:gd name="connsiteX6" fmla="*/ 335441 w 842718"/>
                <a:gd name="connsiteY6" fmla="*/ 891667 h 891666"/>
                <a:gd name="connsiteX7" fmla="*/ 769842 w 842718"/>
                <a:gd name="connsiteY7" fmla="*/ 520139 h 891666"/>
                <a:gd name="connsiteX8" fmla="*/ 842719 w 842718"/>
                <a:gd name="connsiteY8" fmla="*/ 0 h 891666"/>
                <a:gd name="connsiteX9" fmla="*/ 614086 w 842718"/>
                <a:gd name="connsiteY9" fmla="*/ 0 h 891666"/>
                <a:gd name="connsiteX10" fmla="*/ 544068 w 842718"/>
                <a:gd name="connsiteY10" fmla="*/ 498705 h 89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718" h="891666">
                  <a:moveTo>
                    <a:pt x="544068" y="498705"/>
                  </a:moveTo>
                  <a:cubicBezTo>
                    <a:pt x="526920" y="623024"/>
                    <a:pt x="459760" y="687327"/>
                    <a:pt x="365449" y="687327"/>
                  </a:cubicBezTo>
                  <a:cubicBezTo>
                    <a:pt x="269709" y="687327"/>
                    <a:pt x="219695" y="623024"/>
                    <a:pt x="236843" y="498705"/>
                  </a:cubicBezTo>
                  <a:lnTo>
                    <a:pt x="306862" y="0"/>
                  </a:lnTo>
                  <a:lnTo>
                    <a:pt x="78229" y="0"/>
                  </a:lnTo>
                  <a:lnTo>
                    <a:pt x="5353" y="518710"/>
                  </a:lnTo>
                  <a:cubicBezTo>
                    <a:pt x="-28942" y="760203"/>
                    <a:pt x="103950" y="891667"/>
                    <a:pt x="335441" y="891667"/>
                  </a:cubicBezTo>
                  <a:cubicBezTo>
                    <a:pt x="566931" y="891667"/>
                    <a:pt x="735547" y="760203"/>
                    <a:pt x="769842" y="520139"/>
                  </a:cubicBezTo>
                  <a:lnTo>
                    <a:pt x="842719" y="0"/>
                  </a:lnTo>
                  <a:lnTo>
                    <a:pt x="614086" y="0"/>
                  </a:lnTo>
                  <a:lnTo>
                    <a:pt x="544068" y="498705"/>
                  </a:lnTo>
                  <a:close/>
                </a:path>
              </a:pathLst>
            </a:custGeom>
            <a:grpFill/>
            <a:ln w="14288" cap="flat">
              <a:noFill/>
              <a:prstDash val="solid"/>
              <a:miter/>
            </a:ln>
          </p:spPr>
          <p:txBody>
            <a:bodyPr rtlCol="0" anchor="ctr"/>
            <a:lstStyle/>
            <a:p>
              <a:endParaRPr lang="en-US"/>
            </a:p>
          </p:txBody>
        </p:sp>
      </p:grpSp>
      <p:sp>
        <p:nvSpPr>
          <p:cNvPr id="16" name="Textfeld 40">
            <a:extLst>
              <a:ext uri="{FF2B5EF4-FFF2-40B4-BE49-F238E27FC236}">
                <a16:creationId xmlns:a16="http://schemas.microsoft.com/office/drawing/2014/main" id="{A91BB0A5-1CD7-4860-8565-E3C87F874C94}"/>
              </a:ext>
            </a:extLst>
          </p:cNvPr>
          <p:cNvSpPr txBox="1"/>
          <p:nvPr userDrawn="1"/>
        </p:nvSpPr>
        <p:spPr bwMode="gray">
          <a:xfrm>
            <a:off x="2733452" y="4305546"/>
            <a:ext cx="6640499" cy="338554"/>
          </a:xfrm>
          <a:prstGeom prst="rect">
            <a:avLst/>
          </a:prstGeom>
          <a:noFill/>
        </p:spPr>
        <p:txBody>
          <a:bodyPr wrap="square" lIns="0" tIns="0" rIns="0" bIns="0" rtlCol="0" anchor="t">
            <a:spAutoFit/>
          </a:bodyPr>
          <a:lstStyle/>
          <a:p>
            <a:r>
              <a:rPr lang="en-US" sz="2200" kern="3100" spc="450">
                <a:solidFill>
                  <a:schemeClr val="bg1"/>
                </a:solidFill>
                <a:latin typeface="Arial Nova Light"/>
                <a:cs typeface="Arial"/>
              </a:rPr>
              <a:t>INNOVATIONS FOR A BETTER WORLD</a:t>
            </a:r>
          </a:p>
        </p:txBody>
      </p:sp>
      <p:pic>
        <p:nvPicPr>
          <p:cNvPr id="17" name="Grafik 35" descr="Ein Bild, das dunkel, suchend, Bett enthält.&#10;&#10;Automatisch generierte Beschreibung">
            <a:extLst>
              <a:ext uri="{FF2B5EF4-FFF2-40B4-BE49-F238E27FC236}">
                <a16:creationId xmlns:a16="http://schemas.microsoft.com/office/drawing/2014/main" id="{A6B26A67-5C9A-4A06-9538-9A50421D586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gray">
          <a:xfrm rot="10800000">
            <a:off x="1206499" y="5159514"/>
            <a:ext cx="8813799" cy="1698486"/>
          </a:xfrm>
          <a:prstGeom prst="rect">
            <a:avLst/>
          </a:prstGeom>
        </p:spPr>
      </p:pic>
    </p:spTree>
    <p:extLst>
      <p:ext uri="{BB962C8B-B14F-4D97-AF65-F5344CB8AC3E}">
        <p14:creationId xmlns:p14="http://schemas.microsoft.com/office/powerpoint/2010/main" val="117018626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r>
              <a:rPr lang="de-DE"/>
              <a:t>Bühler Alternative Proteins - Iran Grain 2022</a:t>
            </a:r>
          </a:p>
        </p:txBody>
      </p:sp>
      <p:sp>
        <p:nvSpPr>
          <p:cNvPr id="9" name="Inhaltsplatzhalter 8"/>
          <p:cNvSpPr>
            <a:spLocks noGrp="1"/>
          </p:cNvSpPr>
          <p:nvPr>
            <p:ph sz="quarter" idx="13"/>
          </p:nvPr>
        </p:nvSpPr>
        <p:spPr>
          <a:xfrm>
            <a:off x="431999" y="1656000"/>
            <a:ext cx="54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Inhaltsplatzhalter 10"/>
          <p:cNvSpPr>
            <a:spLocks noGrp="1"/>
          </p:cNvSpPr>
          <p:nvPr>
            <p:ph sz="quarter" idx="14"/>
          </p:nvPr>
        </p:nvSpPr>
        <p:spPr>
          <a:xfrm>
            <a:off x="6192000" y="1656000"/>
            <a:ext cx="54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5718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r>
              <a:rPr lang="de-DE"/>
              <a:t>Bühler Alternative Proteins - Iran Grain 2022</a:t>
            </a:r>
          </a:p>
        </p:txBody>
      </p:sp>
      <p:sp>
        <p:nvSpPr>
          <p:cNvPr id="9" name="Inhaltsplatzhalter 8"/>
          <p:cNvSpPr>
            <a:spLocks noGrp="1"/>
          </p:cNvSpPr>
          <p:nvPr>
            <p:ph sz="quarter" idx="13"/>
          </p:nvPr>
        </p:nvSpPr>
        <p:spPr>
          <a:xfrm>
            <a:off x="431999" y="1656000"/>
            <a:ext cx="36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Inhaltsplatzhalter 10"/>
          <p:cNvSpPr>
            <a:spLocks noGrp="1"/>
          </p:cNvSpPr>
          <p:nvPr>
            <p:ph sz="quarter" idx="14"/>
          </p:nvPr>
        </p:nvSpPr>
        <p:spPr>
          <a:xfrm>
            <a:off x="4212000" y="1662113"/>
            <a:ext cx="36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Inhaltsplatzhalter 6"/>
          <p:cNvSpPr>
            <a:spLocks noGrp="1"/>
          </p:cNvSpPr>
          <p:nvPr>
            <p:ph sz="quarter" idx="15"/>
          </p:nvPr>
        </p:nvSpPr>
        <p:spPr>
          <a:xfrm>
            <a:off x="7992001" y="1656000"/>
            <a:ext cx="36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2919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rechts">
    <p:spTree>
      <p:nvGrpSpPr>
        <p:cNvPr id="1" name=""/>
        <p:cNvGrpSpPr/>
        <p:nvPr/>
      </p:nvGrpSpPr>
      <p:grpSpPr>
        <a:xfrm>
          <a:off x="0" y="0"/>
          <a:ext cx="0" cy="0"/>
          <a:chOff x="0" y="0"/>
          <a:chExt cx="0" cy="0"/>
        </a:xfrm>
      </p:grpSpPr>
      <p:sp>
        <p:nvSpPr>
          <p:cNvPr id="10" name="Rechteck 9"/>
          <p:cNvSpPr/>
          <p:nvPr userDrawn="1"/>
        </p:nvSpPr>
        <p:spPr>
          <a:xfrm>
            <a:off x="10661035" y="6378634"/>
            <a:ext cx="1152128"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solidFill>
                <a:schemeClr val="tx2"/>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32000" y="274638"/>
            <a:ext cx="5400000" cy="900000"/>
          </a:xfrm>
        </p:spPr>
        <p:txBody>
          <a:bodyPr/>
          <a:lstStyle/>
          <a:p>
            <a:r>
              <a:rPr lang="en-US"/>
              <a:t>Click to edit Master title style</a:t>
            </a:r>
            <a:endParaRPr lang="de-DE"/>
          </a:p>
        </p:txBody>
      </p:sp>
      <p:sp>
        <p:nvSpPr>
          <p:cNvPr id="9" name="Inhaltsplatzhalter 8"/>
          <p:cNvSpPr>
            <a:spLocks noGrp="1"/>
          </p:cNvSpPr>
          <p:nvPr>
            <p:ph sz="quarter" idx="13"/>
          </p:nvPr>
        </p:nvSpPr>
        <p:spPr>
          <a:xfrm>
            <a:off x="431999" y="1656000"/>
            <a:ext cx="54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pic>
        <p:nvPicPr>
          <p:cNvPr id="8" name="Bild 7" descr="logo-grü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90896" y="6543472"/>
            <a:ext cx="741103" cy="172729"/>
          </a:xfrm>
          <a:prstGeom prst="rect">
            <a:avLst/>
          </a:prstGeom>
        </p:spPr>
      </p:pic>
      <p:sp>
        <p:nvSpPr>
          <p:cNvPr id="7" name="Bildplatzhalter 6"/>
          <p:cNvSpPr>
            <a:spLocks noGrp="1"/>
          </p:cNvSpPr>
          <p:nvPr>
            <p:ph type="pic" sz="quarter" idx="14"/>
          </p:nvPr>
        </p:nvSpPr>
        <p:spPr>
          <a:xfrm>
            <a:off x="6097588" y="0"/>
            <a:ext cx="6097587" cy="6858000"/>
          </a:xfrm>
          <a:solidFill>
            <a:schemeClr val="accent4"/>
          </a:solidFill>
        </p:spPr>
        <p:txBody>
          <a:bodyPr/>
          <a:lstStyle/>
          <a:p>
            <a:r>
              <a:rPr lang="en-US"/>
              <a:t>Click icon to add picture</a:t>
            </a:r>
            <a:endParaRPr lang="de-DE"/>
          </a:p>
        </p:txBody>
      </p:sp>
    </p:spTree>
    <p:extLst>
      <p:ext uri="{BB962C8B-B14F-4D97-AF65-F5344CB8AC3E}">
        <p14:creationId xmlns:p14="http://schemas.microsoft.com/office/powerpoint/2010/main" val="2762053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und zwei Bilder rechts">
    <p:spTree>
      <p:nvGrpSpPr>
        <p:cNvPr id="1" name=""/>
        <p:cNvGrpSpPr/>
        <p:nvPr/>
      </p:nvGrpSpPr>
      <p:grpSpPr>
        <a:xfrm>
          <a:off x="0" y="0"/>
          <a:ext cx="0" cy="0"/>
          <a:chOff x="0" y="0"/>
          <a:chExt cx="0" cy="0"/>
        </a:xfrm>
      </p:grpSpPr>
      <p:sp>
        <p:nvSpPr>
          <p:cNvPr id="10" name="Rechteck 9"/>
          <p:cNvSpPr/>
          <p:nvPr userDrawn="1"/>
        </p:nvSpPr>
        <p:spPr>
          <a:xfrm>
            <a:off x="10661035" y="6378634"/>
            <a:ext cx="1152128"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solidFill>
                <a:schemeClr val="tx2"/>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32000" y="274638"/>
            <a:ext cx="5400000" cy="900000"/>
          </a:xfrm>
        </p:spPr>
        <p:txBody>
          <a:bodyPr/>
          <a:lstStyle/>
          <a:p>
            <a:r>
              <a:rPr lang="en-US"/>
              <a:t>Click to edit Master title style</a:t>
            </a:r>
            <a:endParaRPr lang="de-DE"/>
          </a:p>
        </p:txBody>
      </p:sp>
      <p:sp>
        <p:nvSpPr>
          <p:cNvPr id="9" name="Inhaltsplatzhalter 8"/>
          <p:cNvSpPr>
            <a:spLocks noGrp="1"/>
          </p:cNvSpPr>
          <p:nvPr>
            <p:ph sz="quarter" idx="13"/>
          </p:nvPr>
        </p:nvSpPr>
        <p:spPr>
          <a:xfrm>
            <a:off x="431999" y="1656000"/>
            <a:ext cx="54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pic>
        <p:nvPicPr>
          <p:cNvPr id="8" name="Bild 7" descr="logo-grü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90896" y="6543472"/>
            <a:ext cx="741103" cy="172729"/>
          </a:xfrm>
          <a:prstGeom prst="rect">
            <a:avLst/>
          </a:prstGeom>
        </p:spPr>
      </p:pic>
      <p:sp>
        <p:nvSpPr>
          <p:cNvPr id="7" name="Bildplatzhalter 6"/>
          <p:cNvSpPr>
            <a:spLocks noGrp="1"/>
          </p:cNvSpPr>
          <p:nvPr>
            <p:ph type="pic" sz="quarter" idx="14"/>
          </p:nvPr>
        </p:nvSpPr>
        <p:spPr>
          <a:xfrm>
            <a:off x="6097588" y="0"/>
            <a:ext cx="6097587" cy="3430800"/>
          </a:xfrm>
          <a:solidFill>
            <a:schemeClr val="accent4"/>
          </a:solidFill>
        </p:spPr>
        <p:txBody>
          <a:bodyPr/>
          <a:lstStyle/>
          <a:p>
            <a:r>
              <a:rPr lang="en-US"/>
              <a:t>Click icon to add picture</a:t>
            </a:r>
            <a:endParaRPr lang="de-DE"/>
          </a:p>
        </p:txBody>
      </p:sp>
      <p:sp>
        <p:nvSpPr>
          <p:cNvPr id="6" name="Bildplatzhalter 5"/>
          <p:cNvSpPr>
            <a:spLocks noGrp="1"/>
          </p:cNvSpPr>
          <p:nvPr>
            <p:ph type="pic" sz="quarter" idx="15"/>
          </p:nvPr>
        </p:nvSpPr>
        <p:spPr>
          <a:xfrm>
            <a:off x="6097588" y="3427200"/>
            <a:ext cx="6097587" cy="34308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333987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und drei Bilder rechts">
    <p:spTree>
      <p:nvGrpSpPr>
        <p:cNvPr id="1" name=""/>
        <p:cNvGrpSpPr/>
        <p:nvPr/>
      </p:nvGrpSpPr>
      <p:grpSpPr>
        <a:xfrm>
          <a:off x="0" y="0"/>
          <a:ext cx="0" cy="0"/>
          <a:chOff x="0" y="0"/>
          <a:chExt cx="0" cy="0"/>
        </a:xfrm>
      </p:grpSpPr>
      <p:sp>
        <p:nvSpPr>
          <p:cNvPr id="11" name="Rechteck 10"/>
          <p:cNvSpPr/>
          <p:nvPr userDrawn="1"/>
        </p:nvSpPr>
        <p:spPr>
          <a:xfrm>
            <a:off x="10661035" y="6378634"/>
            <a:ext cx="1152128"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err="1">
              <a:solidFill>
                <a:schemeClr val="tx2"/>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32000" y="274638"/>
            <a:ext cx="5400000" cy="900000"/>
          </a:xfrm>
        </p:spPr>
        <p:txBody>
          <a:bodyPr/>
          <a:lstStyle/>
          <a:p>
            <a:r>
              <a:rPr lang="en-US"/>
              <a:t>Click to edit Master title style</a:t>
            </a:r>
            <a:endParaRPr lang="de-DE"/>
          </a:p>
        </p:txBody>
      </p:sp>
      <p:sp>
        <p:nvSpPr>
          <p:cNvPr id="9" name="Inhaltsplatzhalter 8"/>
          <p:cNvSpPr>
            <a:spLocks noGrp="1"/>
          </p:cNvSpPr>
          <p:nvPr>
            <p:ph sz="quarter" idx="13"/>
          </p:nvPr>
        </p:nvSpPr>
        <p:spPr>
          <a:xfrm>
            <a:off x="431999" y="1656000"/>
            <a:ext cx="540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pic>
        <p:nvPicPr>
          <p:cNvPr id="8" name="Bild 7" descr="logo-grü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90896" y="6543472"/>
            <a:ext cx="741103" cy="172729"/>
          </a:xfrm>
          <a:prstGeom prst="rect">
            <a:avLst/>
          </a:prstGeom>
        </p:spPr>
      </p:pic>
      <p:sp>
        <p:nvSpPr>
          <p:cNvPr id="7" name="Bildplatzhalter 6"/>
          <p:cNvSpPr>
            <a:spLocks noGrp="1"/>
          </p:cNvSpPr>
          <p:nvPr>
            <p:ph type="pic" sz="quarter" idx="14"/>
          </p:nvPr>
        </p:nvSpPr>
        <p:spPr>
          <a:xfrm>
            <a:off x="6097588" y="0"/>
            <a:ext cx="6097587" cy="2286000"/>
          </a:xfrm>
          <a:solidFill>
            <a:schemeClr val="accent4"/>
          </a:solidFill>
        </p:spPr>
        <p:txBody>
          <a:bodyPr/>
          <a:lstStyle/>
          <a:p>
            <a:r>
              <a:rPr lang="en-US"/>
              <a:t>Click icon to add picture</a:t>
            </a:r>
            <a:endParaRPr lang="de-DE"/>
          </a:p>
        </p:txBody>
      </p:sp>
      <p:sp>
        <p:nvSpPr>
          <p:cNvPr id="6" name="Bildplatzhalter 5"/>
          <p:cNvSpPr>
            <a:spLocks noGrp="1"/>
          </p:cNvSpPr>
          <p:nvPr>
            <p:ph type="pic" sz="quarter" idx="15"/>
          </p:nvPr>
        </p:nvSpPr>
        <p:spPr>
          <a:xfrm>
            <a:off x="6097588" y="2286000"/>
            <a:ext cx="6097587" cy="2286000"/>
          </a:xfrm>
          <a:solidFill>
            <a:schemeClr val="accent4"/>
          </a:solidFill>
        </p:spPr>
        <p:txBody>
          <a:bodyPr/>
          <a:lstStyle/>
          <a:p>
            <a:r>
              <a:rPr lang="en-US"/>
              <a:t>Click icon to add picture</a:t>
            </a:r>
          </a:p>
        </p:txBody>
      </p:sp>
      <p:sp>
        <p:nvSpPr>
          <p:cNvPr id="10" name="Bildplatzhalter 9"/>
          <p:cNvSpPr>
            <a:spLocks noGrp="1"/>
          </p:cNvSpPr>
          <p:nvPr>
            <p:ph type="pic" sz="quarter" idx="16"/>
          </p:nvPr>
        </p:nvSpPr>
        <p:spPr>
          <a:xfrm>
            <a:off x="6097588" y="4572000"/>
            <a:ext cx="6097587" cy="2286000"/>
          </a:xfrm>
          <a:solidFill>
            <a:schemeClr val="accent4"/>
          </a:solidFill>
        </p:spPr>
        <p:txBody>
          <a:bodyPr/>
          <a:lstStyle/>
          <a:p>
            <a:r>
              <a:rPr lang="en-US"/>
              <a:t>Click icon to add picture</a:t>
            </a:r>
            <a:endParaRPr lang="de-DE"/>
          </a:p>
        </p:txBody>
      </p:sp>
    </p:spTree>
    <p:extLst>
      <p:ext uri="{BB962C8B-B14F-4D97-AF65-F5344CB8AC3E}">
        <p14:creationId xmlns:p14="http://schemas.microsoft.com/office/powerpoint/2010/main" val="253912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und Bild oben">
    <p:spTree>
      <p:nvGrpSpPr>
        <p:cNvPr id="1" name=""/>
        <p:cNvGrpSpPr/>
        <p:nvPr/>
      </p:nvGrpSpPr>
      <p:grpSpPr>
        <a:xfrm>
          <a:off x="0" y="0"/>
          <a:ext cx="0" cy="0"/>
          <a:chOff x="0" y="0"/>
          <a:chExt cx="0" cy="0"/>
        </a:xfrm>
      </p:grpSpPr>
      <p:sp>
        <p:nvSpPr>
          <p:cNvPr id="2" name="Titel 1"/>
          <p:cNvSpPr>
            <a:spLocks noGrp="1"/>
          </p:cNvSpPr>
          <p:nvPr>
            <p:ph type="title"/>
          </p:nvPr>
        </p:nvSpPr>
        <p:spPr>
          <a:xfrm>
            <a:off x="432000" y="2780928"/>
            <a:ext cx="11160000" cy="900000"/>
          </a:xfrm>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r>
              <a:rPr lang="de-DE"/>
              <a:t>Bühler Alternative Proteins - Iran Grain 2022</a:t>
            </a:r>
          </a:p>
        </p:txBody>
      </p:sp>
      <p:sp>
        <p:nvSpPr>
          <p:cNvPr id="9" name="Inhaltsplatzhalter 8"/>
          <p:cNvSpPr>
            <a:spLocks noGrp="1"/>
          </p:cNvSpPr>
          <p:nvPr>
            <p:ph sz="quarter" idx="13"/>
          </p:nvPr>
        </p:nvSpPr>
        <p:spPr>
          <a:xfrm>
            <a:off x="431999" y="3906000"/>
            <a:ext cx="54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Inhaltsplatzhalter 10"/>
          <p:cNvSpPr>
            <a:spLocks noGrp="1"/>
          </p:cNvSpPr>
          <p:nvPr>
            <p:ph sz="quarter" idx="14"/>
          </p:nvPr>
        </p:nvSpPr>
        <p:spPr>
          <a:xfrm>
            <a:off x="6192000" y="3906000"/>
            <a:ext cx="54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Bildplatzhalter 6"/>
          <p:cNvSpPr>
            <a:spLocks noGrp="1"/>
          </p:cNvSpPr>
          <p:nvPr>
            <p:ph type="pic" sz="quarter" idx="15"/>
          </p:nvPr>
        </p:nvSpPr>
        <p:spPr>
          <a:xfrm>
            <a:off x="0" y="0"/>
            <a:ext cx="12193200" cy="2520000"/>
          </a:xfrm>
          <a:solidFill>
            <a:schemeClr val="accent4"/>
          </a:solidFill>
        </p:spPr>
        <p:txBody>
          <a:bodyPr/>
          <a:lstStyle/>
          <a:p>
            <a:r>
              <a:rPr lang="en-US"/>
              <a:t>Click icon to add picture</a:t>
            </a:r>
            <a:endParaRPr lang="de-DE"/>
          </a:p>
        </p:txBody>
      </p:sp>
    </p:spTree>
    <p:extLst>
      <p:ext uri="{BB962C8B-B14F-4D97-AF65-F5344CB8AC3E}">
        <p14:creationId xmlns:p14="http://schemas.microsoft.com/office/powerpoint/2010/main" val="77751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431999" y="3181119"/>
            <a:ext cx="360000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platzhalter 4"/>
          <p:cNvSpPr>
            <a:spLocks noGrp="1"/>
          </p:cNvSpPr>
          <p:nvPr>
            <p:ph type="body" sz="quarter" idx="3"/>
          </p:nvPr>
        </p:nvSpPr>
        <p:spPr>
          <a:xfrm>
            <a:off x="4212000" y="3181119"/>
            <a:ext cx="360000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platzhalter5"/>
          <p:cNvSpPr>
            <a:spLocks noGrp="1"/>
          </p:cNvSpPr>
          <p:nvPr>
            <p:ph type="body" sz="quarter" idx="16"/>
          </p:nvPr>
        </p:nvSpPr>
        <p:spPr>
          <a:xfrm>
            <a:off x="7992001" y="3181119"/>
            <a:ext cx="3600000" cy="639762"/>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ußzeilenplatzhalter 7"/>
          <p:cNvSpPr>
            <a:spLocks noGrp="1"/>
          </p:cNvSpPr>
          <p:nvPr>
            <p:ph type="ftr" sz="quarter" idx="11"/>
          </p:nvPr>
        </p:nvSpPr>
        <p:spPr/>
        <p:txBody>
          <a:bodyPr/>
          <a:lstStyle>
            <a:lvl1pPr>
              <a:defRPr>
                <a:solidFill>
                  <a:schemeClr val="tx2"/>
                </a:solidFill>
              </a:defRPr>
            </a:lvl1pPr>
          </a:lstStyle>
          <a:p>
            <a:r>
              <a:rPr lang="de-DE"/>
              <a:t>Bühler Alternative Proteins - Iran Grain 2022</a:t>
            </a:r>
          </a:p>
        </p:txBody>
      </p:sp>
      <p:sp>
        <p:nvSpPr>
          <p:cNvPr id="10" name="Inhaltsplatzhalter 8"/>
          <p:cNvSpPr>
            <a:spLocks noGrp="1"/>
          </p:cNvSpPr>
          <p:nvPr>
            <p:ph sz="quarter" idx="13"/>
          </p:nvPr>
        </p:nvSpPr>
        <p:spPr>
          <a:xfrm>
            <a:off x="431999" y="3906000"/>
            <a:ext cx="36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Inhaltsplatzhalter 10"/>
          <p:cNvSpPr>
            <a:spLocks noGrp="1"/>
          </p:cNvSpPr>
          <p:nvPr>
            <p:ph sz="quarter" idx="14"/>
          </p:nvPr>
        </p:nvSpPr>
        <p:spPr>
          <a:xfrm>
            <a:off x="4212000" y="3906000"/>
            <a:ext cx="36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Inhaltsplatzhalter 6"/>
          <p:cNvSpPr>
            <a:spLocks noGrp="1"/>
          </p:cNvSpPr>
          <p:nvPr>
            <p:ph sz="quarter" idx="15"/>
          </p:nvPr>
        </p:nvSpPr>
        <p:spPr>
          <a:xfrm>
            <a:off x="7992001" y="3906000"/>
            <a:ext cx="36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Bildplatzhalter 14"/>
          <p:cNvSpPr>
            <a:spLocks noGrp="1"/>
          </p:cNvSpPr>
          <p:nvPr>
            <p:ph type="pic" sz="quarter" idx="17"/>
          </p:nvPr>
        </p:nvSpPr>
        <p:spPr>
          <a:xfrm>
            <a:off x="431999" y="1656000"/>
            <a:ext cx="3600000" cy="1440000"/>
          </a:xfrm>
          <a:solidFill>
            <a:schemeClr val="accent4"/>
          </a:solidFill>
        </p:spPr>
        <p:txBody>
          <a:bodyPr/>
          <a:lstStyle/>
          <a:p>
            <a:r>
              <a:rPr lang="en-US"/>
              <a:t>Click icon to add picture</a:t>
            </a:r>
            <a:endParaRPr lang="de-DE"/>
          </a:p>
        </p:txBody>
      </p:sp>
      <p:sp>
        <p:nvSpPr>
          <p:cNvPr id="17" name="Bildplatzhalter 16"/>
          <p:cNvSpPr>
            <a:spLocks noGrp="1"/>
          </p:cNvSpPr>
          <p:nvPr>
            <p:ph type="pic" sz="quarter" idx="18"/>
          </p:nvPr>
        </p:nvSpPr>
        <p:spPr>
          <a:xfrm>
            <a:off x="4212000" y="1656000"/>
            <a:ext cx="3600000" cy="1440000"/>
          </a:xfrm>
          <a:solidFill>
            <a:schemeClr val="accent4"/>
          </a:solidFill>
        </p:spPr>
        <p:txBody>
          <a:bodyPr/>
          <a:lstStyle/>
          <a:p>
            <a:r>
              <a:rPr lang="en-US"/>
              <a:t>Click icon to add picture</a:t>
            </a:r>
            <a:endParaRPr lang="de-DE"/>
          </a:p>
        </p:txBody>
      </p:sp>
      <p:sp>
        <p:nvSpPr>
          <p:cNvPr id="19" name="Bildplatzhalter 18"/>
          <p:cNvSpPr>
            <a:spLocks noGrp="1"/>
          </p:cNvSpPr>
          <p:nvPr>
            <p:ph type="pic" sz="quarter" idx="19"/>
          </p:nvPr>
        </p:nvSpPr>
        <p:spPr>
          <a:xfrm>
            <a:off x="7992001" y="1655999"/>
            <a:ext cx="3600000" cy="1440000"/>
          </a:xfrm>
          <a:solidFill>
            <a:schemeClr val="accent4"/>
          </a:solidFill>
        </p:spPr>
        <p:txBody>
          <a:bodyPr/>
          <a:lstStyle/>
          <a:p>
            <a:r>
              <a:rPr lang="en-US"/>
              <a:t>Click icon to add picture</a:t>
            </a:r>
            <a:endParaRPr lang="de-DE"/>
          </a:p>
        </p:txBody>
      </p:sp>
    </p:spTree>
    <p:extLst>
      <p:ext uri="{BB962C8B-B14F-4D97-AF65-F5344CB8AC3E}">
        <p14:creationId xmlns:p14="http://schemas.microsoft.com/office/powerpoint/2010/main" val="1333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heme" Target="../theme/theme2.xml"/><Relationship Id="rId7" Type="http://schemas.openxmlformats.org/officeDocument/2006/relationships/image" Target="../media/image7.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00F28B-10B8-4C77-9BB2-77556FD0637B}"/>
              </a:ext>
            </a:extLst>
          </p:cNvPr>
          <p:cNvGraphicFramePr>
            <a:graphicFrameLocks noChangeAspect="1"/>
          </p:cNvGraphicFramePr>
          <p:nvPr userDrawn="1">
            <p:custDataLst>
              <p:tags r:id="rId23"/>
            </p:custDataLst>
            <p:extLst>
              <p:ext uri="{D42A27DB-BD31-4B8C-83A1-F6EECF244321}">
                <p14:modId xmlns:p14="http://schemas.microsoft.com/office/powerpoint/2010/main" val="759801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3" name="think-cell Folie" r:id="rId24" imgW="470" imgH="469" progId="TCLayout.ActiveDocument.1">
                  <p:embed/>
                </p:oleObj>
              </mc:Choice>
              <mc:Fallback>
                <p:oleObj name="think-cell Folie" r:id="rId24" imgW="470" imgH="469" progId="TCLayout.ActiveDocument.1">
                  <p:embed/>
                  <p:pic>
                    <p:nvPicPr>
                      <p:cNvPr id="6" name="Object 5" hidden="1">
                        <a:extLst>
                          <a:ext uri="{FF2B5EF4-FFF2-40B4-BE49-F238E27FC236}">
                            <a16:creationId xmlns:a16="http://schemas.microsoft.com/office/drawing/2014/main" id="{BD00F28B-10B8-4C77-9BB2-77556FD0637B}"/>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432000" y="274638"/>
            <a:ext cx="11160000" cy="900000"/>
          </a:xfrm>
          <a:prstGeom prst="rect">
            <a:avLst/>
          </a:prstGeom>
        </p:spPr>
        <p:txBody>
          <a:bodyPr vert="horz" lIns="0" tIns="0" rIns="0" bIns="0" rtlCol="0" anchor="t" anchorCtr="0">
            <a:noAutofit/>
          </a:bodyPr>
          <a:lstStyle/>
          <a:p>
            <a:r>
              <a:rPr lang="de-DE"/>
              <a:t>Titelmasterformat durch Klicken bearbeiten</a:t>
            </a:r>
          </a:p>
        </p:txBody>
      </p:sp>
      <p:sp>
        <p:nvSpPr>
          <p:cNvPr id="3" name="Textplatzhalter 2"/>
          <p:cNvSpPr>
            <a:spLocks noGrp="1"/>
          </p:cNvSpPr>
          <p:nvPr>
            <p:ph type="body" idx="1"/>
          </p:nvPr>
        </p:nvSpPr>
        <p:spPr>
          <a:xfrm>
            <a:off x="432000" y="1656000"/>
            <a:ext cx="11160000" cy="4500000"/>
          </a:xfrm>
          <a:prstGeom prst="rect">
            <a:avLst/>
          </a:prstGeom>
        </p:spPr>
        <p:txBody>
          <a:bodyPr vert="horz"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993130" y="6561368"/>
            <a:ext cx="7920000" cy="180000"/>
          </a:xfrm>
          <a:prstGeom prst="rect">
            <a:avLst/>
          </a:prstGeom>
        </p:spPr>
        <p:txBody>
          <a:bodyPr vert="horz" lIns="0" tIns="0" rIns="0" bIns="0" rtlCol="0" anchor="ctr"/>
          <a:lstStyle>
            <a:lvl1pPr algn="l">
              <a:defRPr sz="800">
                <a:solidFill>
                  <a:schemeClr val="tx2"/>
                </a:solidFill>
                <a:latin typeface="Arial" panose="020B0604020202020204" pitchFamily="34" charset="0"/>
                <a:cs typeface="Arial" panose="020B0604020202020204" pitchFamily="34" charset="0"/>
              </a:defRPr>
            </a:lvl1pPr>
          </a:lstStyle>
          <a:p>
            <a:r>
              <a:rPr lang="de-DE"/>
              <a:t>Bühler Alternative Proteins - Iran Grain 2022</a:t>
            </a:r>
          </a:p>
        </p:txBody>
      </p:sp>
      <p:pic>
        <p:nvPicPr>
          <p:cNvPr id="7" name="Bild 7" descr="logo-grün.pn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850897" y="6543472"/>
            <a:ext cx="741103" cy="172729"/>
          </a:xfrm>
          <a:prstGeom prst="rect">
            <a:avLst/>
          </a:prstGeom>
        </p:spPr>
      </p:pic>
      <p:sp>
        <p:nvSpPr>
          <p:cNvPr id="9" name="Foliennummernplatzhalter 5"/>
          <p:cNvSpPr txBox="1">
            <a:spLocks/>
          </p:cNvSpPr>
          <p:nvPr/>
        </p:nvSpPr>
        <p:spPr>
          <a:xfrm>
            <a:off x="432000" y="6561368"/>
            <a:ext cx="328274" cy="180000"/>
          </a:xfrm>
          <a:prstGeom prst="rect">
            <a:avLst/>
          </a:prstGeom>
        </p:spPr>
        <p:txBody>
          <a:bodyPr vert="horz" lIns="0" tIns="0" rIns="0" bIns="0" rtlCol="0" anchor="ctr"/>
          <a:lstStyle>
            <a:defPPr>
              <a:defRPr lang="de-DE"/>
            </a:defPPr>
            <a:lvl1pPr marL="0" algn="l" defTabSz="914400" rtl="0" eaLnBrk="1" latinLnBrk="0" hangingPunct="1">
              <a:defRPr sz="800" b="1"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35AEB7-50D1-40EE-AFE7-1590608C1BDD}" type="slidenum">
              <a:rPr lang="de-DE" smtClean="0"/>
              <a:pPr/>
              <a:t>‹#›</a:t>
            </a:fld>
            <a:endParaRPr lang="de-DE"/>
          </a:p>
        </p:txBody>
      </p:sp>
    </p:spTree>
    <p:extLst>
      <p:ext uri="{BB962C8B-B14F-4D97-AF65-F5344CB8AC3E}">
        <p14:creationId xmlns:p14="http://schemas.microsoft.com/office/powerpoint/2010/main" val="171868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9" r:id="rId5"/>
    <p:sldLayoutId id="2147483675" r:id="rId6"/>
    <p:sldLayoutId id="2147483676" r:id="rId7"/>
    <p:sldLayoutId id="2147483661" r:id="rId8"/>
    <p:sldLayoutId id="2147483674" r:id="rId9"/>
    <p:sldLayoutId id="2147483654" r:id="rId10"/>
    <p:sldLayoutId id="2147483655" r:id="rId11"/>
    <p:sldLayoutId id="2147483677" r:id="rId12"/>
    <p:sldLayoutId id="2147483658" r:id="rId13"/>
    <p:sldLayoutId id="2147483688" r:id="rId14"/>
    <p:sldLayoutId id="2147483689" r:id="rId15"/>
    <p:sldLayoutId id="2147483690" r:id="rId16"/>
    <p:sldLayoutId id="2147483691" r:id="rId17"/>
    <p:sldLayoutId id="2147483692" r:id="rId18"/>
    <p:sldLayoutId id="2147483693" r:id="rId19"/>
    <p:sldLayoutId id="2147483694" r:id="rId20"/>
  </p:sldLayoutIdLst>
  <p:hf sldNum="0" hdr="0" dt="0"/>
  <p:txStyles>
    <p:titleStyle>
      <a:lvl1pPr algn="l" defTabSz="914400" rtl="0" eaLnBrk="1" latinLnBrk="0" hangingPunct="1">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300"/>
        </a:spcAft>
        <a:buFontTx/>
        <a:buNone/>
        <a:defRPr sz="16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72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6pPr>
      <a:lvl7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7pPr>
      <a:lvl8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8pPr>
      <a:lvl9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A83DA07-2136-4EA4-AF71-CC3457413BDF}"/>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05" name="think-cell Folie" r:id="rId6" imgW="360" imgH="360" progId="TCLayout.ActiveDocument.1">
                  <p:embed/>
                </p:oleObj>
              </mc:Choice>
              <mc:Fallback>
                <p:oleObj name="think-cell Folie" r:id="rId6" imgW="360" imgH="360" progId="TCLayout.ActiveDocument.1">
                  <p:embed/>
                  <p:pic>
                    <p:nvPicPr>
                      <p:cNvPr id="6" name="Objekt 5" hidden="1">
                        <a:extLst>
                          <a:ext uri="{FF2B5EF4-FFF2-40B4-BE49-F238E27FC236}">
                            <a16:creationId xmlns:a16="http://schemas.microsoft.com/office/drawing/2014/main" id="{6A83DA07-2136-4EA4-AF71-CC3457413BD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432000" y="274638"/>
            <a:ext cx="11160000" cy="900000"/>
          </a:xfrm>
          <a:prstGeom prst="rect">
            <a:avLst/>
          </a:prstGeom>
        </p:spPr>
        <p:txBody>
          <a:bodyPr vert="horz" lIns="0" tIns="0" rIns="0" bIns="0" rtlCol="0" anchor="t" anchorCtr="0">
            <a:noAutofit/>
          </a:bodyPr>
          <a:lstStyle/>
          <a:p>
            <a:r>
              <a:rPr lang="de-DE"/>
              <a:t>Titelmasterformat durch Klicken bearbeiten</a:t>
            </a:r>
          </a:p>
        </p:txBody>
      </p:sp>
      <p:sp>
        <p:nvSpPr>
          <p:cNvPr id="3" name="Textplatzhalter 2"/>
          <p:cNvSpPr>
            <a:spLocks noGrp="1"/>
          </p:cNvSpPr>
          <p:nvPr>
            <p:ph type="body" idx="1"/>
          </p:nvPr>
        </p:nvSpPr>
        <p:spPr>
          <a:xfrm>
            <a:off x="432000" y="1656000"/>
            <a:ext cx="11160000" cy="4500000"/>
          </a:xfrm>
          <a:prstGeom prst="rect">
            <a:avLst/>
          </a:prstGeom>
        </p:spPr>
        <p:txBody>
          <a:bodyPr vert="horz"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993130" y="6561368"/>
            <a:ext cx="7920000" cy="180000"/>
          </a:xfrm>
          <a:prstGeom prst="rect">
            <a:avLst/>
          </a:prstGeom>
        </p:spPr>
        <p:txBody>
          <a:bodyPr vert="horz" lIns="0" tIns="0" rIns="0" bIns="0" rtlCol="0" anchor="ctr"/>
          <a:lstStyle>
            <a:lvl1pPr algn="l">
              <a:defRPr sz="800">
                <a:solidFill>
                  <a:schemeClr val="tx2"/>
                </a:solidFill>
                <a:latin typeface="Arial" panose="020B0604020202020204" pitchFamily="34" charset="0"/>
                <a:cs typeface="Arial" panose="020B0604020202020204" pitchFamily="34" charset="0"/>
              </a:defRPr>
            </a:lvl1pPr>
          </a:lstStyle>
          <a:p>
            <a:r>
              <a:rPr lang="de-DE"/>
              <a:t>Bühler Alternative Proteins - Iran Grain 2022</a:t>
            </a:r>
          </a:p>
        </p:txBody>
      </p:sp>
      <p:pic>
        <p:nvPicPr>
          <p:cNvPr id="7" name="Bild 7" descr="logo-grü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50897" y="6543472"/>
            <a:ext cx="741103" cy="172729"/>
          </a:xfrm>
          <a:prstGeom prst="rect">
            <a:avLst/>
          </a:prstGeom>
        </p:spPr>
      </p:pic>
      <p:sp>
        <p:nvSpPr>
          <p:cNvPr id="9" name="Foliennummernplatzhalter 5"/>
          <p:cNvSpPr txBox="1">
            <a:spLocks/>
          </p:cNvSpPr>
          <p:nvPr/>
        </p:nvSpPr>
        <p:spPr>
          <a:xfrm>
            <a:off x="432000" y="6561368"/>
            <a:ext cx="328274" cy="180000"/>
          </a:xfrm>
          <a:prstGeom prst="rect">
            <a:avLst/>
          </a:prstGeom>
        </p:spPr>
        <p:txBody>
          <a:bodyPr vert="horz" lIns="0" tIns="0" rIns="0" bIns="0" rtlCol="0" anchor="ctr"/>
          <a:lstStyle>
            <a:defPPr>
              <a:defRPr lang="de-DE"/>
            </a:defPPr>
            <a:lvl1pPr marL="0" algn="l" defTabSz="914400" rtl="0" eaLnBrk="1" latinLnBrk="0" hangingPunct="1">
              <a:defRPr sz="800" b="1"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35AEB7-50D1-40EE-AFE7-1590608C1BDD}" type="slidenum">
              <a:rPr lang="de-DE" smtClean="0"/>
              <a:pPr/>
              <a:t>‹#›</a:t>
            </a:fld>
            <a:endParaRPr lang="de-DE"/>
          </a:p>
        </p:txBody>
      </p:sp>
      <p:sp>
        <p:nvSpPr>
          <p:cNvPr id="10" name="TW_CONFIDENTIAL"/>
          <p:cNvSpPr txBox="1">
            <a:spLocks noChangeArrowheads="1"/>
          </p:cNvSpPr>
          <p:nvPr/>
        </p:nvSpPr>
        <p:spPr bwMode="auto">
          <a:xfrm>
            <a:off x="432000" y="6268684"/>
            <a:ext cx="9482011"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defRPr>
                <a:solidFill>
                  <a:schemeClr val="tx1"/>
                </a:solidFill>
                <a:latin typeface="Arial" pitchFamily="34" charset="0"/>
              </a:defRPr>
            </a:lvl6pPr>
            <a:lvl7pPr marL="2971800" indent="-228600" eaLnBrk="0" fontAlgn="base" hangingPunct="0">
              <a:spcBef>
                <a:spcPct val="50000"/>
              </a:spcBef>
              <a:spcAft>
                <a:spcPct val="0"/>
              </a:spcAft>
              <a:defRPr>
                <a:solidFill>
                  <a:schemeClr val="tx1"/>
                </a:solidFill>
                <a:latin typeface="Arial" pitchFamily="34" charset="0"/>
              </a:defRPr>
            </a:lvl7pPr>
            <a:lvl8pPr marL="3429000" indent="-228600" eaLnBrk="0" fontAlgn="base" hangingPunct="0">
              <a:spcBef>
                <a:spcPct val="50000"/>
              </a:spcBef>
              <a:spcAft>
                <a:spcPct val="0"/>
              </a:spcAft>
              <a:defRPr>
                <a:solidFill>
                  <a:schemeClr val="tx1"/>
                </a:solidFill>
                <a:latin typeface="Arial" pitchFamily="34" charset="0"/>
              </a:defRPr>
            </a:lvl8pPr>
            <a:lvl9pPr marL="3886200" indent="-228600" eaLnBrk="0" fontAlgn="base" hangingPunct="0">
              <a:spcBef>
                <a:spcPct val="50000"/>
              </a:spcBef>
              <a:spcAft>
                <a:spcPct val="0"/>
              </a:spcAft>
              <a:defRPr>
                <a:solidFill>
                  <a:schemeClr val="tx1"/>
                </a:solidFill>
                <a:latin typeface="Arial" pitchFamily="34" charset="0"/>
              </a:defRPr>
            </a:lvl9pPr>
          </a:lstStyle>
          <a:p>
            <a:pPr eaLnBrk="1" hangingPunct="1">
              <a:defRPr/>
            </a:pPr>
            <a:endParaRPr lang="de-DE" sz="900" b="1" u="sng">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71868809"/>
      </p:ext>
    </p:extLst>
  </p:cSld>
  <p:clrMap bg1="lt1" tx1="dk1" bg2="lt2" tx2="dk2" accent1="accent1" accent2="accent2" accent3="accent3" accent4="accent4" accent5="accent5" accent6="accent6" hlink="hlink" folHlink="folHlink"/>
  <p:sldLayoutIdLst>
    <p:sldLayoutId id="2147483680" r:id="rId1"/>
    <p:sldLayoutId id="2147483687" r:id="rId2"/>
  </p:sldLayoutIdLst>
  <p:hf sldNum="0" hdr="0" dt="0"/>
  <p:txStyles>
    <p:titleStyle>
      <a:lvl1pPr algn="l" defTabSz="914400" rtl="0" eaLnBrk="1" latinLnBrk="0" hangingPunct="1">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300"/>
        </a:spcAft>
        <a:buFontTx/>
        <a:buNone/>
        <a:defRPr sz="16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720000" indent="-180000" algn="l" defTabSz="914400" rtl="0" eaLnBrk="1" latinLnBrk="0" hangingPunct="1">
        <a:spcBef>
          <a:spcPts val="0"/>
        </a:spcBef>
        <a:buClr>
          <a:schemeClr val="tx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6pPr>
      <a:lvl7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7pPr>
      <a:lvl8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8pPr>
      <a:lvl9pPr marL="720000" indent="-180000" algn="l" defTabSz="914400" rtl="0" eaLnBrk="1" latinLnBrk="0" hangingPunct="1">
        <a:spcBef>
          <a:spcPts val="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5.xml"/><Relationship Id="rId7" Type="http://schemas.openxmlformats.org/officeDocument/2006/relationships/image" Target="../media/image7.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2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tags" Target="../tags/tag11.xml"/><Relationship Id="rId7" Type="http://schemas.openxmlformats.org/officeDocument/2006/relationships/image" Target="../media/image1.emf"/><Relationship Id="rId12" Type="http://schemas.openxmlformats.org/officeDocument/2006/relationships/image" Target="../media/image46.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45.jpeg"/><Relationship Id="rId5" Type="http://schemas.openxmlformats.org/officeDocument/2006/relationships/notesSlide" Target="../notesSlides/notesSlide11.xml"/><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slideLayout" Target="../slideLayouts/slideLayout3.xml"/><Relationship Id="rId9" Type="http://schemas.openxmlformats.org/officeDocument/2006/relationships/image" Target="../media/image43.jpeg"/><Relationship Id="rId1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tags" Target="../tags/tag13.xml"/><Relationship Id="rId7" Type="http://schemas.openxmlformats.org/officeDocument/2006/relationships/image" Target="../media/image1.emf"/><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tags" Target="../tags/tag12.xml"/><Relationship Id="rId16" Type="http://schemas.microsoft.com/office/2007/relationships/hdphoto" Target="../media/hdphoto8.wdp"/><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55.png"/><Relationship Id="rId5" Type="http://schemas.openxmlformats.org/officeDocument/2006/relationships/notesSlide" Target="../notesSlides/notesSlide14.xml"/><Relationship Id="rId15" Type="http://schemas.openxmlformats.org/officeDocument/2006/relationships/image" Target="../media/image58.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54.png"/><Relationship Id="rId1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1.xml"/><Relationship Id="rId7" Type="http://schemas.openxmlformats.org/officeDocument/2006/relationships/image" Target="../media/image64.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0.xml"/><Relationship Id="rId7" Type="http://schemas.openxmlformats.org/officeDocument/2006/relationships/image" Target="../media/image67.png"/><Relationship Id="rId2" Type="http://schemas.openxmlformats.org/officeDocument/2006/relationships/tags" Target="../tags/tag17.xml"/><Relationship Id="rId1" Type="http://schemas.openxmlformats.org/officeDocument/2006/relationships/vmlDrawing" Target="../drawings/vmlDrawing10.vml"/><Relationship Id="rId6" Type="http://schemas.openxmlformats.org/officeDocument/2006/relationships/image" Target="../media/image1.emf"/><Relationship Id="rId11" Type="http://schemas.microsoft.com/office/2007/relationships/hdphoto" Target="../media/hdphoto10.wdp"/><Relationship Id="rId5" Type="http://schemas.openxmlformats.org/officeDocument/2006/relationships/oleObject" Target="../embeddings/oleObject10.bin"/><Relationship Id="rId10" Type="http://schemas.openxmlformats.org/officeDocument/2006/relationships/image" Target="../media/image69.png"/><Relationship Id="rId4" Type="http://schemas.openxmlformats.org/officeDocument/2006/relationships/notesSlide" Target="../notesSlides/notesSlide19.xml"/><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tags" Target="../tags/tag7.xml"/><Relationship Id="rId7" Type="http://schemas.openxmlformats.org/officeDocument/2006/relationships/image" Target="../media/image16.emf"/><Relationship Id="rId12" Type="http://schemas.openxmlformats.org/officeDocument/2006/relationships/image" Target="../media/image21.jpeg"/><Relationship Id="rId2" Type="http://schemas.openxmlformats.org/officeDocument/2006/relationships/tags" Target="../tags/tag6.xml"/><Relationship Id="rId16" Type="http://schemas.openxmlformats.org/officeDocument/2006/relationships/image" Target="../media/image25.jpeg"/><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20.jpeg"/><Relationship Id="rId5" Type="http://schemas.openxmlformats.org/officeDocument/2006/relationships/notesSlide" Target="../notesSlides/notesSlide2.xml"/><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slideLayout" Target="../slideLayouts/slideLayout3.xml"/><Relationship Id="rId9" Type="http://schemas.openxmlformats.org/officeDocument/2006/relationships/image" Target="../media/image18.jpeg"/><Relationship Id="rId1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21.xml"/><Relationship Id="rId4" Type="http://schemas.openxmlformats.org/officeDocument/2006/relationships/slideLayout" Target="../slideLayouts/slideLayout4.xml"/><Relationship Id="rId9"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7.xml"/><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24F618E-5EEF-43EB-9132-3466A74EB813}"/>
              </a:ext>
            </a:extLst>
          </p:cNvPr>
          <p:cNvGraphicFramePr>
            <a:graphicFrameLocks noChangeAspect="1"/>
          </p:cNvGraphicFramePr>
          <p:nvPr>
            <p:custDataLst>
              <p:tags r:id="rId3"/>
            </p:custDataLst>
            <p:extLst>
              <p:ext uri="{D42A27DB-BD31-4B8C-83A1-F6EECF244321}">
                <p14:modId xmlns:p14="http://schemas.microsoft.com/office/powerpoint/2010/main" val="3518942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25" name="think-cell Folie" r:id="rId6" imgW="360" imgH="360" progId="TCLayout.ActiveDocument.1">
                  <p:embed/>
                </p:oleObj>
              </mc:Choice>
              <mc:Fallback>
                <p:oleObj name="think-cell Folie" r:id="rId6" imgW="360" imgH="360" progId="TCLayout.ActiveDocument.1">
                  <p:embed/>
                  <p:pic>
                    <p:nvPicPr>
                      <p:cNvPr id="4" name="Objekt 3" hidden="1">
                        <a:extLst>
                          <a:ext uri="{FF2B5EF4-FFF2-40B4-BE49-F238E27FC236}">
                            <a16:creationId xmlns:a16="http://schemas.microsoft.com/office/drawing/2014/main" id="{324F618E-5EEF-43EB-9132-3466A74EB81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 name="Grafik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963488"/>
            <a:ext cx="12197843" cy="8131895"/>
          </a:xfrm>
          <a:prstGeom prst="rect">
            <a:avLst/>
          </a:prstGeom>
        </p:spPr>
      </p:pic>
      <p:sp>
        <p:nvSpPr>
          <p:cNvPr id="7" name="Abgerundetes Rechteck 7"/>
          <p:cNvSpPr/>
          <p:nvPr/>
        </p:nvSpPr>
        <p:spPr>
          <a:xfrm>
            <a:off x="5469164" y="2953519"/>
            <a:ext cx="6120000" cy="2340000"/>
          </a:xfrm>
          <a:custGeom>
            <a:avLst/>
            <a:gdLst>
              <a:gd name="connsiteX0" fmla="*/ 0 w 5400000"/>
              <a:gd name="connsiteY0" fmla="*/ 420008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8" fmla="*/ 0 w 5400000"/>
              <a:gd name="connsiteY8" fmla="*/ 420008 h 2520000"/>
              <a:gd name="connsiteX0" fmla="*/ 0 w 5400000"/>
              <a:gd name="connsiteY0" fmla="*/ 2099992 h 2520000"/>
              <a:gd name="connsiteX1" fmla="*/ 420008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 name="connsiteX0" fmla="*/ 0 w 5400000"/>
              <a:gd name="connsiteY0" fmla="*/ 2099992 h 2520000"/>
              <a:gd name="connsiteX1" fmla="*/ 559 w 5400000"/>
              <a:gd name="connsiteY1" fmla="*/ 0 h 2520000"/>
              <a:gd name="connsiteX2" fmla="*/ 4979992 w 5400000"/>
              <a:gd name="connsiteY2" fmla="*/ 0 h 2520000"/>
              <a:gd name="connsiteX3" fmla="*/ 5400000 w 5400000"/>
              <a:gd name="connsiteY3" fmla="*/ 420008 h 2520000"/>
              <a:gd name="connsiteX4" fmla="*/ 5400000 w 5400000"/>
              <a:gd name="connsiteY4" fmla="*/ 2099992 h 2520000"/>
              <a:gd name="connsiteX5" fmla="*/ 4979992 w 5400000"/>
              <a:gd name="connsiteY5" fmla="*/ 2520000 h 2520000"/>
              <a:gd name="connsiteX6" fmla="*/ 420008 w 5400000"/>
              <a:gd name="connsiteY6" fmla="*/ 2520000 h 2520000"/>
              <a:gd name="connsiteX7" fmla="*/ 0 w 5400000"/>
              <a:gd name="connsiteY7" fmla="*/ 2099992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2520000">
                <a:moveTo>
                  <a:pt x="0" y="2099992"/>
                </a:moveTo>
                <a:cubicBezTo>
                  <a:pt x="186" y="1399995"/>
                  <a:pt x="373" y="699997"/>
                  <a:pt x="559" y="0"/>
                </a:cubicBezTo>
                <a:lnTo>
                  <a:pt x="4979992" y="0"/>
                </a:lnTo>
                <a:cubicBezTo>
                  <a:pt x="5211956" y="0"/>
                  <a:pt x="5400000" y="188044"/>
                  <a:pt x="5400000" y="420008"/>
                </a:cubicBezTo>
                <a:lnTo>
                  <a:pt x="5400000" y="2099992"/>
                </a:lnTo>
                <a:cubicBezTo>
                  <a:pt x="5400000" y="2331956"/>
                  <a:pt x="5211956" y="2520000"/>
                  <a:pt x="4979992" y="2520000"/>
                </a:cubicBezTo>
                <a:lnTo>
                  <a:pt x="420008" y="2520000"/>
                </a:lnTo>
                <a:cubicBezTo>
                  <a:pt x="188044" y="2520000"/>
                  <a:pt x="0" y="2331956"/>
                  <a:pt x="0" y="20999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400">
              <a:solidFill>
                <a:schemeClr val="tx2"/>
              </a:solidFill>
              <a:latin typeface="Arial" panose="020B0604020202020204" pitchFamily="34" charset="0"/>
              <a:cs typeface="Arial" panose="020B0604020202020204" pitchFamily="34" charset="0"/>
            </a:endParaRPr>
          </a:p>
        </p:txBody>
      </p:sp>
      <p:sp>
        <p:nvSpPr>
          <p:cNvPr id="8" name="Titelbox"/>
          <p:cNvSpPr>
            <a:spLocks noGrp="1"/>
          </p:cNvSpPr>
          <p:nvPr>
            <p:ph type="ctrTitle"/>
          </p:nvPr>
        </p:nvSpPr>
        <p:spPr/>
        <p:txBody>
          <a:bodyPr vert="horz"/>
          <a:lstStyle/>
          <a:p>
            <a:r>
              <a:rPr lang="de-DE" dirty="0">
                <a:latin typeface="Arial"/>
                <a:cs typeface="Arial"/>
              </a:rPr>
              <a:t>Alternative Protein Solutions</a:t>
            </a:r>
            <a:endParaRPr lang="de-DE" dirty="0"/>
          </a:p>
        </p:txBody>
      </p:sp>
      <p:sp>
        <p:nvSpPr>
          <p:cNvPr id="9" name="Untertitelbox"/>
          <p:cNvSpPr>
            <a:spLocks noGrp="1"/>
          </p:cNvSpPr>
          <p:nvPr>
            <p:ph type="subTitle" idx="1"/>
          </p:nvPr>
        </p:nvSpPr>
        <p:spPr/>
        <p:txBody>
          <a:bodyPr vert="horz" lIns="252000" tIns="72000" rIns="252000" bIns="72000" rtlCol="0" anchor="t">
            <a:noAutofit/>
          </a:bodyPr>
          <a:lstStyle/>
          <a:p>
            <a:r>
              <a:rPr lang="de-DE" b="1" dirty="0">
                <a:latin typeface="Arial"/>
                <a:cs typeface="Arial"/>
              </a:rPr>
              <a:t>Iman Rahimi</a:t>
            </a:r>
          </a:p>
          <a:p>
            <a:r>
              <a:rPr lang="de-DE" b="1" dirty="0">
                <a:latin typeface="Arial"/>
                <a:cs typeface="Arial"/>
              </a:rPr>
              <a:t>May 2022</a:t>
            </a:r>
          </a:p>
        </p:txBody>
      </p:sp>
      <p:pic>
        <p:nvPicPr>
          <p:cNvPr id="10" name="Bild 12" descr="logo-grün.png"/>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072262" y="5957669"/>
            <a:ext cx="1544774" cy="360040"/>
          </a:xfrm>
          <a:prstGeom prst="rect">
            <a:avLst/>
          </a:prstGeom>
        </p:spPr>
      </p:pic>
      <p:sp>
        <p:nvSpPr>
          <p:cNvPr id="11" name="Textfeld 10"/>
          <p:cNvSpPr txBox="1"/>
          <p:nvPr/>
        </p:nvSpPr>
        <p:spPr>
          <a:xfrm>
            <a:off x="432000" y="6071488"/>
            <a:ext cx="4104456" cy="246221"/>
          </a:xfrm>
          <a:prstGeom prst="rect">
            <a:avLst/>
          </a:prstGeom>
          <a:noFill/>
          <a:ln>
            <a:noFill/>
          </a:ln>
        </p:spPr>
        <p:txBody>
          <a:bodyPr vert="horz" wrap="square" lIns="0" tIns="0" rIns="0" bIns="0" rtlCol="0" anchor="ctr">
            <a:spAutoFit/>
          </a:bodyPr>
          <a:lstStyle/>
          <a:p>
            <a:r>
              <a:rPr lang="de-DE" sz="1600">
                <a:solidFill>
                  <a:schemeClr val="bg2"/>
                </a:solidFill>
                <a:latin typeface="Arial" panose="020B0604020202020204" pitchFamily="34" charset="-128"/>
                <a:cs typeface="Arial" panose="020B0604020202020204" pitchFamily="34" charset="-128"/>
              </a:rPr>
              <a:t>Innovations for a </a:t>
            </a:r>
            <a:r>
              <a:rPr lang="de-DE" sz="1600" b="1" err="1">
                <a:solidFill>
                  <a:schemeClr val="bg2"/>
                </a:solidFill>
                <a:latin typeface="Arial" panose="020B0604020202020204" pitchFamily="34" charset="-128"/>
                <a:cs typeface="Arial" panose="020B0604020202020204" pitchFamily="34" charset="-128"/>
              </a:rPr>
              <a:t>better</a:t>
            </a:r>
            <a:r>
              <a:rPr lang="de-DE" sz="1600" b="1">
                <a:solidFill>
                  <a:schemeClr val="bg2"/>
                </a:solidFill>
                <a:latin typeface="Arial" panose="020B0604020202020204" pitchFamily="34" charset="-128"/>
                <a:cs typeface="Arial" panose="020B0604020202020204" pitchFamily="34" charset="-128"/>
              </a:rPr>
              <a:t> </a:t>
            </a:r>
            <a:r>
              <a:rPr lang="de-DE" sz="1600" b="1" err="1">
                <a:solidFill>
                  <a:schemeClr val="bg2"/>
                </a:solidFill>
                <a:latin typeface="Arial" panose="020B0604020202020204" pitchFamily="34" charset="-128"/>
                <a:cs typeface="Arial" panose="020B0604020202020204" pitchFamily="34" charset="-128"/>
              </a:rPr>
              <a:t>world</a:t>
            </a:r>
            <a:r>
              <a:rPr lang="de-DE" sz="1600" b="0">
                <a:solidFill>
                  <a:schemeClr val="bg2"/>
                </a:solidFill>
                <a:latin typeface="Arial" panose="020B0604020202020204" pitchFamily="34" charset="-128"/>
                <a:cs typeface="Arial" panose="020B0604020202020204" pitchFamily="34" charset="-128"/>
              </a:rPr>
              <a:t>.</a:t>
            </a:r>
            <a:endParaRPr lang="de-DE" sz="1600">
              <a:solidFill>
                <a:schemeClr val="bg2"/>
              </a:solidFill>
              <a:latin typeface="Arial" panose="020B0604020202020204" pitchFamily="34" charset="-128"/>
              <a:cs typeface="Arial" panose="020B0604020202020204" pitchFamily="34" charset="-128"/>
            </a:endParaRPr>
          </a:p>
        </p:txBody>
      </p:sp>
      <p:pic>
        <p:nvPicPr>
          <p:cNvPr id="12" name="Grafik 11"/>
          <p:cNvPicPr>
            <a:picLocks noChangeAspect="1"/>
          </p:cNvPicPr>
          <p:nvPr/>
        </p:nvPicPr>
        <p:blipFill rotWithShape="1">
          <a:blip r:embed="rId10" cstate="screen">
            <a:extLst>
              <a:ext uri="{28A0092B-C50C-407E-A947-70E740481C1C}">
                <a14:useLocalDpi xmlns:a14="http://schemas.microsoft.com/office/drawing/2010/main"/>
              </a:ext>
            </a:extLst>
          </a:blip>
          <a:srcRect b="34875"/>
          <a:stretch/>
        </p:blipFill>
        <p:spPr>
          <a:xfrm rot="10800000">
            <a:off x="-2667" y="10390"/>
            <a:ext cx="5467887" cy="4696903"/>
          </a:xfrm>
          <a:prstGeom prst="rect">
            <a:avLst/>
          </a:prstGeom>
        </p:spPr>
      </p:pic>
    </p:spTree>
    <p:custDataLst>
      <p:tags r:id="rId2"/>
    </p:custDataLst>
    <p:extLst>
      <p:ext uri="{BB962C8B-B14F-4D97-AF65-F5344CB8AC3E}">
        <p14:creationId xmlns:p14="http://schemas.microsoft.com/office/powerpoint/2010/main" val="672373044"/>
      </p:ext>
    </p:extLst>
  </p:cSld>
  <p:clrMapOvr>
    <a:masterClrMapping/>
  </p:clrMapOvr>
  <mc:AlternateContent xmlns:mc="http://schemas.openxmlformats.org/markup-compatibility/2006" xmlns:p14="http://schemas.microsoft.com/office/powerpoint/2010/main">
    <mc:Choice Requires="p14">
      <p:transition p14:dur="0" advTm="8534"/>
    </mc:Choice>
    <mc:Fallback xmlns="">
      <p:transition advTm="85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D3232A60-C1AB-49A2-ADDE-225BFB267BCF}"/>
              </a:ext>
            </a:extLst>
          </p:cNvPr>
          <p:cNvSpPr>
            <a:spLocks noGrp="1"/>
          </p:cNvSpPr>
          <p:nvPr>
            <p:ph type="title"/>
          </p:nvPr>
        </p:nvSpPr>
        <p:spPr>
          <a:xfrm>
            <a:off x="432001" y="274638"/>
            <a:ext cx="11160000" cy="900000"/>
          </a:xfrm>
        </p:spPr>
        <p:txBody>
          <a:bodyPr vert="horz" lIns="0" tIns="0" rIns="0" bIns="0" rtlCol="0" anchor="t" anchorCtr="0">
            <a:noAutofit/>
          </a:bodyPr>
          <a:lstStyle/>
          <a:p>
            <a:r>
              <a:rPr lang="en-US" b="1">
                <a:latin typeface="Arial" charset="0"/>
                <a:cs typeface="Arial" charset="0"/>
              </a:rPr>
              <a:t>Common protein sources for meat analogues</a:t>
            </a:r>
            <a:endParaRPr lang="en-US" b="1" dirty="0">
              <a:latin typeface="Arial" charset="0"/>
              <a:cs typeface="Arial" charset="0"/>
            </a:endParaRPr>
          </a:p>
        </p:txBody>
      </p:sp>
      <p:sp>
        <p:nvSpPr>
          <p:cNvPr id="4" name="Textfeld 523">
            <a:extLst>
              <a:ext uri="{FF2B5EF4-FFF2-40B4-BE49-F238E27FC236}">
                <a16:creationId xmlns:a16="http://schemas.microsoft.com/office/drawing/2014/main" id="{00A3209F-1490-465E-A8DC-0A939D9C6E22}"/>
              </a:ext>
            </a:extLst>
          </p:cNvPr>
          <p:cNvSpPr txBox="1"/>
          <p:nvPr/>
        </p:nvSpPr>
        <p:spPr>
          <a:xfrm>
            <a:off x="5781230" y="1383552"/>
            <a:ext cx="649217" cy="369332"/>
          </a:xfrm>
          <a:prstGeom prst="rect">
            <a:avLst/>
          </a:prstGeom>
          <a:noFill/>
        </p:spPr>
        <p:txBody>
          <a:bodyPr wrap="none" lIns="0" tIns="0" rIns="0" bIns="0" rtlCol="0">
            <a:spAutoFit/>
          </a:bodyPr>
          <a:lstStyle/>
          <a:p>
            <a:r>
              <a:rPr lang="en-US" sz="2400" b="1" dirty="0">
                <a:solidFill>
                  <a:schemeClr val="bg2"/>
                </a:solidFill>
                <a:latin typeface="Arial" panose="020B0604020202020204" pitchFamily="34" charset="0"/>
                <a:cs typeface="Arial" panose="020B0604020202020204" pitchFamily="34" charset="0"/>
              </a:rPr>
              <a:t>SOY</a:t>
            </a:r>
          </a:p>
        </p:txBody>
      </p:sp>
      <p:pic>
        <p:nvPicPr>
          <p:cNvPr id="5" name="Picture 4">
            <a:extLst>
              <a:ext uri="{FF2B5EF4-FFF2-40B4-BE49-F238E27FC236}">
                <a16:creationId xmlns:a16="http://schemas.microsoft.com/office/drawing/2014/main" id="{8D3E289E-FE7F-4558-99FF-51DBB6C3B0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148165" y="1872136"/>
            <a:ext cx="1876425" cy="1466850"/>
          </a:xfrm>
          <a:prstGeom prst="ellipse">
            <a:avLst/>
          </a:prstGeom>
          <a:effectLst>
            <a:softEdge rad="31750"/>
          </a:effectLst>
        </p:spPr>
      </p:pic>
      <p:sp>
        <p:nvSpPr>
          <p:cNvPr id="10" name="Textfeld 523">
            <a:extLst>
              <a:ext uri="{FF2B5EF4-FFF2-40B4-BE49-F238E27FC236}">
                <a16:creationId xmlns:a16="http://schemas.microsoft.com/office/drawing/2014/main" id="{5B78AF46-18EA-4BAE-925B-D6BA112D1467}"/>
              </a:ext>
            </a:extLst>
          </p:cNvPr>
          <p:cNvSpPr txBox="1"/>
          <p:nvPr/>
        </p:nvSpPr>
        <p:spPr>
          <a:xfrm>
            <a:off x="9751541" y="1478120"/>
            <a:ext cx="633187" cy="369332"/>
          </a:xfrm>
          <a:prstGeom prst="rect">
            <a:avLst/>
          </a:prstGeom>
          <a:noFill/>
        </p:spPr>
        <p:txBody>
          <a:bodyPr wrap="none" lIns="0" tIns="0" rIns="0" bIns="0" rtlCol="0">
            <a:spAutoFit/>
          </a:bodyPr>
          <a:lstStyle/>
          <a:p>
            <a:r>
              <a:rPr lang="en-US" sz="2400" b="1" dirty="0">
                <a:solidFill>
                  <a:schemeClr val="bg2"/>
                </a:solidFill>
                <a:latin typeface="Arial" panose="020B0604020202020204" pitchFamily="34" charset="0"/>
                <a:cs typeface="Arial" panose="020B0604020202020204" pitchFamily="34" charset="0"/>
              </a:rPr>
              <a:t>PEA</a:t>
            </a:r>
          </a:p>
        </p:txBody>
      </p:sp>
      <p:pic>
        <p:nvPicPr>
          <p:cNvPr id="22" name="Picture 21">
            <a:extLst>
              <a:ext uri="{FF2B5EF4-FFF2-40B4-BE49-F238E27FC236}">
                <a16:creationId xmlns:a16="http://schemas.microsoft.com/office/drawing/2014/main" id="{4477BAC3-CF1C-466A-88E8-91B62DBE328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3039744" y="4323123"/>
            <a:ext cx="1754434" cy="1662758"/>
          </a:xfrm>
          <a:prstGeom prst="ellipse">
            <a:avLst/>
          </a:prstGeom>
          <a:effectLst>
            <a:softEdge rad="31750"/>
          </a:effectLst>
        </p:spPr>
      </p:pic>
      <p:sp>
        <p:nvSpPr>
          <p:cNvPr id="23" name="Textfeld 523">
            <a:extLst>
              <a:ext uri="{FF2B5EF4-FFF2-40B4-BE49-F238E27FC236}">
                <a16:creationId xmlns:a16="http://schemas.microsoft.com/office/drawing/2014/main" id="{A2AC47BA-CC41-416B-9257-A2F8914C9965}"/>
              </a:ext>
            </a:extLst>
          </p:cNvPr>
          <p:cNvSpPr txBox="1"/>
          <p:nvPr/>
        </p:nvSpPr>
        <p:spPr>
          <a:xfrm>
            <a:off x="2801548" y="3896629"/>
            <a:ext cx="2103140" cy="369332"/>
          </a:xfrm>
          <a:prstGeom prst="rect">
            <a:avLst/>
          </a:prstGeom>
          <a:noFill/>
        </p:spPr>
        <p:txBody>
          <a:bodyPr wrap="none" lIns="0" tIns="0" rIns="0" bIns="0" rtlCol="0">
            <a:spAutoFit/>
          </a:bodyPr>
          <a:lstStyle/>
          <a:p>
            <a:r>
              <a:rPr lang="en-US" sz="2400" b="1" dirty="0">
                <a:solidFill>
                  <a:schemeClr val="bg2"/>
                </a:solidFill>
                <a:latin typeface="Arial" panose="020B0604020202020204" pitchFamily="34" charset="0"/>
                <a:cs typeface="Arial" panose="020B0604020202020204" pitchFamily="34" charset="0"/>
              </a:rPr>
              <a:t>MICROALGAE</a:t>
            </a:r>
          </a:p>
        </p:txBody>
      </p:sp>
      <p:pic>
        <p:nvPicPr>
          <p:cNvPr id="24" name="Picture 23">
            <a:extLst>
              <a:ext uri="{FF2B5EF4-FFF2-40B4-BE49-F238E27FC236}">
                <a16:creationId xmlns:a16="http://schemas.microsoft.com/office/drawing/2014/main" id="{8ACDAE03-EEC3-4420-B477-FF851F9085F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639993" y="1798238"/>
            <a:ext cx="1914375" cy="1777687"/>
          </a:xfrm>
          <a:prstGeom prst="ellipse">
            <a:avLst/>
          </a:prstGeom>
          <a:effectLst>
            <a:softEdge rad="31750"/>
          </a:effectLst>
        </p:spPr>
      </p:pic>
      <p:sp>
        <p:nvSpPr>
          <p:cNvPr id="25" name="Textfeld 523">
            <a:extLst>
              <a:ext uri="{FF2B5EF4-FFF2-40B4-BE49-F238E27FC236}">
                <a16:creationId xmlns:a16="http://schemas.microsoft.com/office/drawing/2014/main" id="{9FB8E449-E768-4C44-8908-0B69C6DFBD40}"/>
              </a:ext>
            </a:extLst>
          </p:cNvPr>
          <p:cNvSpPr txBox="1"/>
          <p:nvPr/>
        </p:nvSpPr>
        <p:spPr>
          <a:xfrm>
            <a:off x="991979" y="1383552"/>
            <a:ext cx="1105687" cy="369332"/>
          </a:xfrm>
          <a:prstGeom prst="rect">
            <a:avLst/>
          </a:prstGeom>
          <a:noFill/>
        </p:spPr>
        <p:txBody>
          <a:bodyPr wrap="none" lIns="0" tIns="0" rIns="0" bIns="0" rtlCol="0">
            <a:spAutoFit/>
          </a:bodyPr>
          <a:lstStyle/>
          <a:p>
            <a:r>
              <a:rPr lang="en-US" sz="2400" b="1" dirty="0">
                <a:solidFill>
                  <a:schemeClr val="bg2"/>
                </a:solidFill>
                <a:latin typeface="Arial" panose="020B0604020202020204" pitchFamily="34" charset="0"/>
                <a:cs typeface="Arial" panose="020B0604020202020204" pitchFamily="34" charset="0"/>
              </a:rPr>
              <a:t>WHEAT</a:t>
            </a:r>
          </a:p>
        </p:txBody>
      </p:sp>
      <p:pic>
        <p:nvPicPr>
          <p:cNvPr id="27" name="Picture 26">
            <a:extLst>
              <a:ext uri="{FF2B5EF4-FFF2-40B4-BE49-F238E27FC236}">
                <a16:creationId xmlns:a16="http://schemas.microsoft.com/office/drawing/2014/main" id="{8DAD89E2-49D2-4904-944D-16BEE6F9F8A3}"/>
              </a:ext>
            </a:extLst>
          </p:cNvPr>
          <p:cNvPicPr>
            <a:picLocks noChangeAspect="1"/>
          </p:cNvPicPr>
          <p:nvPr/>
        </p:nvPicPr>
        <p:blipFill>
          <a:blip r:embed="rId9"/>
          <a:stretch>
            <a:fillRect/>
          </a:stretch>
        </p:blipFill>
        <p:spPr>
          <a:xfrm>
            <a:off x="7393731" y="4278572"/>
            <a:ext cx="1754434" cy="1707309"/>
          </a:xfrm>
          <a:prstGeom prst="ellipse">
            <a:avLst/>
          </a:prstGeom>
          <a:effectLst>
            <a:softEdge rad="31750"/>
          </a:effectLst>
        </p:spPr>
      </p:pic>
      <p:sp>
        <p:nvSpPr>
          <p:cNvPr id="29" name="Textfeld 523">
            <a:extLst>
              <a:ext uri="{FF2B5EF4-FFF2-40B4-BE49-F238E27FC236}">
                <a16:creationId xmlns:a16="http://schemas.microsoft.com/office/drawing/2014/main" id="{0B793EEC-1700-4FED-9902-8E6A292D7634}"/>
              </a:ext>
            </a:extLst>
          </p:cNvPr>
          <p:cNvSpPr txBox="1"/>
          <p:nvPr/>
        </p:nvSpPr>
        <p:spPr>
          <a:xfrm>
            <a:off x="7655395" y="3843751"/>
            <a:ext cx="1231106" cy="369332"/>
          </a:xfrm>
          <a:prstGeom prst="rect">
            <a:avLst/>
          </a:prstGeom>
          <a:noFill/>
        </p:spPr>
        <p:txBody>
          <a:bodyPr wrap="none" lIns="0" tIns="0" rIns="0" bIns="0" rtlCol="0">
            <a:spAutoFit/>
          </a:bodyPr>
          <a:lstStyle/>
          <a:p>
            <a:r>
              <a:rPr lang="en-US" sz="2400" b="1" dirty="0">
                <a:solidFill>
                  <a:schemeClr val="bg2"/>
                </a:solidFill>
                <a:latin typeface="Arial" panose="020B0604020202020204" pitchFamily="34" charset="0"/>
                <a:cs typeface="Arial" panose="020B0604020202020204" pitchFamily="34" charset="0"/>
              </a:rPr>
              <a:t>PULSES</a:t>
            </a:r>
          </a:p>
        </p:txBody>
      </p:sp>
      <p:pic>
        <p:nvPicPr>
          <p:cNvPr id="31" name="Picture 30">
            <a:extLst>
              <a:ext uri="{FF2B5EF4-FFF2-40B4-BE49-F238E27FC236}">
                <a16:creationId xmlns:a16="http://schemas.microsoft.com/office/drawing/2014/main" id="{A7C620AE-ACD2-4147-81C8-5C9AB0BAF997}"/>
              </a:ext>
            </a:extLst>
          </p:cNvPr>
          <p:cNvPicPr>
            <a:picLocks noChangeAspect="1"/>
          </p:cNvPicPr>
          <p:nvPr/>
        </p:nvPicPr>
        <p:blipFill>
          <a:blip r:embed="rId10"/>
          <a:stretch>
            <a:fillRect/>
          </a:stretch>
        </p:blipFill>
        <p:spPr>
          <a:xfrm>
            <a:off x="5080101" y="1798238"/>
            <a:ext cx="1876426" cy="1687794"/>
          </a:xfrm>
          <a:prstGeom prst="ellipse">
            <a:avLst/>
          </a:prstGeom>
          <a:effectLst>
            <a:softEdge rad="31750"/>
          </a:effectLst>
        </p:spPr>
      </p:pic>
      <p:sp>
        <p:nvSpPr>
          <p:cNvPr id="32" name="TextBox 31">
            <a:extLst>
              <a:ext uri="{FF2B5EF4-FFF2-40B4-BE49-F238E27FC236}">
                <a16:creationId xmlns:a16="http://schemas.microsoft.com/office/drawing/2014/main" id="{BA417DDA-6651-4E35-8C54-54E24EEA309D}"/>
              </a:ext>
            </a:extLst>
          </p:cNvPr>
          <p:cNvSpPr txBox="1"/>
          <p:nvPr/>
        </p:nvSpPr>
        <p:spPr>
          <a:xfrm>
            <a:off x="1201043" y="6307854"/>
            <a:ext cx="4194931" cy="246221"/>
          </a:xfrm>
          <a:prstGeom prst="rect">
            <a:avLst/>
          </a:prstGeom>
          <a:noFill/>
        </p:spPr>
        <p:txBody>
          <a:bodyPr wrap="none" lIns="0" tIns="0" rIns="0" bIns="0" rtlCol="0">
            <a:spAutoFit/>
          </a:bodyPr>
          <a:lstStyle/>
          <a:p>
            <a:r>
              <a:rPr lang="en-US" sz="1600" dirty="0">
                <a:solidFill>
                  <a:schemeClr val="tx2"/>
                </a:solidFill>
                <a:latin typeface="Arial" panose="020B0604020202020204" pitchFamily="34" charset="0"/>
                <a:cs typeface="Arial" panose="020B0604020202020204" pitchFamily="34" charset="0"/>
              </a:rPr>
              <a:t>+ water, oils, flavors, fibers, salt, alkali/acid, …</a:t>
            </a:r>
            <a:endParaRPr lang="en-CH" sz="1600" dirty="0" err="1">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E785CC0-022F-4E57-8FB4-FA6F301C6B03}"/>
              </a:ext>
            </a:extLst>
          </p:cNvPr>
          <p:cNvPicPr>
            <a:picLocks noChangeAspect="1"/>
          </p:cNvPicPr>
          <p:nvPr/>
        </p:nvPicPr>
        <p:blipFill>
          <a:blip r:embed="rId11"/>
          <a:stretch>
            <a:fillRect/>
          </a:stretch>
        </p:blipFill>
        <p:spPr>
          <a:xfrm>
            <a:off x="792301" y="7042706"/>
            <a:ext cx="10439400" cy="1552575"/>
          </a:xfrm>
          <a:prstGeom prst="rect">
            <a:avLst/>
          </a:prstGeom>
        </p:spPr>
      </p:pic>
      <p:sp>
        <p:nvSpPr>
          <p:cNvPr id="2" name="Fußzeilenplatzhalter 1">
            <a:extLst>
              <a:ext uri="{FF2B5EF4-FFF2-40B4-BE49-F238E27FC236}">
                <a16:creationId xmlns:a16="http://schemas.microsoft.com/office/drawing/2014/main" id="{DBCA0C18-6D7B-47EF-88E0-3C5B04199F24}"/>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93887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836597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77" name="think-cell Folie" r:id="rId6" imgW="470" imgH="469" progId="TCLayout.ActiveDocument.1">
                  <p:embed/>
                </p:oleObj>
              </mc:Choice>
              <mc:Fallback>
                <p:oleObj name="think-cell Folie" r:id="rId6" imgW="470" imgH="469"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C19F843-FDA9-404E-8FAA-50BF4FF747A5}"/>
              </a:ext>
            </a:extLst>
          </p:cNvPr>
          <p:cNvSpPr/>
          <p:nvPr/>
        </p:nvSpPr>
        <p:spPr>
          <a:xfrm>
            <a:off x="0" y="4876645"/>
            <a:ext cx="12195175" cy="16381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CH" sz="1600" err="1">
              <a:solidFill>
                <a:schemeClr val="tx2"/>
              </a:solidFill>
              <a:latin typeface="Arial" panose="020B0604020202020204" pitchFamily="34" charset="0"/>
              <a:cs typeface="Arial" panose="020B0604020202020204" pitchFamily="34" charset="0"/>
            </a:endParaRPr>
          </a:p>
        </p:txBody>
      </p:sp>
      <p:sp>
        <p:nvSpPr>
          <p:cNvPr id="6" name="Rectangle 5" hidden="1"/>
          <p:cNvSpPr/>
          <p:nvPr>
            <p:custDataLst>
              <p:tags r:id="rId3"/>
            </p:custDataLst>
          </p:nvPr>
        </p:nvSpPr>
        <p:spPr>
          <a:xfrm>
            <a:off x="0" y="0"/>
            <a:ext cx="158750" cy="15875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IE" sz="2800" b="1" err="1">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vert="horz"/>
          <a:lstStyle/>
          <a:p>
            <a:r>
              <a:rPr lang="en-IE"/>
              <a:t>Types of extruded meat substitutes.</a:t>
            </a:r>
          </a:p>
        </p:txBody>
      </p:sp>
      <p:sp>
        <p:nvSpPr>
          <p:cNvPr id="3" name="Content Placeholder 2"/>
          <p:cNvSpPr>
            <a:spLocks noGrp="1"/>
          </p:cNvSpPr>
          <p:nvPr>
            <p:ph sz="quarter" idx="13"/>
          </p:nvPr>
        </p:nvSpPr>
        <p:spPr>
          <a:xfrm>
            <a:off x="431999" y="1316095"/>
            <a:ext cx="5400000" cy="600737"/>
          </a:xfrm>
          <a:solidFill>
            <a:schemeClr val="accent6"/>
          </a:solidFill>
        </p:spPr>
        <p:txBody>
          <a:bodyPr anchor="ctr"/>
          <a:lstStyle/>
          <a:p>
            <a:pPr algn="ctr"/>
            <a:r>
              <a:rPr lang="en-IE" sz="1800" b="1">
                <a:solidFill>
                  <a:schemeClr val="bg1"/>
                </a:solidFill>
              </a:rPr>
              <a:t>Dry Textured Products</a:t>
            </a:r>
          </a:p>
        </p:txBody>
      </p:sp>
      <p:sp>
        <p:nvSpPr>
          <p:cNvPr id="4" name="Content Placeholder 3"/>
          <p:cNvSpPr>
            <a:spLocks noGrp="1"/>
          </p:cNvSpPr>
          <p:nvPr>
            <p:ph sz="quarter" idx="14"/>
          </p:nvPr>
        </p:nvSpPr>
        <p:spPr>
          <a:xfrm>
            <a:off x="6192000" y="1316095"/>
            <a:ext cx="5400000" cy="600737"/>
          </a:xfrm>
          <a:solidFill>
            <a:schemeClr val="bg2"/>
          </a:solidFill>
        </p:spPr>
        <p:txBody>
          <a:bodyPr anchor="ctr"/>
          <a:lstStyle/>
          <a:p>
            <a:pPr algn="ctr"/>
            <a:r>
              <a:rPr lang="en-IE" sz="1800" b="1">
                <a:solidFill>
                  <a:schemeClr val="bg1"/>
                </a:solidFill>
              </a:rPr>
              <a:t>Wet Textured Products </a:t>
            </a:r>
          </a:p>
        </p:txBody>
      </p:sp>
      <p:sp>
        <p:nvSpPr>
          <p:cNvPr id="19" name="Textfeld 2"/>
          <p:cNvSpPr txBox="1">
            <a:spLocks noChangeArrowheads="1"/>
          </p:cNvSpPr>
          <p:nvPr/>
        </p:nvSpPr>
        <p:spPr bwMode="auto">
          <a:xfrm>
            <a:off x="365672" y="2019929"/>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200"/>
              </a:lnSpc>
              <a:buClr>
                <a:srgbClr val="999999"/>
              </a:buClr>
              <a:buSzPct val="100000"/>
              <a:buFont typeface="Wingdings" pitchFamily="2" charset="2"/>
              <a:defRPr>
                <a:solidFill>
                  <a:schemeClr val="tx1"/>
                </a:solidFill>
                <a:latin typeface="Arial" charset="0"/>
                <a:cs typeface="Arial" charset="0"/>
              </a:defRPr>
            </a:lvl1pPr>
            <a:lvl2pPr marL="742950" indent="-285750" eaLnBrk="0" hangingPunct="0">
              <a:lnSpc>
                <a:spcPts val="2200"/>
              </a:lnSpc>
              <a:buClr>
                <a:srgbClr val="999999"/>
              </a:buClr>
              <a:buFont typeface="Wingdings" pitchFamily="2" charset="2"/>
              <a:buChar char="n"/>
              <a:defRPr>
                <a:solidFill>
                  <a:schemeClr val="tx1"/>
                </a:solidFill>
                <a:latin typeface="Arial" charset="0"/>
                <a:cs typeface="Arial" charset="0"/>
              </a:defRPr>
            </a:lvl2pPr>
            <a:lvl3pPr marL="1143000" indent="-228600" eaLnBrk="0" hangingPunct="0">
              <a:lnSpc>
                <a:spcPts val="2200"/>
              </a:lnSpc>
              <a:buClr>
                <a:schemeClr val="tx1"/>
              </a:buClr>
              <a:buFont typeface="Arial" charset="0"/>
              <a:buChar char="­"/>
              <a:defRPr>
                <a:solidFill>
                  <a:schemeClr val="tx1"/>
                </a:solidFill>
                <a:latin typeface="Arial" charset="0"/>
                <a:cs typeface="Arial" charset="0"/>
              </a:defRPr>
            </a:lvl3pPr>
            <a:lvl4pPr marL="1600200" indent="-228600" eaLnBrk="0" hangingPunct="0">
              <a:lnSpc>
                <a:spcPts val="2200"/>
              </a:lnSpc>
              <a:buClr>
                <a:srgbClr val="999999"/>
              </a:buClr>
              <a:buFont typeface="Wingdings" pitchFamily="2" charset="2"/>
              <a:buChar char="§"/>
              <a:defRPr>
                <a:solidFill>
                  <a:schemeClr val="tx1"/>
                </a:solidFill>
                <a:latin typeface="Arial" charset="0"/>
                <a:cs typeface="Arial" charset="0"/>
              </a:defRPr>
            </a:lvl4pPr>
            <a:lvl5pPr marL="2057400" indent="-228600" eaLnBrk="0" hangingPunct="0">
              <a:lnSpc>
                <a:spcPts val="2200"/>
              </a:lnSpc>
              <a:buClr>
                <a:schemeClr val="tx1"/>
              </a:buClr>
              <a:buFont typeface="Arial" charset="0"/>
              <a:buChar char="­"/>
              <a:defRPr>
                <a:solidFill>
                  <a:schemeClr val="tx1"/>
                </a:solidFill>
                <a:latin typeface="Arial" charset="0"/>
                <a:cs typeface="Arial" charset="0"/>
              </a:defRPr>
            </a:lvl5pPr>
            <a:lvl6pPr marL="25146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6pPr>
            <a:lvl7pPr marL="29718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7pPr>
            <a:lvl8pPr marL="34290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8pPr>
            <a:lvl9pPr marL="38862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9pPr>
          </a:lstStyle>
          <a:p>
            <a:pPr algn="ctr" eaLnBrk="1" hangingPunct="1">
              <a:lnSpc>
                <a:spcPct val="100000"/>
              </a:lnSpc>
              <a:spcBef>
                <a:spcPct val="0"/>
              </a:spcBef>
              <a:buClrTx/>
              <a:buSzTx/>
              <a:buFontTx/>
              <a:buNone/>
            </a:pPr>
            <a:r>
              <a:rPr lang="en-US" altLang="de-DE" sz="1600">
                <a:solidFill>
                  <a:schemeClr val="tx2"/>
                </a:solidFill>
              </a:rPr>
              <a:t>fibrous, spongy texture</a:t>
            </a:r>
          </a:p>
        </p:txBody>
      </p:sp>
      <p:sp>
        <p:nvSpPr>
          <p:cNvPr id="20" name="Textfeld 33"/>
          <p:cNvSpPr txBox="1">
            <a:spLocks noChangeArrowheads="1"/>
          </p:cNvSpPr>
          <p:nvPr/>
        </p:nvSpPr>
        <p:spPr bwMode="auto">
          <a:xfrm>
            <a:off x="1596555" y="4420922"/>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200"/>
              </a:lnSpc>
              <a:buClr>
                <a:srgbClr val="999999"/>
              </a:buClr>
              <a:buSzPct val="100000"/>
              <a:buFont typeface="Wingdings" pitchFamily="2" charset="2"/>
              <a:defRPr>
                <a:solidFill>
                  <a:schemeClr val="tx1"/>
                </a:solidFill>
                <a:latin typeface="Arial" charset="0"/>
                <a:cs typeface="Arial" charset="0"/>
              </a:defRPr>
            </a:lvl1pPr>
            <a:lvl2pPr marL="742950" indent="-285750" eaLnBrk="0" hangingPunct="0">
              <a:lnSpc>
                <a:spcPts val="2200"/>
              </a:lnSpc>
              <a:buClr>
                <a:srgbClr val="999999"/>
              </a:buClr>
              <a:buFont typeface="Wingdings" pitchFamily="2" charset="2"/>
              <a:buChar char="n"/>
              <a:defRPr>
                <a:solidFill>
                  <a:schemeClr val="tx1"/>
                </a:solidFill>
                <a:latin typeface="Arial" charset="0"/>
                <a:cs typeface="Arial" charset="0"/>
              </a:defRPr>
            </a:lvl2pPr>
            <a:lvl3pPr marL="1143000" indent="-228600" eaLnBrk="0" hangingPunct="0">
              <a:lnSpc>
                <a:spcPts val="2200"/>
              </a:lnSpc>
              <a:buClr>
                <a:schemeClr val="tx1"/>
              </a:buClr>
              <a:buFont typeface="Arial" charset="0"/>
              <a:buChar char="­"/>
              <a:defRPr>
                <a:solidFill>
                  <a:schemeClr val="tx1"/>
                </a:solidFill>
                <a:latin typeface="Arial" charset="0"/>
                <a:cs typeface="Arial" charset="0"/>
              </a:defRPr>
            </a:lvl3pPr>
            <a:lvl4pPr marL="1600200" indent="-228600" eaLnBrk="0" hangingPunct="0">
              <a:lnSpc>
                <a:spcPts val="2200"/>
              </a:lnSpc>
              <a:buClr>
                <a:srgbClr val="999999"/>
              </a:buClr>
              <a:buFont typeface="Wingdings" pitchFamily="2" charset="2"/>
              <a:buChar char="§"/>
              <a:defRPr>
                <a:solidFill>
                  <a:schemeClr val="tx1"/>
                </a:solidFill>
                <a:latin typeface="Arial" charset="0"/>
                <a:cs typeface="Arial" charset="0"/>
              </a:defRPr>
            </a:lvl4pPr>
            <a:lvl5pPr marL="2057400" indent="-228600" eaLnBrk="0" hangingPunct="0">
              <a:lnSpc>
                <a:spcPts val="2200"/>
              </a:lnSpc>
              <a:buClr>
                <a:schemeClr val="tx1"/>
              </a:buClr>
              <a:buFont typeface="Arial" charset="0"/>
              <a:buChar char="­"/>
              <a:defRPr>
                <a:solidFill>
                  <a:schemeClr val="tx1"/>
                </a:solidFill>
                <a:latin typeface="Arial" charset="0"/>
                <a:cs typeface="Arial" charset="0"/>
              </a:defRPr>
            </a:lvl5pPr>
            <a:lvl6pPr marL="25146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6pPr>
            <a:lvl7pPr marL="29718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7pPr>
            <a:lvl8pPr marL="34290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8pPr>
            <a:lvl9pPr marL="38862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9pPr>
          </a:lstStyle>
          <a:p>
            <a:pPr algn="ctr" eaLnBrk="1" hangingPunct="1">
              <a:lnSpc>
                <a:spcPct val="100000"/>
              </a:lnSpc>
              <a:spcBef>
                <a:spcPct val="0"/>
              </a:spcBef>
              <a:buClrTx/>
              <a:buSzTx/>
              <a:buFontTx/>
              <a:buNone/>
            </a:pPr>
            <a:r>
              <a:rPr lang="en-US" altLang="de-DE" sz="1600">
                <a:solidFill>
                  <a:schemeClr val="tx2"/>
                </a:solidFill>
              </a:rPr>
              <a:t>shelf-stable, but rehydration</a:t>
            </a:r>
          </a:p>
        </p:txBody>
      </p:sp>
      <p:sp>
        <p:nvSpPr>
          <p:cNvPr id="21" name="Textfeld 34"/>
          <p:cNvSpPr txBox="1">
            <a:spLocks noChangeArrowheads="1"/>
          </p:cNvSpPr>
          <p:nvPr/>
        </p:nvSpPr>
        <p:spPr bwMode="auto">
          <a:xfrm>
            <a:off x="6097587" y="2019929"/>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200"/>
              </a:lnSpc>
              <a:buClr>
                <a:srgbClr val="999999"/>
              </a:buClr>
              <a:buSzPct val="100000"/>
              <a:buFont typeface="Wingdings" pitchFamily="2" charset="2"/>
              <a:defRPr>
                <a:solidFill>
                  <a:schemeClr val="tx1"/>
                </a:solidFill>
                <a:latin typeface="Arial" charset="0"/>
                <a:cs typeface="Arial" charset="0"/>
              </a:defRPr>
            </a:lvl1pPr>
            <a:lvl2pPr marL="742950" indent="-285750" eaLnBrk="0" hangingPunct="0">
              <a:lnSpc>
                <a:spcPts val="2200"/>
              </a:lnSpc>
              <a:buClr>
                <a:srgbClr val="999999"/>
              </a:buClr>
              <a:buFont typeface="Wingdings" pitchFamily="2" charset="2"/>
              <a:buChar char="n"/>
              <a:defRPr>
                <a:solidFill>
                  <a:schemeClr val="tx1"/>
                </a:solidFill>
                <a:latin typeface="Arial" charset="0"/>
                <a:cs typeface="Arial" charset="0"/>
              </a:defRPr>
            </a:lvl2pPr>
            <a:lvl3pPr marL="1143000" indent="-228600" eaLnBrk="0" hangingPunct="0">
              <a:lnSpc>
                <a:spcPts val="2200"/>
              </a:lnSpc>
              <a:buClr>
                <a:schemeClr val="tx1"/>
              </a:buClr>
              <a:buFont typeface="Arial" charset="0"/>
              <a:buChar char="­"/>
              <a:defRPr>
                <a:solidFill>
                  <a:schemeClr val="tx1"/>
                </a:solidFill>
                <a:latin typeface="Arial" charset="0"/>
                <a:cs typeface="Arial" charset="0"/>
              </a:defRPr>
            </a:lvl3pPr>
            <a:lvl4pPr marL="1600200" indent="-228600" eaLnBrk="0" hangingPunct="0">
              <a:lnSpc>
                <a:spcPts val="2200"/>
              </a:lnSpc>
              <a:buClr>
                <a:srgbClr val="999999"/>
              </a:buClr>
              <a:buFont typeface="Wingdings" pitchFamily="2" charset="2"/>
              <a:buChar char="§"/>
              <a:defRPr>
                <a:solidFill>
                  <a:schemeClr val="tx1"/>
                </a:solidFill>
                <a:latin typeface="Arial" charset="0"/>
                <a:cs typeface="Arial" charset="0"/>
              </a:defRPr>
            </a:lvl4pPr>
            <a:lvl5pPr marL="2057400" indent="-228600" eaLnBrk="0" hangingPunct="0">
              <a:lnSpc>
                <a:spcPts val="2200"/>
              </a:lnSpc>
              <a:buClr>
                <a:schemeClr val="tx1"/>
              </a:buClr>
              <a:buFont typeface="Arial" charset="0"/>
              <a:buChar char="­"/>
              <a:defRPr>
                <a:solidFill>
                  <a:schemeClr val="tx1"/>
                </a:solidFill>
                <a:latin typeface="Arial" charset="0"/>
                <a:cs typeface="Arial" charset="0"/>
              </a:defRPr>
            </a:lvl5pPr>
            <a:lvl6pPr marL="25146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6pPr>
            <a:lvl7pPr marL="29718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7pPr>
            <a:lvl8pPr marL="34290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8pPr>
            <a:lvl9pPr marL="38862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9pPr>
          </a:lstStyle>
          <a:p>
            <a:pPr algn="ctr" eaLnBrk="1" hangingPunct="1">
              <a:lnSpc>
                <a:spcPct val="100000"/>
              </a:lnSpc>
              <a:spcBef>
                <a:spcPct val="0"/>
              </a:spcBef>
              <a:buClrTx/>
              <a:buSzTx/>
              <a:buFontTx/>
              <a:buNone/>
            </a:pPr>
            <a:r>
              <a:rPr lang="en-US" altLang="de-DE" sz="1600">
                <a:solidFill>
                  <a:schemeClr val="tx2"/>
                </a:solidFill>
              </a:rPr>
              <a:t>fibrous, dense texture</a:t>
            </a:r>
          </a:p>
        </p:txBody>
      </p:sp>
      <p:sp>
        <p:nvSpPr>
          <p:cNvPr id="22" name="Textfeld 35"/>
          <p:cNvSpPr txBox="1">
            <a:spLocks noChangeArrowheads="1"/>
          </p:cNvSpPr>
          <p:nvPr/>
        </p:nvSpPr>
        <p:spPr bwMode="auto">
          <a:xfrm>
            <a:off x="7227023" y="4412926"/>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200"/>
              </a:lnSpc>
              <a:buClr>
                <a:srgbClr val="999999"/>
              </a:buClr>
              <a:buSzPct val="100000"/>
              <a:buFont typeface="Wingdings" pitchFamily="2" charset="2"/>
              <a:defRPr>
                <a:solidFill>
                  <a:schemeClr val="tx1"/>
                </a:solidFill>
                <a:latin typeface="Arial" charset="0"/>
                <a:cs typeface="Arial" charset="0"/>
              </a:defRPr>
            </a:lvl1pPr>
            <a:lvl2pPr marL="742950" indent="-285750" eaLnBrk="0" hangingPunct="0">
              <a:lnSpc>
                <a:spcPts val="2200"/>
              </a:lnSpc>
              <a:buClr>
                <a:srgbClr val="999999"/>
              </a:buClr>
              <a:buFont typeface="Wingdings" pitchFamily="2" charset="2"/>
              <a:buChar char="n"/>
              <a:defRPr>
                <a:solidFill>
                  <a:schemeClr val="tx1"/>
                </a:solidFill>
                <a:latin typeface="Arial" charset="0"/>
                <a:cs typeface="Arial" charset="0"/>
              </a:defRPr>
            </a:lvl2pPr>
            <a:lvl3pPr marL="1143000" indent="-228600" eaLnBrk="0" hangingPunct="0">
              <a:lnSpc>
                <a:spcPts val="2200"/>
              </a:lnSpc>
              <a:buClr>
                <a:schemeClr val="tx1"/>
              </a:buClr>
              <a:buFont typeface="Arial" charset="0"/>
              <a:buChar char="­"/>
              <a:defRPr>
                <a:solidFill>
                  <a:schemeClr val="tx1"/>
                </a:solidFill>
                <a:latin typeface="Arial" charset="0"/>
                <a:cs typeface="Arial" charset="0"/>
              </a:defRPr>
            </a:lvl3pPr>
            <a:lvl4pPr marL="1600200" indent="-228600" eaLnBrk="0" hangingPunct="0">
              <a:lnSpc>
                <a:spcPts val="2200"/>
              </a:lnSpc>
              <a:buClr>
                <a:srgbClr val="999999"/>
              </a:buClr>
              <a:buFont typeface="Wingdings" pitchFamily="2" charset="2"/>
              <a:buChar char="§"/>
              <a:defRPr>
                <a:solidFill>
                  <a:schemeClr val="tx1"/>
                </a:solidFill>
                <a:latin typeface="Arial" charset="0"/>
                <a:cs typeface="Arial" charset="0"/>
              </a:defRPr>
            </a:lvl4pPr>
            <a:lvl5pPr marL="2057400" indent="-228600" eaLnBrk="0" hangingPunct="0">
              <a:lnSpc>
                <a:spcPts val="2200"/>
              </a:lnSpc>
              <a:buClr>
                <a:schemeClr val="tx1"/>
              </a:buClr>
              <a:buFont typeface="Arial" charset="0"/>
              <a:buChar char="­"/>
              <a:defRPr>
                <a:solidFill>
                  <a:schemeClr val="tx1"/>
                </a:solidFill>
                <a:latin typeface="Arial" charset="0"/>
                <a:cs typeface="Arial" charset="0"/>
              </a:defRPr>
            </a:lvl5pPr>
            <a:lvl6pPr marL="25146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6pPr>
            <a:lvl7pPr marL="29718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7pPr>
            <a:lvl8pPr marL="34290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8pPr>
            <a:lvl9pPr marL="3886200" indent="-228600" eaLnBrk="0" fontAlgn="base" hangingPunct="0">
              <a:lnSpc>
                <a:spcPts val="2200"/>
              </a:lnSpc>
              <a:spcBef>
                <a:spcPct val="0"/>
              </a:spcBef>
              <a:spcAft>
                <a:spcPct val="0"/>
              </a:spcAft>
              <a:buClr>
                <a:schemeClr val="tx1"/>
              </a:buClr>
              <a:buFont typeface="Arial" charset="0"/>
              <a:buChar char="­"/>
              <a:defRPr>
                <a:solidFill>
                  <a:schemeClr val="tx1"/>
                </a:solidFill>
                <a:latin typeface="Arial" charset="0"/>
                <a:cs typeface="Arial" charset="0"/>
              </a:defRPr>
            </a:lvl9pPr>
          </a:lstStyle>
          <a:p>
            <a:pPr algn="ctr" eaLnBrk="1" hangingPunct="1">
              <a:lnSpc>
                <a:spcPct val="100000"/>
              </a:lnSpc>
              <a:spcBef>
                <a:spcPct val="0"/>
              </a:spcBef>
              <a:buClrTx/>
              <a:buSzTx/>
              <a:buFontTx/>
              <a:buNone/>
            </a:pPr>
            <a:r>
              <a:rPr lang="en-US" altLang="de-DE" sz="1600">
                <a:solidFill>
                  <a:schemeClr val="tx2"/>
                </a:solidFill>
              </a:rPr>
              <a:t>direct use, but chilled storage</a:t>
            </a:r>
          </a:p>
        </p:txBody>
      </p:sp>
      <p:grpSp>
        <p:nvGrpSpPr>
          <p:cNvPr id="29" name="Gruppieren 3"/>
          <p:cNvGrpSpPr/>
          <p:nvPr/>
        </p:nvGrpSpPr>
        <p:grpSpPr>
          <a:xfrm>
            <a:off x="677265" y="2459908"/>
            <a:ext cx="2404800" cy="1760400"/>
            <a:chOff x="414806" y="3648317"/>
            <a:chExt cx="2404800" cy="1760400"/>
          </a:xfrm>
        </p:grpSpPr>
        <p:pic>
          <p:nvPicPr>
            <p:cNvPr id="30" name="Picture 11" descr="4384_2_jpg"/>
            <p:cNvPicPr preferRelativeResize="0">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4806" y="3648317"/>
              <a:ext cx="2404800" cy="1760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31" name="Picture 11" descr="4384_2_jpg"/>
            <p:cNvPicPr preferRelativeResize="0">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993130" y="4797151"/>
              <a:ext cx="826475" cy="61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uppieren 4"/>
          <p:cNvGrpSpPr/>
          <p:nvPr/>
        </p:nvGrpSpPr>
        <p:grpSpPr>
          <a:xfrm>
            <a:off x="3258220" y="2450860"/>
            <a:ext cx="2404800" cy="1760400"/>
            <a:chOff x="2995761" y="3639269"/>
            <a:chExt cx="2404800" cy="1760400"/>
          </a:xfrm>
        </p:grpSpPr>
        <p:pic>
          <p:nvPicPr>
            <p:cNvPr id="33" name="Picture 11" descr="4385_2_jpg"/>
            <p:cNvPicPr preferRelativeResize="0">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995761" y="3639269"/>
              <a:ext cx="2404800" cy="1760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34" name="Picture 11" descr="4385_2_jpg"/>
            <p:cNvPicPr preferRelativeResize="0">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441403" y="4725143"/>
              <a:ext cx="959158" cy="67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uppieren 5"/>
          <p:cNvGrpSpPr/>
          <p:nvPr/>
        </p:nvGrpSpPr>
        <p:grpSpPr>
          <a:xfrm>
            <a:off x="6368933" y="2451912"/>
            <a:ext cx="2405903" cy="1758825"/>
            <a:chOff x="6500211" y="3648317"/>
            <a:chExt cx="2405903" cy="1758825"/>
          </a:xfrm>
        </p:grpSpPr>
        <p:pic>
          <p:nvPicPr>
            <p:cNvPr id="36" name="Grafik 28"/>
            <p:cNvPicPr preferRelativeResize="0">
              <a:picLocks/>
            </p:cNvPicPr>
            <p:nvPr/>
          </p:nvPicPr>
          <p:blipFill>
            <a:blip r:embed="rId12" cstate="screen">
              <a:extLst>
                <a:ext uri="{28A0092B-C50C-407E-A947-70E740481C1C}">
                  <a14:useLocalDpi xmlns:a14="http://schemas.microsoft.com/office/drawing/2010/main"/>
                </a:ext>
              </a:extLst>
            </a:blip>
            <a:stretch>
              <a:fillRect/>
            </a:stretch>
          </p:blipFill>
          <p:spPr>
            <a:xfrm>
              <a:off x="6500211" y="3648317"/>
              <a:ext cx="2405903" cy="1758825"/>
            </a:xfrm>
            <a:prstGeom prst="roundRect">
              <a:avLst>
                <a:gd name="adj" fmla="val 8594"/>
              </a:avLst>
            </a:prstGeom>
            <a:solidFill>
              <a:srgbClr val="FFFFFF">
                <a:shade val="85000"/>
              </a:srgbClr>
            </a:solidFill>
            <a:ln>
              <a:noFill/>
            </a:ln>
            <a:effectLst/>
          </p:spPr>
        </p:pic>
        <p:pic>
          <p:nvPicPr>
            <p:cNvPr id="37" name="Grafik 35"/>
            <p:cNvPicPr preferRelativeResize="0">
              <a:picLocks/>
            </p:cNvPicPr>
            <p:nvPr/>
          </p:nvPicPr>
          <p:blipFill rotWithShape="1">
            <a:blip r:embed="rId13" cstate="screen">
              <a:extLst>
                <a:ext uri="{28A0092B-C50C-407E-A947-70E740481C1C}">
                  <a14:useLocalDpi xmlns:a14="http://schemas.microsoft.com/office/drawing/2010/main"/>
                </a:ext>
              </a:extLst>
            </a:blip>
            <a:srcRect/>
            <a:stretch/>
          </p:blipFill>
          <p:spPr>
            <a:xfrm>
              <a:off x="7969795" y="4797152"/>
              <a:ext cx="936319" cy="609990"/>
            </a:xfrm>
            <a:prstGeom prst="rect">
              <a:avLst/>
            </a:prstGeom>
          </p:spPr>
        </p:pic>
      </p:grpSp>
      <p:grpSp>
        <p:nvGrpSpPr>
          <p:cNvPr id="38" name="Gruppieren 6"/>
          <p:cNvGrpSpPr/>
          <p:nvPr/>
        </p:nvGrpSpPr>
        <p:grpSpPr>
          <a:xfrm>
            <a:off x="8953482" y="2450337"/>
            <a:ext cx="2404800" cy="1760400"/>
            <a:chOff x="9084760" y="3646742"/>
            <a:chExt cx="2404800" cy="1760400"/>
          </a:xfrm>
        </p:grpSpPr>
        <p:pic>
          <p:nvPicPr>
            <p:cNvPr id="39" name="Picture 2" descr="\\UZNC55\PCCommon_buz\Fotos Nutrition Big Bang\Vegetarian Butcher\nuggets-banner.jpg"/>
            <p:cNvPicPr preferRelativeResize="0">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9084760" y="3646742"/>
              <a:ext cx="2404800" cy="1760400"/>
            </a:xfrm>
            <a:prstGeom prst="roundRect">
              <a:avLst>
                <a:gd name="adj" fmla="val 8594"/>
              </a:avLst>
            </a:prstGeom>
            <a:solidFill>
              <a:srgbClr val="FFFFFF">
                <a:shade val="85000"/>
              </a:srgbClr>
            </a:solidFill>
            <a:ln>
              <a:noFill/>
            </a:ln>
            <a:effectLst/>
          </p:spPr>
        </p:pic>
        <p:pic>
          <p:nvPicPr>
            <p:cNvPr id="40" name="Picture 2" descr="\\UZNC55\PCCommon_buz\Fotos Nutrition Big Bang\Vegetarian Butcher\nuggets-banner.jpg"/>
            <p:cNvPicPr preferRelativeResize="0">
              <a:picLocks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0346058" y="4797152"/>
              <a:ext cx="1143501" cy="60999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Footer Placeholder 6">
            <a:extLst>
              <a:ext uri="{FF2B5EF4-FFF2-40B4-BE49-F238E27FC236}">
                <a16:creationId xmlns:a16="http://schemas.microsoft.com/office/drawing/2014/main" id="{B63AA287-0D79-42D0-83F7-8A6E1800757D}"/>
              </a:ext>
            </a:extLst>
          </p:cNvPr>
          <p:cNvSpPr>
            <a:spLocks noGrp="1"/>
          </p:cNvSpPr>
          <p:nvPr>
            <p:ph type="ftr" sz="quarter" idx="11"/>
          </p:nvPr>
        </p:nvSpPr>
        <p:spPr/>
        <p:txBody>
          <a:bodyPr/>
          <a:lstStyle/>
          <a:p>
            <a:r>
              <a:rPr lang="de-DE"/>
              <a:t>Bühler Alternative Proteins - Iran Grain 2022</a:t>
            </a:r>
            <a:endParaRPr lang="en-US"/>
          </a:p>
        </p:txBody>
      </p:sp>
      <p:sp>
        <p:nvSpPr>
          <p:cNvPr id="44" name="Teardrop 43">
            <a:extLst>
              <a:ext uri="{FF2B5EF4-FFF2-40B4-BE49-F238E27FC236}">
                <a16:creationId xmlns:a16="http://schemas.microsoft.com/office/drawing/2014/main" id="{974470EF-0D76-4BE5-9ED9-9A47AEA878AF}"/>
              </a:ext>
            </a:extLst>
          </p:cNvPr>
          <p:cNvSpPr/>
          <p:nvPr/>
        </p:nvSpPr>
        <p:spPr>
          <a:xfrm>
            <a:off x="1019242" y="4965699"/>
            <a:ext cx="1468794" cy="1460077"/>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rPr>
              <a:t>Dry </a:t>
            </a:r>
            <a:r>
              <a:rPr kumimoji="0" lang="en-US" sz="1600" b="0" i="0" u="none" strike="noStrike" kern="1200" cap="none" spc="0" normalizeH="0" baseline="0" noProof="0" err="1">
                <a:ln>
                  <a:noFill/>
                </a:ln>
                <a:solidFill>
                  <a:prstClr val="white"/>
                </a:solidFill>
                <a:effectLst/>
                <a:uLnTx/>
                <a:uFillTx/>
                <a:latin typeface="Arial Nova Light"/>
                <a:ea typeface="+mn-ea"/>
                <a:cs typeface="Arial" panose="020B0604020202020204" pitchFamily="34" charset="0"/>
              </a:rPr>
              <a:t>tex</a:t>
            </a:r>
            <a:r>
              <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rPr>
              <a:t> only</a:t>
            </a:r>
          </a:p>
        </p:txBody>
      </p:sp>
      <p:sp>
        <p:nvSpPr>
          <p:cNvPr id="45" name="Teardrop 44">
            <a:extLst>
              <a:ext uri="{FF2B5EF4-FFF2-40B4-BE49-F238E27FC236}">
                <a16:creationId xmlns:a16="http://schemas.microsoft.com/office/drawing/2014/main" id="{67EF9EEA-C094-4638-BD2B-890E2FF4D795}"/>
              </a:ext>
            </a:extLst>
          </p:cNvPr>
          <p:cNvSpPr/>
          <p:nvPr/>
        </p:nvSpPr>
        <p:spPr>
          <a:xfrm>
            <a:off x="3755934" y="4965699"/>
            <a:ext cx="1468794" cy="1460077"/>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Nova Light"/>
                <a:cs typeface="Arial" panose="020B0604020202020204" pitchFamily="34" charset="0"/>
              </a:rPr>
              <a:t>Wet </a:t>
            </a:r>
            <a:r>
              <a:rPr lang="en-US" sz="1600" err="1">
                <a:solidFill>
                  <a:prstClr val="white"/>
                </a:solidFill>
                <a:latin typeface="Arial Nova Light"/>
                <a:cs typeface="Arial" panose="020B0604020202020204" pitchFamily="34" charset="0"/>
              </a:rPr>
              <a:t>tex</a:t>
            </a:r>
            <a:r>
              <a:rPr lang="en-US" sz="1600">
                <a:solidFill>
                  <a:prstClr val="white"/>
                </a:solidFill>
                <a:latin typeface="Arial Nova Light"/>
                <a:cs typeface="Arial" panose="020B0604020202020204" pitchFamily="34" charset="0"/>
              </a:rPr>
              <a:t> only</a:t>
            </a:r>
            <a:endPar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endParaRPr>
          </a:p>
        </p:txBody>
      </p:sp>
      <p:sp>
        <p:nvSpPr>
          <p:cNvPr id="46" name="Teardrop 45">
            <a:extLst>
              <a:ext uri="{FF2B5EF4-FFF2-40B4-BE49-F238E27FC236}">
                <a16:creationId xmlns:a16="http://schemas.microsoft.com/office/drawing/2014/main" id="{4E4E809C-9A83-457B-A62A-FCD7A66AE0EC}"/>
              </a:ext>
            </a:extLst>
          </p:cNvPr>
          <p:cNvSpPr/>
          <p:nvPr/>
        </p:nvSpPr>
        <p:spPr>
          <a:xfrm>
            <a:off x="6492626" y="4965700"/>
            <a:ext cx="1468794" cy="1460077"/>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rPr>
              <a:t>Dry &amp; wet </a:t>
            </a:r>
            <a:r>
              <a:rPr kumimoji="0" lang="en-US" sz="1600" b="0" i="0" u="none" strike="noStrike" kern="1200" cap="none" spc="0" normalizeH="0" baseline="0" noProof="0" err="1">
                <a:ln>
                  <a:noFill/>
                </a:ln>
                <a:solidFill>
                  <a:prstClr val="white"/>
                </a:solidFill>
                <a:effectLst/>
                <a:uLnTx/>
                <a:uFillTx/>
                <a:latin typeface="Arial Nova Light"/>
                <a:ea typeface="+mn-ea"/>
                <a:cs typeface="Arial" panose="020B0604020202020204" pitchFamily="34" charset="0"/>
              </a:rPr>
              <a:t>tex</a:t>
            </a:r>
            <a:endPar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endParaRPr>
          </a:p>
        </p:txBody>
      </p:sp>
      <p:sp>
        <p:nvSpPr>
          <p:cNvPr id="47" name="Teardrop 46">
            <a:extLst>
              <a:ext uri="{FF2B5EF4-FFF2-40B4-BE49-F238E27FC236}">
                <a16:creationId xmlns:a16="http://schemas.microsoft.com/office/drawing/2014/main" id="{58814E3D-27FC-4CFD-9DD9-E70BCAFCB51C}"/>
              </a:ext>
            </a:extLst>
          </p:cNvPr>
          <p:cNvSpPr/>
          <p:nvPr/>
        </p:nvSpPr>
        <p:spPr>
          <a:xfrm>
            <a:off x="9229318" y="4965699"/>
            <a:ext cx="1468794" cy="1460077"/>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Nova Light"/>
                <a:cs typeface="Arial" panose="020B0604020202020204" pitchFamily="34" charset="0"/>
              </a:rPr>
              <a:t>M</a:t>
            </a:r>
            <a:r>
              <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rPr>
              <a:t>eat &amp; dry/wet </a:t>
            </a:r>
            <a:r>
              <a:rPr kumimoji="0" lang="en-US" sz="1600" b="0" i="0" u="none" strike="noStrike" kern="1200" cap="none" spc="0" normalizeH="0" baseline="0" noProof="0" err="1">
                <a:ln>
                  <a:noFill/>
                </a:ln>
                <a:solidFill>
                  <a:prstClr val="white"/>
                </a:solidFill>
                <a:effectLst/>
                <a:uLnTx/>
                <a:uFillTx/>
                <a:latin typeface="Arial Nova Light"/>
                <a:ea typeface="+mn-ea"/>
                <a:cs typeface="Arial" panose="020B0604020202020204" pitchFamily="34" charset="0"/>
              </a:rPr>
              <a:t>tex</a:t>
            </a:r>
            <a:endPar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endParaRPr>
          </a:p>
        </p:txBody>
      </p:sp>
      <p:sp>
        <p:nvSpPr>
          <p:cNvPr id="49" name="TextBox 48">
            <a:extLst>
              <a:ext uri="{FF2B5EF4-FFF2-40B4-BE49-F238E27FC236}">
                <a16:creationId xmlns:a16="http://schemas.microsoft.com/office/drawing/2014/main" id="{A65C3661-516F-4A38-81BC-3BDA4B8D973D}"/>
              </a:ext>
            </a:extLst>
          </p:cNvPr>
          <p:cNvSpPr txBox="1"/>
          <p:nvPr/>
        </p:nvSpPr>
        <p:spPr>
          <a:xfrm rot="10800000">
            <a:off x="295200" y="4965699"/>
            <a:ext cx="246221" cy="1460077"/>
          </a:xfrm>
          <a:prstGeom prst="rect">
            <a:avLst/>
          </a:prstGeom>
          <a:noFill/>
        </p:spPr>
        <p:txBody>
          <a:bodyPr vert="vert" wrap="square" lIns="0" tIns="0" rIns="0" bIns="0" rtlCol="0">
            <a:spAutoFit/>
          </a:bodyPr>
          <a:lstStyle/>
          <a:p>
            <a:pPr algn="ctr"/>
            <a:r>
              <a:rPr lang="de-CH" sz="1600">
                <a:solidFill>
                  <a:schemeClr val="tx2"/>
                </a:solidFill>
                <a:latin typeface="Arial" panose="020B0604020202020204" pitchFamily="34" charset="0"/>
                <a:cs typeface="Arial" panose="020B0604020202020204" pitchFamily="34" charset="0"/>
              </a:rPr>
              <a:t>End Products</a:t>
            </a:r>
          </a:p>
        </p:txBody>
      </p:sp>
    </p:spTree>
    <p:extLst>
      <p:ext uri="{BB962C8B-B14F-4D97-AF65-F5344CB8AC3E}">
        <p14:creationId xmlns:p14="http://schemas.microsoft.com/office/powerpoint/2010/main" val="619850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IE" dirty="0"/>
              <a:t>B</a:t>
            </a:r>
            <a:r>
              <a:rPr lang="de-CH" dirty="0"/>
              <a:t>ühler Extrusion Solutions</a:t>
            </a:r>
          </a:p>
        </p:txBody>
      </p:sp>
      <p:sp>
        <p:nvSpPr>
          <p:cNvPr id="3" name="Träne 17"/>
          <p:cNvSpPr/>
          <p:nvPr/>
        </p:nvSpPr>
        <p:spPr>
          <a:xfrm>
            <a:off x="10033200" y="0"/>
            <a:ext cx="2160000" cy="2160000"/>
          </a:xfrm>
          <a:prstGeom prst="teardrop">
            <a:avLst/>
          </a:prstGeom>
          <a:solidFill>
            <a:schemeClr val="accent1">
              <a:alpha val="70000"/>
            </a:scheme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dirty="0">
                <a:solidFill>
                  <a:schemeClr val="bg1"/>
                </a:solidFill>
                <a:cs typeface="Arial"/>
              </a:rPr>
              <a:t>3</a:t>
            </a:r>
          </a:p>
        </p:txBody>
      </p:sp>
    </p:spTree>
    <p:extLst>
      <p:ext uri="{BB962C8B-B14F-4D97-AF65-F5344CB8AC3E}">
        <p14:creationId xmlns:p14="http://schemas.microsoft.com/office/powerpoint/2010/main" val="95787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D6B5C-DCF4-46A9-ACC1-08BD60717168}"/>
              </a:ext>
            </a:extLst>
          </p:cNvPr>
          <p:cNvPicPr>
            <a:picLocks noChangeAspect="1"/>
          </p:cNvPicPr>
          <p:nvPr/>
        </p:nvPicPr>
        <p:blipFill>
          <a:blip r:embed="rId3"/>
          <a:stretch>
            <a:fillRect/>
          </a:stretch>
        </p:blipFill>
        <p:spPr>
          <a:xfrm>
            <a:off x="1201043" y="3215021"/>
            <a:ext cx="3060005" cy="1590511"/>
          </a:xfrm>
          <a:prstGeom prst="rect">
            <a:avLst/>
          </a:prstGeom>
        </p:spPr>
      </p:pic>
      <p:sp>
        <p:nvSpPr>
          <p:cNvPr id="2" name="Title 1">
            <a:extLst>
              <a:ext uri="{FF2B5EF4-FFF2-40B4-BE49-F238E27FC236}">
                <a16:creationId xmlns:a16="http://schemas.microsoft.com/office/drawing/2014/main" id="{2E7BFE45-59B3-4733-BD3A-4C9A9B92596C}"/>
              </a:ext>
            </a:extLst>
          </p:cNvPr>
          <p:cNvSpPr>
            <a:spLocks noGrp="1"/>
          </p:cNvSpPr>
          <p:nvPr>
            <p:ph type="title"/>
          </p:nvPr>
        </p:nvSpPr>
        <p:spPr>
          <a:xfrm>
            <a:off x="432000" y="274638"/>
            <a:ext cx="6745707" cy="900000"/>
          </a:xfrm>
        </p:spPr>
        <p:txBody>
          <a:bodyPr/>
          <a:lstStyle/>
          <a:p>
            <a:r>
              <a:rPr lang="en-US" dirty="0"/>
              <a:t>“A process by which a material is forced through a restricting orifice”</a:t>
            </a:r>
            <a:endParaRPr lang="en-CH" dirty="0"/>
          </a:p>
        </p:txBody>
      </p:sp>
      <p:sp>
        <p:nvSpPr>
          <p:cNvPr id="6" name="Arrow: Down 5">
            <a:extLst>
              <a:ext uri="{FF2B5EF4-FFF2-40B4-BE49-F238E27FC236}">
                <a16:creationId xmlns:a16="http://schemas.microsoft.com/office/drawing/2014/main" id="{8444B98F-EE06-454D-8DE5-BA51B93B5843}"/>
              </a:ext>
            </a:extLst>
          </p:cNvPr>
          <p:cNvSpPr/>
          <p:nvPr/>
        </p:nvSpPr>
        <p:spPr>
          <a:xfrm>
            <a:off x="1915802" y="2553461"/>
            <a:ext cx="360040" cy="900000"/>
          </a:xfrm>
          <a:prstGeom prst="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CH" sz="1600" dirty="0" err="1">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4F58583-2DF1-4B3C-A212-90480B9CC466}"/>
              </a:ext>
            </a:extLst>
          </p:cNvPr>
          <p:cNvSpPr txBox="1"/>
          <p:nvPr/>
        </p:nvSpPr>
        <p:spPr>
          <a:xfrm>
            <a:off x="1625407" y="2174866"/>
            <a:ext cx="876843" cy="246221"/>
          </a:xfrm>
          <a:prstGeom prst="rect">
            <a:avLst/>
          </a:prstGeom>
          <a:noFill/>
        </p:spPr>
        <p:txBody>
          <a:bodyPr wrap="none" lIns="0" tIns="0" rIns="0" bIns="0" rtlCol="0">
            <a:spAutoFit/>
          </a:bodyPr>
          <a:lstStyle/>
          <a:p>
            <a:r>
              <a:rPr lang="en-US" sz="1600" b="1" dirty="0">
                <a:solidFill>
                  <a:schemeClr val="tx2"/>
                </a:solidFill>
                <a:latin typeface="Arial" panose="020B0604020202020204" pitchFamily="34" charset="0"/>
                <a:cs typeface="Arial" panose="020B0604020202020204" pitchFamily="34" charset="0"/>
              </a:rPr>
              <a:t>Pressure</a:t>
            </a:r>
            <a:endParaRPr lang="en-CH" sz="1600" b="1" dirty="0" err="1">
              <a:solidFill>
                <a:schemeClr val="tx2"/>
              </a:solidFill>
              <a:latin typeface="Arial" panose="020B0604020202020204" pitchFamily="34" charset="0"/>
              <a:cs typeface="Arial" panose="020B0604020202020204" pitchFamily="34" charset="0"/>
            </a:endParaRPr>
          </a:p>
        </p:txBody>
      </p:sp>
      <p:sp>
        <p:nvSpPr>
          <p:cNvPr id="9" name="Arrow: Down 8">
            <a:extLst>
              <a:ext uri="{FF2B5EF4-FFF2-40B4-BE49-F238E27FC236}">
                <a16:creationId xmlns:a16="http://schemas.microsoft.com/office/drawing/2014/main" id="{139A874A-F55E-4E92-8A09-6A771F9D994B}"/>
              </a:ext>
            </a:extLst>
          </p:cNvPr>
          <p:cNvSpPr/>
          <p:nvPr/>
        </p:nvSpPr>
        <p:spPr>
          <a:xfrm rot="16200000">
            <a:off x="2607201" y="4477510"/>
            <a:ext cx="360040" cy="900000"/>
          </a:xfrm>
          <a:prstGeom prst="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CH" sz="1600" dirty="0" err="1">
              <a:solidFill>
                <a:schemeClr val="tx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69CACD4-4CC9-4BCA-A1A9-D8CDCC74D2FC}"/>
              </a:ext>
            </a:extLst>
          </p:cNvPr>
          <p:cNvSpPr txBox="1"/>
          <p:nvPr/>
        </p:nvSpPr>
        <p:spPr>
          <a:xfrm>
            <a:off x="2138147" y="5203767"/>
            <a:ext cx="1300036" cy="246221"/>
          </a:xfrm>
          <a:prstGeom prst="rect">
            <a:avLst/>
          </a:prstGeom>
          <a:noFill/>
        </p:spPr>
        <p:txBody>
          <a:bodyPr wrap="none" lIns="0" tIns="0" rIns="0" bIns="0" rtlCol="0">
            <a:spAutoFit/>
          </a:bodyPr>
          <a:lstStyle/>
          <a:p>
            <a:r>
              <a:rPr lang="en-US" sz="1600" b="1" dirty="0">
                <a:solidFill>
                  <a:schemeClr val="tx2"/>
                </a:solidFill>
                <a:latin typeface="Arial" panose="020B0604020202020204" pitchFamily="34" charset="0"/>
                <a:cs typeface="Arial" panose="020B0604020202020204" pitchFamily="34" charset="0"/>
              </a:rPr>
              <a:t>Product Flow</a:t>
            </a:r>
            <a:endParaRPr lang="en-CH" sz="1600" b="1" dirty="0" err="1">
              <a:solidFill>
                <a:schemeClr val="tx2"/>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FA816391-569F-4B4D-8C5B-0A17BD2D6CC0}"/>
              </a:ext>
            </a:extLst>
          </p:cNvPr>
          <p:cNvCxnSpPr/>
          <p:nvPr/>
        </p:nvCxnSpPr>
        <p:spPr>
          <a:xfrm flipH="1">
            <a:off x="3141247" y="3075042"/>
            <a:ext cx="288032" cy="885825"/>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D1DB69-5C18-4404-BE88-AE4335E6238C}"/>
              </a:ext>
            </a:extLst>
          </p:cNvPr>
          <p:cNvSpPr txBox="1"/>
          <p:nvPr/>
        </p:nvSpPr>
        <p:spPr>
          <a:xfrm>
            <a:off x="3358477" y="2778334"/>
            <a:ext cx="346249" cy="276999"/>
          </a:xfrm>
          <a:prstGeom prst="rect">
            <a:avLst/>
          </a:prstGeom>
          <a:noFill/>
        </p:spPr>
        <p:txBody>
          <a:bodyPr wrap="none" lIns="0" tIns="0" rIns="0" bIns="0" rtlCol="0">
            <a:spAutoFit/>
          </a:bodyPr>
          <a:lstStyle/>
          <a:p>
            <a:r>
              <a:rPr lang="en-US" dirty="0">
                <a:solidFill>
                  <a:schemeClr val="tx2"/>
                </a:solidFill>
                <a:latin typeface="Arial" panose="020B0604020202020204" pitchFamily="34" charset="0"/>
                <a:cs typeface="Arial" panose="020B0604020202020204" pitchFamily="34" charset="0"/>
              </a:rPr>
              <a:t>Die</a:t>
            </a:r>
            <a:endParaRPr lang="en-CH" dirty="0" err="1">
              <a:solidFill>
                <a:schemeClr val="tx2"/>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5FA5F6C-D878-4372-8823-6DA2C7B482E3}"/>
              </a:ext>
            </a:extLst>
          </p:cNvPr>
          <p:cNvSpPr/>
          <p:nvPr/>
        </p:nvSpPr>
        <p:spPr>
          <a:xfrm>
            <a:off x="690357" y="1887783"/>
            <a:ext cx="4104456" cy="3960440"/>
          </a:xfrm>
          <a:prstGeom prst="roundRect">
            <a:avLst/>
          </a:prstGeom>
          <a:noFill/>
          <a:ln>
            <a:solidFill>
              <a:srgbClr val="7B7B7B"/>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CH" sz="1600" dirty="0" err="1">
              <a:solidFill>
                <a:schemeClr val="tx2"/>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A443122-5475-4894-B17C-66C27294250B}"/>
              </a:ext>
            </a:extLst>
          </p:cNvPr>
          <p:cNvGrpSpPr/>
          <p:nvPr/>
        </p:nvGrpSpPr>
        <p:grpSpPr>
          <a:xfrm>
            <a:off x="6240549" y="3026991"/>
            <a:ext cx="4905763" cy="1360440"/>
            <a:chOff x="2246313" y="1557338"/>
            <a:chExt cx="7235826" cy="2006600"/>
          </a:xfrm>
        </p:grpSpPr>
        <p:pic>
          <p:nvPicPr>
            <p:cNvPr id="22" name="Picture 11" descr="tmp17">
              <a:extLst>
                <a:ext uri="{FF2B5EF4-FFF2-40B4-BE49-F238E27FC236}">
                  <a16:creationId xmlns:a16="http://schemas.microsoft.com/office/drawing/2014/main" id="{E4946664-7B68-43D3-A95B-B4825766BA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313" y="1557338"/>
              <a:ext cx="7197726"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a:extLst>
                <a:ext uri="{FF2B5EF4-FFF2-40B4-BE49-F238E27FC236}">
                  <a16:creationId xmlns:a16="http://schemas.microsoft.com/office/drawing/2014/main" id="{2B7B6755-BBFB-4F14-949F-8469C83DA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663" y="2324101"/>
              <a:ext cx="7229476"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AFABF3AA-DD44-47AD-8AC1-BF6464FD7ABB}"/>
              </a:ext>
            </a:extLst>
          </p:cNvPr>
          <p:cNvSpPr txBox="1"/>
          <p:nvPr/>
        </p:nvSpPr>
        <p:spPr>
          <a:xfrm>
            <a:off x="7466779" y="5163420"/>
            <a:ext cx="2192908" cy="1369606"/>
          </a:xfrm>
          <a:prstGeom prst="rect">
            <a:avLst/>
          </a:prstGeom>
          <a:noFill/>
        </p:spPr>
        <p:txBody>
          <a:bodyPr wrap="none" lIns="0" tIns="0" rIns="0" bIns="0" rtlCol="0">
            <a:spAutoFit/>
          </a:bodyPr>
          <a:lstStyle/>
          <a:p>
            <a:r>
              <a:rPr lang="en-US" sz="1600" b="1" u="sng" dirty="0">
                <a:solidFill>
                  <a:schemeClr val="tx2"/>
                </a:solidFill>
                <a:latin typeface="Arial" panose="020B0604020202020204" pitchFamily="34" charset="0"/>
                <a:cs typeface="Arial" panose="020B0604020202020204" pitchFamily="34" charset="0"/>
              </a:rPr>
              <a:t>Heat for cooking:</a:t>
            </a:r>
          </a:p>
          <a:p>
            <a:pPr marL="285750" indent="-285750">
              <a:spcBef>
                <a:spcPts val="600"/>
              </a:spcBef>
              <a:buFont typeface="Wingdings" panose="05000000000000000000" pitchFamily="2" charset="2"/>
              <a:buChar char="§"/>
            </a:pPr>
            <a:r>
              <a:rPr lang="en-US" sz="1400" dirty="0">
                <a:solidFill>
                  <a:schemeClr val="tx2"/>
                </a:solidFill>
                <a:latin typeface="Arial" panose="020B0604020202020204" pitchFamily="34" charset="0"/>
                <a:cs typeface="Arial" panose="020B0604020202020204" pitchFamily="34" charset="0"/>
                <a:sym typeface="Wingdings" panose="05000000000000000000" pitchFamily="2" charset="2"/>
              </a:rPr>
              <a:t>Screws turning: friction</a:t>
            </a:r>
          </a:p>
          <a:p>
            <a:pPr marL="285750" indent="-285750">
              <a:spcBef>
                <a:spcPts val="600"/>
              </a:spcBef>
              <a:buFont typeface="Wingdings" panose="05000000000000000000" pitchFamily="2" charset="2"/>
              <a:buChar char="§"/>
            </a:pPr>
            <a:r>
              <a:rPr lang="en-US" sz="1400" dirty="0">
                <a:solidFill>
                  <a:schemeClr val="tx2"/>
                </a:solidFill>
                <a:latin typeface="Arial" panose="020B0604020202020204" pitchFamily="34" charset="0"/>
                <a:cs typeface="Arial" panose="020B0604020202020204" pitchFamily="34" charset="0"/>
                <a:sym typeface="Wingdings" panose="05000000000000000000" pitchFamily="2" charset="2"/>
              </a:rPr>
              <a:t>Inject hot water + steam</a:t>
            </a:r>
          </a:p>
          <a:p>
            <a:pPr marL="285750" indent="-285750">
              <a:spcBef>
                <a:spcPts val="600"/>
              </a:spcBef>
              <a:buFont typeface="Wingdings" panose="05000000000000000000" pitchFamily="2" charset="2"/>
              <a:buChar char="§"/>
            </a:pPr>
            <a:r>
              <a:rPr lang="en-US" sz="1400" dirty="0">
                <a:solidFill>
                  <a:schemeClr val="tx2"/>
                </a:solidFill>
                <a:latin typeface="Arial" panose="020B0604020202020204" pitchFamily="34" charset="0"/>
                <a:cs typeface="Arial" panose="020B0604020202020204" pitchFamily="34" charset="0"/>
                <a:sym typeface="Wingdings" panose="05000000000000000000" pitchFamily="2" charset="2"/>
              </a:rPr>
              <a:t>Heat the barrels </a:t>
            </a:r>
            <a:endParaRPr lang="en-US" sz="1400" dirty="0">
              <a:solidFill>
                <a:schemeClr val="tx2"/>
              </a:solidFill>
              <a:latin typeface="Arial" panose="020B0604020202020204" pitchFamily="34" charset="0"/>
              <a:cs typeface="Arial" panose="020B0604020202020204" pitchFamily="34" charset="0"/>
            </a:endParaRPr>
          </a:p>
          <a:p>
            <a:endParaRPr lang="en-CH" sz="1600" dirty="0" err="1">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346CFB3-17DA-4294-88A2-942FC6166CC9}"/>
              </a:ext>
            </a:extLst>
          </p:cNvPr>
          <p:cNvSpPr txBox="1"/>
          <p:nvPr/>
        </p:nvSpPr>
        <p:spPr>
          <a:xfrm>
            <a:off x="6176156" y="1966404"/>
            <a:ext cx="1071082" cy="492443"/>
          </a:xfrm>
          <a:prstGeom prst="rect">
            <a:avLst/>
          </a:prstGeom>
          <a:noFill/>
        </p:spPr>
        <p:txBody>
          <a:bodyPr wrap="square" lIns="0" tIns="0" rIns="0" bIns="0" rtlCol="0">
            <a:spAutoFit/>
          </a:bodyPr>
          <a:lstStyle/>
          <a:p>
            <a:pPr algn="ctr"/>
            <a:r>
              <a:rPr lang="en-US" sz="1600" dirty="0">
                <a:solidFill>
                  <a:schemeClr val="tx2"/>
                </a:solidFill>
                <a:latin typeface="Arial" panose="020B0604020202020204" pitchFamily="34" charset="0"/>
                <a:cs typeface="Arial" panose="020B0604020202020204" pitchFamily="34" charset="0"/>
              </a:rPr>
              <a:t>Powder + Water</a:t>
            </a:r>
            <a:endParaRPr lang="en-CH" sz="1600" dirty="0" err="1">
              <a:solidFill>
                <a:schemeClr val="tx2"/>
              </a:solidFill>
              <a:latin typeface="Arial" panose="020B0604020202020204" pitchFamily="34" charset="0"/>
              <a:cs typeface="Arial" panose="020B0604020202020204" pitchFamily="34" charset="0"/>
            </a:endParaRPr>
          </a:p>
        </p:txBody>
      </p:sp>
      <p:sp>
        <p:nvSpPr>
          <p:cNvPr id="29" name="Arrow: Down 28">
            <a:extLst>
              <a:ext uri="{FF2B5EF4-FFF2-40B4-BE49-F238E27FC236}">
                <a16:creationId xmlns:a16="http://schemas.microsoft.com/office/drawing/2014/main" id="{6F13AD89-FA0A-4B9C-B230-89A2DA73BF5B}"/>
              </a:ext>
            </a:extLst>
          </p:cNvPr>
          <p:cNvSpPr/>
          <p:nvPr/>
        </p:nvSpPr>
        <p:spPr>
          <a:xfrm>
            <a:off x="6532936" y="2553462"/>
            <a:ext cx="356740" cy="699180"/>
          </a:xfrm>
          <a:prstGeom prst="downArrow">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CH" sz="1600" dirty="0" err="1">
              <a:solidFill>
                <a:schemeClr val="tx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C7E919-BEBB-427E-975C-4413B971C83B}"/>
              </a:ext>
            </a:extLst>
          </p:cNvPr>
          <p:cNvSpPr txBox="1"/>
          <p:nvPr/>
        </p:nvSpPr>
        <p:spPr>
          <a:xfrm>
            <a:off x="6452687" y="4295998"/>
            <a:ext cx="591509" cy="246221"/>
          </a:xfrm>
          <a:prstGeom prst="rect">
            <a:avLst/>
          </a:prstGeom>
          <a:noFill/>
        </p:spPr>
        <p:txBody>
          <a:bodyPr wrap="none" lIns="0" tIns="0" rIns="0" bIns="0" rtlCol="0">
            <a:spAutoFit/>
          </a:bodyPr>
          <a:lstStyle/>
          <a:p>
            <a:r>
              <a:rPr lang="en-US" sz="1600" dirty="0">
                <a:solidFill>
                  <a:schemeClr val="tx2"/>
                </a:solidFill>
                <a:latin typeface="Arial" panose="020B0604020202020204" pitchFamily="34" charset="0"/>
                <a:cs typeface="Arial" panose="020B0604020202020204" pitchFamily="34" charset="0"/>
              </a:rPr>
              <a:t>Mixing</a:t>
            </a:r>
            <a:endParaRPr lang="en-CH" sz="1600" dirty="0" err="1">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1761B82-EE61-467B-ACDE-82034A61A80D}"/>
              </a:ext>
            </a:extLst>
          </p:cNvPr>
          <p:cNvSpPr txBox="1"/>
          <p:nvPr/>
        </p:nvSpPr>
        <p:spPr>
          <a:xfrm>
            <a:off x="7913693" y="4296016"/>
            <a:ext cx="750205" cy="246221"/>
          </a:xfrm>
          <a:prstGeom prst="rect">
            <a:avLst/>
          </a:prstGeom>
          <a:noFill/>
        </p:spPr>
        <p:txBody>
          <a:bodyPr wrap="none" lIns="0" tIns="0" rIns="0" bIns="0" rtlCol="0">
            <a:spAutoFit/>
          </a:bodyPr>
          <a:lstStyle/>
          <a:p>
            <a:r>
              <a:rPr lang="en-US" sz="1600" dirty="0">
                <a:solidFill>
                  <a:schemeClr val="tx2"/>
                </a:solidFill>
                <a:latin typeface="Arial" panose="020B0604020202020204" pitchFamily="34" charset="0"/>
                <a:cs typeface="Arial" panose="020B0604020202020204" pitchFamily="34" charset="0"/>
              </a:rPr>
              <a:t>Cooking</a:t>
            </a:r>
            <a:endParaRPr lang="en-CH" sz="1600" dirty="0" err="1">
              <a:solidFill>
                <a:schemeClr val="tx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B97C106-8909-476F-BBD2-9C1C2C07E31B}"/>
              </a:ext>
            </a:extLst>
          </p:cNvPr>
          <p:cNvSpPr txBox="1"/>
          <p:nvPr/>
        </p:nvSpPr>
        <p:spPr>
          <a:xfrm>
            <a:off x="9514272" y="4308698"/>
            <a:ext cx="1606209" cy="246221"/>
          </a:xfrm>
          <a:prstGeom prst="rect">
            <a:avLst/>
          </a:prstGeom>
          <a:noFill/>
        </p:spPr>
        <p:txBody>
          <a:bodyPr wrap="none" lIns="0" tIns="0" rIns="0" bIns="0" rtlCol="0">
            <a:spAutoFit/>
          </a:bodyPr>
          <a:lstStyle/>
          <a:p>
            <a:r>
              <a:rPr lang="en-US" sz="1600" dirty="0">
                <a:solidFill>
                  <a:schemeClr val="tx2"/>
                </a:solidFill>
                <a:latin typeface="Arial" panose="020B0604020202020204" pitchFamily="34" charset="0"/>
                <a:cs typeface="Arial" panose="020B0604020202020204" pitchFamily="34" charset="0"/>
              </a:rPr>
              <a:t>Pressure build-up</a:t>
            </a:r>
            <a:endParaRPr lang="en-CH" sz="1600" dirty="0" err="1">
              <a:solidFill>
                <a:schemeClr val="tx2"/>
              </a:solidFill>
              <a:latin typeface="Arial" panose="020B0604020202020204" pitchFamily="34" charset="0"/>
              <a:cs typeface="Arial" panose="020B0604020202020204" pitchFamily="34" charset="0"/>
            </a:endParaRPr>
          </a:p>
        </p:txBody>
      </p:sp>
      <p:sp>
        <p:nvSpPr>
          <p:cNvPr id="12" name="Left Brace 11">
            <a:extLst>
              <a:ext uri="{FF2B5EF4-FFF2-40B4-BE49-F238E27FC236}">
                <a16:creationId xmlns:a16="http://schemas.microsoft.com/office/drawing/2014/main" id="{8D252967-47AB-41AC-B4D7-148AB42CF248}"/>
              </a:ext>
            </a:extLst>
          </p:cNvPr>
          <p:cNvSpPr/>
          <p:nvPr/>
        </p:nvSpPr>
        <p:spPr>
          <a:xfrm rot="5400000">
            <a:off x="8165683" y="4018394"/>
            <a:ext cx="246223" cy="1599324"/>
          </a:xfrm>
          <a:prstGeom prst="leftBrace">
            <a:avLst/>
          </a:prstGeom>
          <a:ln w="3175">
            <a:solidFill>
              <a:srgbClr val="A7A7A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Tree>
    <p:extLst>
      <p:ext uri="{BB962C8B-B14F-4D97-AF65-F5344CB8AC3E}">
        <p14:creationId xmlns:p14="http://schemas.microsoft.com/office/powerpoint/2010/main" val="1880328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1" grpId="0"/>
      <p:bldP spid="17" grpId="0"/>
      <p:bldP spid="18" grpId="0" animBg="1"/>
      <p:bldP spid="27" grpId="0"/>
      <p:bldP spid="28" grpId="0"/>
      <p:bldP spid="29" grpId="0" animBg="1"/>
      <p:bldP spid="3" grpId="0"/>
      <p:bldP spid="8" grpId="0"/>
      <p:bldP spid="10"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73" name="think-cell Folie" r:id="rId6" imgW="470" imgH="469" progId="TCLayout.ActiveDocument.1">
                  <p:embed/>
                </p:oleObj>
              </mc:Choice>
              <mc:Fallback>
                <p:oleObj name="think-cell Folie" r:id="rId6" imgW="470" imgH="469"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IE" sz="2800" b="1" err="1">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cxnSp>
        <p:nvCxnSpPr>
          <p:cNvPr id="8" name="Gerade Verbindung 42"/>
          <p:cNvCxnSpPr>
            <a:cxnSpLocks noChangeShapeType="1"/>
          </p:cNvCxnSpPr>
          <p:nvPr/>
        </p:nvCxnSpPr>
        <p:spPr bwMode="auto">
          <a:xfrm>
            <a:off x="5802569" y="2957324"/>
            <a:ext cx="0" cy="3273425"/>
          </a:xfrm>
          <a:prstGeom prst="line">
            <a:avLst/>
          </a:prstGeom>
          <a:noFill/>
          <a:ln w="19050" algn="ctr">
            <a:solidFill>
              <a:srgbClr val="FFFFFF"/>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769B64D8-E0FC-4767-AF0C-2E468A8896F6}"/>
              </a:ext>
            </a:extLst>
          </p:cNvPr>
          <p:cNvSpPr txBox="1"/>
          <p:nvPr/>
        </p:nvSpPr>
        <p:spPr>
          <a:xfrm>
            <a:off x="690471" y="6263469"/>
            <a:ext cx="1732847"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Breakfast Cereals</a:t>
            </a:r>
            <a:endParaRPr lang="aa-ET" sz="1600" b="1" err="1">
              <a:solidFill>
                <a:schemeClr val="tx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441D7FD-D734-4E65-90A8-9C9B3FAA37EE}"/>
              </a:ext>
            </a:extLst>
          </p:cNvPr>
          <p:cNvPicPr>
            <a:picLocks noChangeAspect="1"/>
          </p:cNvPicPr>
          <p:nvPr/>
        </p:nvPicPr>
        <p:blipFill>
          <a:blip r:embed="rId8"/>
          <a:stretch>
            <a:fillRect/>
          </a:stretch>
        </p:blipFill>
        <p:spPr>
          <a:xfrm>
            <a:off x="3163346" y="4068352"/>
            <a:ext cx="2059744" cy="2040373"/>
          </a:xfrm>
          <a:prstGeom prst="ellipse">
            <a:avLst/>
          </a:prstGeom>
        </p:spPr>
      </p:pic>
      <p:pic>
        <p:nvPicPr>
          <p:cNvPr id="12" name="Picture 11">
            <a:extLst>
              <a:ext uri="{FF2B5EF4-FFF2-40B4-BE49-F238E27FC236}">
                <a16:creationId xmlns:a16="http://schemas.microsoft.com/office/drawing/2014/main" id="{CD1A4E47-7AEF-48B5-BA71-8E98EF0F816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711039" y="1544816"/>
            <a:ext cx="2191606" cy="1996985"/>
          </a:xfrm>
          <a:prstGeom prst="ellipse">
            <a:avLst/>
          </a:prstGeom>
        </p:spPr>
      </p:pic>
      <p:pic>
        <p:nvPicPr>
          <p:cNvPr id="15" name="Picture 14">
            <a:extLst>
              <a:ext uri="{FF2B5EF4-FFF2-40B4-BE49-F238E27FC236}">
                <a16:creationId xmlns:a16="http://schemas.microsoft.com/office/drawing/2014/main" id="{A4106236-BE2F-41F3-91E0-B35260308E17}"/>
              </a:ext>
            </a:extLst>
          </p:cNvPr>
          <p:cNvPicPr>
            <a:picLocks noChangeAspect="1"/>
          </p:cNvPicPr>
          <p:nvPr/>
        </p:nvPicPr>
        <p:blipFill rotWithShape="1">
          <a:blip r:embed="rId11"/>
          <a:srcRect t="8139"/>
          <a:stretch/>
        </p:blipFill>
        <p:spPr>
          <a:xfrm>
            <a:off x="4658453" y="1628800"/>
            <a:ext cx="1899925" cy="1849893"/>
          </a:xfrm>
          <a:prstGeom prst="ellipse">
            <a:avLst/>
          </a:prstGeom>
        </p:spPr>
      </p:pic>
      <p:pic>
        <p:nvPicPr>
          <p:cNvPr id="16" name="Picture 15">
            <a:extLst>
              <a:ext uri="{FF2B5EF4-FFF2-40B4-BE49-F238E27FC236}">
                <a16:creationId xmlns:a16="http://schemas.microsoft.com/office/drawing/2014/main" id="{EF824066-E7F2-46E3-A8FF-B82980DFDDD0}"/>
              </a:ext>
            </a:extLst>
          </p:cNvPr>
          <p:cNvPicPr>
            <a:picLocks noChangeAspect="1"/>
          </p:cNvPicPr>
          <p:nvPr/>
        </p:nvPicPr>
        <p:blipFill>
          <a:blip r:embed="rId12"/>
          <a:stretch>
            <a:fillRect/>
          </a:stretch>
        </p:blipFill>
        <p:spPr>
          <a:xfrm>
            <a:off x="463941" y="3967788"/>
            <a:ext cx="2133600" cy="2200275"/>
          </a:xfrm>
          <a:prstGeom prst="ellipse">
            <a:avLst/>
          </a:prstGeom>
        </p:spPr>
      </p:pic>
      <p:sp>
        <p:nvSpPr>
          <p:cNvPr id="17" name="TextBox 16">
            <a:extLst>
              <a:ext uri="{FF2B5EF4-FFF2-40B4-BE49-F238E27FC236}">
                <a16:creationId xmlns:a16="http://schemas.microsoft.com/office/drawing/2014/main" id="{4794390A-E2D0-40DB-9876-1160F6003B9C}"/>
              </a:ext>
            </a:extLst>
          </p:cNvPr>
          <p:cNvSpPr txBox="1"/>
          <p:nvPr/>
        </p:nvSpPr>
        <p:spPr>
          <a:xfrm>
            <a:off x="2026354" y="3626400"/>
            <a:ext cx="1564916"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Meat Analogues</a:t>
            </a:r>
            <a:endParaRPr lang="aa-ET" sz="1600" b="1" err="1">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0E69ED-F9A4-49AE-B665-9ED5C9BD810E}"/>
              </a:ext>
            </a:extLst>
          </p:cNvPr>
          <p:cNvSpPr txBox="1"/>
          <p:nvPr/>
        </p:nvSpPr>
        <p:spPr>
          <a:xfrm>
            <a:off x="3736093" y="6239327"/>
            <a:ext cx="876843"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Pet Food</a:t>
            </a:r>
            <a:endParaRPr lang="aa-ET" sz="1600" b="1" err="1">
              <a:solidFill>
                <a:schemeClr val="tx2"/>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720FEA-8225-4C89-9F02-6EDC0306BFFA}"/>
              </a:ext>
            </a:extLst>
          </p:cNvPr>
          <p:cNvSpPr txBox="1"/>
          <p:nvPr/>
        </p:nvSpPr>
        <p:spPr>
          <a:xfrm>
            <a:off x="4825975" y="3601155"/>
            <a:ext cx="1857881"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Reconstituted Rice</a:t>
            </a:r>
            <a:endParaRPr lang="aa-ET" sz="1600" b="1" err="1">
              <a:solidFill>
                <a:schemeClr val="tx2"/>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CD3E23B8-34AA-49DA-A91F-2B73C8D9751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11074" t="6970" r="13321" b="4976"/>
          <a:stretch/>
        </p:blipFill>
        <p:spPr>
          <a:xfrm>
            <a:off x="5854573" y="3982347"/>
            <a:ext cx="2146192" cy="2126378"/>
          </a:xfrm>
          <a:prstGeom prst="ellipse">
            <a:avLst/>
          </a:prstGeom>
        </p:spPr>
      </p:pic>
      <p:sp>
        <p:nvSpPr>
          <p:cNvPr id="40" name="TextBox 39">
            <a:extLst>
              <a:ext uri="{FF2B5EF4-FFF2-40B4-BE49-F238E27FC236}">
                <a16:creationId xmlns:a16="http://schemas.microsoft.com/office/drawing/2014/main" id="{CB004FD2-058C-42D4-AACF-6B7BF59036BD}"/>
              </a:ext>
            </a:extLst>
          </p:cNvPr>
          <p:cNvSpPr txBox="1"/>
          <p:nvPr/>
        </p:nvSpPr>
        <p:spPr>
          <a:xfrm>
            <a:off x="6275740" y="6263469"/>
            <a:ext cx="1320874"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Breadcrumbs</a:t>
            </a:r>
            <a:endParaRPr lang="aa-ET" sz="1600" b="1" err="1">
              <a:solidFill>
                <a:schemeClr val="tx2"/>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IE"/>
              <a:t>Extrusion at </a:t>
            </a:r>
            <a:r>
              <a:rPr lang="en-IE" err="1"/>
              <a:t>Bühler</a:t>
            </a:r>
            <a:r>
              <a:rPr lang="en-IE"/>
              <a:t>.</a:t>
            </a:r>
            <a:br>
              <a:rPr lang="en-IE"/>
            </a:br>
            <a:r>
              <a:rPr lang="en-IE" b="0"/>
              <a:t>Dozens of applications developed over the years</a:t>
            </a:r>
          </a:p>
        </p:txBody>
      </p:sp>
      <p:pic>
        <p:nvPicPr>
          <p:cNvPr id="18" name="Picture 2" descr="Plain couscous from above stock image. Image of stape - 3594690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 b="92087" l="2231" r="95615"/>
                    </a14:imgEffect>
                  </a14:imgLayer>
                </a14:imgProps>
              </a:ext>
              <a:ext uri="{28A0092B-C50C-407E-A947-70E740481C1C}">
                <a14:useLocalDpi xmlns:a14="http://schemas.microsoft.com/office/drawing/2010/main" val="0"/>
              </a:ext>
            </a:extLst>
          </a:blip>
          <a:srcRect/>
          <a:stretch>
            <a:fillRect/>
          </a:stretch>
        </p:blipFill>
        <p:spPr bwMode="auto">
          <a:xfrm>
            <a:off x="9249052" y="1544815"/>
            <a:ext cx="2099349" cy="208158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8428119" y="1628800"/>
            <a:ext cx="0" cy="496198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3720FEA-8225-4C89-9F02-6EDC0306BFFA}"/>
              </a:ext>
            </a:extLst>
          </p:cNvPr>
          <p:cNvSpPr txBox="1"/>
          <p:nvPr/>
        </p:nvSpPr>
        <p:spPr>
          <a:xfrm>
            <a:off x="9865851" y="3541801"/>
            <a:ext cx="989053"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Couscous</a:t>
            </a:r>
            <a:endParaRPr lang="aa-ET" sz="1600" b="1" err="1">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342546" y="1232525"/>
            <a:ext cx="7987289" cy="27699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spAutoFit/>
          </a:bodyPr>
          <a:lstStyle/>
          <a:p>
            <a:pPr algn="ctr"/>
            <a:r>
              <a:rPr lang="en-IE" b="1">
                <a:solidFill>
                  <a:schemeClr val="bg1"/>
                </a:solidFill>
                <a:latin typeface="Arial" panose="020B0604020202020204" pitchFamily="34" charset="0"/>
                <a:cs typeface="Arial" panose="020B0604020202020204" pitchFamily="34" charset="0"/>
              </a:rPr>
              <a:t>Cooking Extrusion</a:t>
            </a:r>
          </a:p>
        </p:txBody>
      </p:sp>
      <p:sp>
        <p:nvSpPr>
          <p:cNvPr id="24" name="TextBox 23"/>
          <p:cNvSpPr txBox="1"/>
          <p:nvPr/>
        </p:nvSpPr>
        <p:spPr>
          <a:xfrm>
            <a:off x="8473851" y="1226312"/>
            <a:ext cx="3456384"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gn="ctr"/>
            <a:r>
              <a:rPr lang="en-IE" b="1">
                <a:solidFill>
                  <a:schemeClr val="bg1"/>
                </a:solidFill>
                <a:latin typeface="Arial" panose="020B0604020202020204" pitchFamily="34" charset="0"/>
                <a:cs typeface="Arial" panose="020B0604020202020204" pitchFamily="34" charset="0"/>
              </a:rPr>
              <a:t>Cold Extrusion</a:t>
            </a:r>
          </a:p>
        </p:txBody>
      </p:sp>
      <p:pic>
        <p:nvPicPr>
          <p:cNvPr id="47108" name="Picture 4" descr="Bowl Of Spaghetti Isolated On White Background, Top View Stock Photo,  Picture And Royalty Free Image. Image 8709478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27892" y="3923329"/>
            <a:ext cx="2270295" cy="22213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3720FEA-8225-4C89-9F02-6EDC0306BFFA}"/>
              </a:ext>
            </a:extLst>
          </p:cNvPr>
          <p:cNvSpPr txBox="1"/>
          <p:nvPr/>
        </p:nvSpPr>
        <p:spPr>
          <a:xfrm>
            <a:off x="9514566" y="6263469"/>
            <a:ext cx="1833835" cy="246221"/>
          </a:xfrm>
          <a:prstGeom prst="rect">
            <a:avLst/>
          </a:prstGeom>
          <a:noFill/>
        </p:spPr>
        <p:txBody>
          <a:bodyPr wrap="none" lIns="0" tIns="0" rIns="0" bIns="0" rtlCol="0">
            <a:spAutoFit/>
          </a:bodyPr>
          <a:lstStyle/>
          <a:p>
            <a:r>
              <a:rPr lang="en-US" sz="1600" b="1">
                <a:solidFill>
                  <a:schemeClr val="tx2"/>
                </a:solidFill>
                <a:latin typeface="Arial" panose="020B0604020202020204" pitchFamily="34" charset="0"/>
                <a:cs typeface="Arial" panose="020B0604020202020204" pitchFamily="34" charset="0"/>
              </a:rPr>
              <a:t>Pasta and Noodles</a:t>
            </a:r>
            <a:endParaRPr lang="aa-ET" sz="1600" b="1" err="1">
              <a:solidFill>
                <a:schemeClr val="tx2"/>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B8555B0B-AE09-47BC-B4CE-8E90E11BEB48}"/>
              </a:ext>
            </a:extLst>
          </p:cNvPr>
          <p:cNvSpPr>
            <a:spLocks noGrp="1"/>
          </p:cNvSpPr>
          <p:nvPr>
            <p:ph type="ftr" sz="quarter" idx="11"/>
          </p:nvPr>
        </p:nvSpPr>
        <p:spPr/>
        <p:txBody>
          <a:bodyPr/>
          <a:lstStyle/>
          <a:p>
            <a:r>
              <a:rPr lang="de-DE"/>
              <a:t>Bühler Alternative Proteins - Iran Grain 2022</a:t>
            </a:r>
            <a:endParaRPr lang="en-US"/>
          </a:p>
        </p:txBody>
      </p:sp>
    </p:spTree>
    <p:extLst>
      <p:ext uri="{BB962C8B-B14F-4D97-AF65-F5344CB8AC3E}">
        <p14:creationId xmlns:p14="http://schemas.microsoft.com/office/powerpoint/2010/main" val="818034334"/>
      </p:ext>
    </p:extLst>
  </p:cSld>
  <p:clrMapOvr>
    <a:masterClrMapping/>
  </p:clrMapOvr>
  <mc:AlternateContent xmlns:mc="http://schemas.openxmlformats.org/markup-compatibility/2006" xmlns:p14="http://schemas.microsoft.com/office/powerpoint/2010/main">
    <mc:Choice Requires="p14">
      <p:transition p14:dur="0" advTm="40527"/>
    </mc:Choice>
    <mc:Fallback xmlns="">
      <p:transition advTm="405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Gerader Verbinder 90"/>
          <p:cNvCxnSpPr/>
          <p:nvPr/>
        </p:nvCxnSpPr>
        <p:spPr>
          <a:xfrm flipV="1">
            <a:off x="6012138" y="2246683"/>
            <a:ext cx="0" cy="2681340"/>
          </a:xfrm>
          <a:prstGeom prst="line">
            <a:avLst/>
          </a:prstGeom>
          <a:ln w="6350">
            <a:solidFill>
              <a:srgbClr val="614F4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Dry textured meat substitute.</a:t>
            </a:r>
            <a:endParaRPr lang="en-US" b="0" dirty="0"/>
          </a:p>
        </p:txBody>
      </p:sp>
      <p:sp>
        <p:nvSpPr>
          <p:cNvPr id="151" name="Rechteck 87"/>
          <p:cNvSpPr/>
          <p:nvPr/>
        </p:nvSpPr>
        <p:spPr>
          <a:xfrm>
            <a:off x="7207157" y="3197986"/>
            <a:ext cx="1601028" cy="461665"/>
          </a:xfrm>
          <a:prstGeom prst="rect">
            <a:avLst/>
          </a:prstGeom>
          <a:solidFill>
            <a:schemeClr val="bg1"/>
          </a:solidFill>
        </p:spPr>
        <p:txBody>
          <a:bodyPr wrap="square" lIns="0" rIns="0">
            <a:spAutoFit/>
          </a:bodyPr>
          <a:lstStyle/>
          <a:p>
            <a:r>
              <a:rPr lang="en-US" sz="1200" dirty="0">
                <a:solidFill>
                  <a:srgbClr val="00324B"/>
                </a:solidFill>
              </a:rPr>
              <a:t>optional flavor and color addition</a:t>
            </a:r>
          </a:p>
        </p:txBody>
      </p:sp>
      <p:cxnSp>
        <p:nvCxnSpPr>
          <p:cNvPr id="45" name="Straight Connector 44"/>
          <p:cNvCxnSpPr/>
          <p:nvPr/>
        </p:nvCxnSpPr>
        <p:spPr>
          <a:xfrm>
            <a:off x="1723475" y="2859898"/>
            <a:ext cx="0" cy="1156161"/>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7789421" y="2826148"/>
            <a:ext cx="1" cy="419959"/>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Bildergebnis fÃ¼r hamburger patty ic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808410" y="1388348"/>
            <a:ext cx="1258612" cy="94846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6854519" y="2859898"/>
            <a:ext cx="0" cy="1154668"/>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Rechteck 87"/>
          <p:cNvSpPr/>
          <p:nvPr/>
        </p:nvSpPr>
        <p:spPr>
          <a:xfrm>
            <a:off x="6214953" y="3867739"/>
            <a:ext cx="1969684" cy="646331"/>
          </a:xfrm>
          <a:prstGeom prst="rect">
            <a:avLst/>
          </a:prstGeom>
          <a:solidFill>
            <a:schemeClr val="bg1"/>
          </a:solidFill>
        </p:spPr>
        <p:txBody>
          <a:bodyPr wrap="square" lIns="0" rIns="0">
            <a:spAutoFit/>
          </a:bodyPr>
          <a:lstStyle/>
          <a:p>
            <a:r>
              <a:rPr lang="en-US" sz="1200" dirty="0">
                <a:solidFill>
                  <a:srgbClr val="00324B"/>
                </a:solidFill>
              </a:rPr>
              <a:t>water addition to rehydrate the dry textrudates and remove anti-nutrients</a:t>
            </a:r>
          </a:p>
        </p:txBody>
      </p:sp>
      <p:pic>
        <p:nvPicPr>
          <p:cNvPr id="78" name="Picture 2" descr="Bildergebnis fÃ¼r piktogramm meat analog"/>
          <p:cNvPicPr>
            <a:picLocks noChangeAspect="1" noChangeArrowheads="1"/>
          </p:cNvPicPr>
          <p:nvPr/>
        </p:nvPicPr>
        <p:blipFill rotWithShape="1">
          <a:blip r:embed="rId4" cstate="screen">
            <a:clrChange>
              <a:clrFrom>
                <a:srgbClr val="E6E5E5"/>
              </a:clrFrom>
              <a:clrTo>
                <a:srgbClr val="E6E5E5">
                  <a:alpha val="0"/>
                </a:srgbClr>
              </a:clrTo>
            </a:clrChange>
            <a:biLevel thresh="25000"/>
            <a:extLst>
              <a:ext uri="{28A0092B-C50C-407E-A947-70E740481C1C}">
                <a14:useLocalDpi xmlns:a14="http://schemas.microsoft.com/office/drawing/2010/main"/>
              </a:ext>
            </a:extLst>
          </a:blip>
          <a:srcRect/>
          <a:stretch/>
        </p:blipFill>
        <p:spPr bwMode="auto">
          <a:xfrm>
            <a:off x="5520361" y="5116760"/>
            <a:ext cx="966986" cy="84611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79" name="Rechteck 96"/>
          <p:cNvSpPr/>
          <p:nvPr/>
        </p:nvSpPr>
        <p:spPr>
          <a:xfrm>
            <a:off x="5233491" y="5857527"/>
            <a:ext cx="1748536" cy="523220"/>
          </a:xfrm>
          <a:prstGeom prst="rect">
            <a:avLst/>
          </a:prstGeom>
        </p:spPr>
        <p:txBody>
          <a:bodyPr wrap="square" lIns="0" rIns="0">
            <a:spAutoFit/>
          </a:bodyPr>
          <a:lstStyle/>
          <a:p>
            <a:pPr algn="ctr"/>
            <a:r>
              <a:rPr lang="en-US" sz="1400" b="1" dirty="0">
                <a:solidFill>
                  <a:srgbClr val="00324B"/>
                </a:solidFill>
              </a:rPr>
              <a:t>Dry textured products</a:t>
            </a:r>
          </a:p>
        </p:txBody>
      </p:sp>
      <p:cxnSp>
        <p:nvCxnSpPr>
          <p:cNvPr id="58" name="Straight Connector 57"/>
          <p:cNvCxnSpPr/>
          <p:nvPr/>
        </p:nvCxnSpPr>
        <p:spPr>
          <a:xfrm>
            <a:off x="10444825" y="2699270"/>
            <a:ext cx="23638" cy="1108835"/>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6889676" y="1700807"/>
            <a:ext cx="2639338" cy="415003"/>
          </a:xfrm>
          <a:prstGeom prst="rect">
            <a:avLst/>
          </a:prstGeom>
          <a:ln w="3175">
            <a:prstDash val="dash"/>
          </a:ln>
        </p:spPr>
        <p:style>
          <a:lnRef idx="2">
            <a:schemeClr val="dk1"/>
          </a:lnRef>
          <a:fillRef idx="1">
            <a:schemeClr val="lt1"/>
          </a:fillRef>
          <a:effectRef idx="0">
            <a:schemeClr val="dk1"/>
          </a:effectRef>
          <a:fontRef idx="minor">
            <a:schemeClr val="dk1"/>
          </a:fontRef>
        </p:style>
        <p:txBody>
          <a:bodyPr lIns="72000" tIns="72000" rIns="72000" bIns="72000" rtlCol="0" anchor="ctr"/>
          <a:lstStyle/>
          <a:p>
            <a:pPr algn="ctr"/>
            <a:endParaRPr lang="en-US" sz="1600" dirty="0" err="1">
              <a:solidFill>
                <a:schemeClr val="tx2"/>
              </a:solidFill>
              <a:latin typeface="Arial" panose="020B0604020202020204" pitchFamily="34" charset="0"/>
              <a:cs typeface="Arial" panose="020B0604020202020204" pitchFamily="34" charset="0"/>
            </a:endParaRPr>
          </a:p>
        </p:txBody>
      </p:sp>
      <p:sp>
        <p:nvSpPr>
          <p:cNvPr id="67" name="Rechteck 56"/>
          <p:cNvSpPr/>
          <p:nvPr/>
        </p:nvSpPr>
        <p:spPr>
          <a:xfrm>
            <a:off x="7265279" y="2337483"/>
            <a:ext cx="992548" cy="523220"/>
          </a:xfrm>
          <a:prstGeom prst="rect">
            <a:avLst/>
          </a:prstGeom>
          <a:solidFill>
            <a:schemeClr val="bg1"/>
          </a:solidFill>
        </p:spPr>
        <p:txBody>
          <a:bodyPr wrap="square" lIns="0" rIns="0">
            <a:spAutoFit/>
          </a:bodyPr>
          <a:lstStyle/>
          <a:p>
            <a:pPr algn="ctr"/>
            <a:r>
              <a:rPr lang="en-US" sz="1400" dirty="0">
                <a:solidFill>
                  <a:srgbClr val="00324B"/>
                </a:solidFill>
              </a:rPr>
              <a:t>Flavor</a:t>
            </a:r>
          </a:p>
          <a:p>
            <a:pPr algn="ctr"/>
            <a:r>
              <a:rPr lang="en-US" sz="1400" dirty="0">
                <a:solidFill>
                  <a:srgbClr val="00324B"/>
                </a:solidFill>
              </a:rPr>
              <a:t>soaking</a:t>
            </a:r>
          </a:p>
        </p:txBody>
      </p:sp>
      <p:sp>
        <p:nvSpPr>
          <p:cNvPr id="68" name="Rechteck 59"/>
          <p:cNvSpPr/>
          <p:nvPr/>
        </p:nvSpPr>
        <p:spPr>
          <a:xfrm>
            <a:off x="10036567" y="2337483"/>
            <a:ext cx="802987" cy="307777"/>
          </a:xfrm>
          <a:prstGeom prst="rect">
            <a:avLst/>
          </a:prstGeom>
          <a:solidFill>
            <a:schemeClr val="bg1"/>
          </a:solidFill>
        </p:spPr>
        <p:txBody>
          <a:bodyPr wrap="square" lIns="0" rIns="0">
            <a:spAutoFit/>
          </a:bodyPr>
          <a:lstStyle/>
          <a:p>
            <a:pPr algn="ctr"/>
            <a:r>
              <a:rPr lang="en-US" sz="1400" dirty="0">
                <a:solidFill>
                  <a:srgbClr val="00324B"/>
                </a:solidFill>
              </a:rPr>
              <a:t>Forming</a:t>
            </a:r>
          </a:p>
        </p:txBody>
      </p:sp>
      <p:sp>
        <p:nvSpPr>
          <p:cNvPr id="70" name="Rechteck 87"/>
          <p:cNvSpPr/>
          <p:nvPr/>
        </p:nvSpPr>
        <p:spPr>
          <a:xfrm>
            <a:off x="2857227" y="2337483"/>
            <a:ext cx="1110844" cy="307777"/>
          </a:xfrm>
          <a:prstGeom prst="rect">
            <a:avLst/>
          </a:prstGeom>
          <a:solidFill>
            <a:schemeClr val="bg1"/>
          </a:solidFill>
        </p:spPr>
        <p:txBody>
          <a:bodyPr wrap="square" lIns="0" rIns="0">
            <a:spAutoFit/>
          </a:bodyPr>
          <a:lstStyle/>
          <a:p>
            <a:pPr algn="ctr"/>
            <a:r>
              <a:rPr lang="en-US" sz="1400" dirty="0">
                <a:solidFill>
                  <a:srgbClr val="00324B"/>
                </a:solidFill>
              </a:rPr>
              <a:t>Extrusion</a:t>
            </a:r>
          </a:p>
        </p:txBody>
      </p:sp>
      <p:sp>
        <p:nvSpPr>
          <p:cNvPr id="71" name="Rechteck 96"/>
          <p:cNvSpPr/>
          <p:nvPr/>
        </p:nvSpPr>
        <p:spPr>
          <a:xfrm>
            <a:off x="10825647" y="2168889"/>
            <a:ext cx="1357085" cy="523220"/>
          </a:xfrm>
          <a:prstGeom prst="rect">
            <a:avLst/>
          </a:prstGeom>
        </p:spPr>
        <p:txBody>
          <a:bodyPr wrap="square" lIns="0" rIns="0">
            <a:spAutoFit/>
          </a:bodyPr>
          <a:lstStyle/>
          <a:p>
            <a:pPr lvl="0" algn="ctr"/>
            <a:r>
              <a:rPr lang="en-US" sz="1400" b="1" dirty="0">
                <a:solidFill>
                  <a:srgbClr val="00324B"/>
                </a:solidFill>
              </a:rPr>
              <a:t>Meat substitute</a:t>
            </a:r>
          </a:p>
          <a:p>
            <a:pPr algn="ctr"/>
            <a:r>
              <a:rPr lang="en-US" sz="1400" b="1" dirty="0">
                <a:solidFill>
                  <a:srgbClr val="00324B"/>
                </a:solidFill>
              </a:rPr>
              <a:t> </a:t>
            </a:r>
            <a:r>
              <a:rPr lang="en-US" sz="1200" b="1" dirty="0">
                <a:solidFill>
                  <a:srgbClr val="00324B"/>
                </a:solidFill>
              </a:rPr>
              <a:t>e.g. Hamburger</a:t>
            </a:r>
          </a:p>
        </p:txBody>
      </p:sp>
      <p:cxnSp>
        <p:nvCxnSpPr>
          <p:cNvPr id="72" name="Gerader Verbinder 90"/>
          <p:cNvCxnSpPr/>
          <p:nvPr/>
        </p:nvCxnSpPr>
        <p:spPr>
          <a:xfrm>
            <a:off x="1360999" y="2115811"/>
            <a:ext cx="9197181" cy="0"/>
          </a:xfrm>
          <a:prstGeom prst="line">
            <a:avLst/>
          </a:prstGeom>
          <a:ln w="6350">
            <a:solidFill>
              <a:srgbClr val="614F44"/>
            </a:solidFill>
          </a:ln>
        </p:spPr>
        <p:style>
          <a:lnRef idx="1">
            <a:schemeClr val="accent1"/>
          </a:lnRef>
          <a:fillRef idx="0">
            <a:schemeClr val="accent1"/>
          </a:fillRef>
          <a:effectRef idx="0">
            <a:schemeClr val="accent1"/>
          </a:effectRef>
          <a:fontRef idx="minor">
            <a:schemeClr val="tx1"/>
          </a:fontRef>
        </p:style>
      </p:cxnSp>
      <p:sp>
        <p:nvSpPr>
          <p:cNvPr id="73" name="Oval 6"/>
          <p:cNvSpPr>
            <a:spLocks noChangeAspect="1"/>
          </p:cNvSpPr>
          <p:nvPr/>
        </p:nvSpPr>
        <p:spPr>
          <a:xfrm flipV="1">
            <a:off x="3304303"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4" name="Oval 6"/>
          <p:cNvSpPr>
            <a:spLocks noChangeAspect="1"/>
          </p:cNvSpPr>
          <p:nvPr/>
        </p:nvSpPr>
        <p:spPr>
          <a:xfrm flipV="1">
            <a:off x="7662353"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6" name="Oval 6"/>
          <p:cNvSpPr>
            <a:spLocks noChangeAspect="1"/>
          </p:cNvSpPr>
          <p:nvPr/>
        </p:nvSpPr>
        <p:spPr>
          <a:xfrm flipV="1">
            <a:off x="9405573"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7" name="Oval 6"/>
          <p:cNvSpPr>
            <a:spLocks noChangeAspect="1"/>
          </p:cNvSpPr>
          <p:nvPr/>
        </p:nvSpPr>
        <p:spPr>
          <a:xfrm flipV="1">
            <a:off x="10277179"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80" name="Oval 6"/>
          <p:cNvSpPr>
            <a:spLocks noChangeAspect="1"/>
          </p:cNvSpPr>
          <p:nvPr/>
        </p:nvSpPr>
        <p:spPr>
          <a:xfrm flipV="1">
            <a:off x="6790743"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81" name="Oval 6"/>
          <p:cNvSpPr>
            <a:spLocks noChangeAspect="1"/>
          </p:cNvSpPr>
          <p:nvPr/>
        </p:nvSpPr>
        <p:spPr>
          <a:xfrm flipV="1">
            <a:off x="1651467"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82" name="Rechteck 87"/>
          <p:cNvSpPr/>
          <p:nvPr/>
        </p:nvSpPr>
        <p:spPr>
          <a:xfrm>
            <a:off x="1336316" y="2337483"/>
            <a:ext cx="891215" cy="523220"/>
          </a:xfrm>
          <a:prstGeom prst="rect">
            <a:avLst/>
          </a:prstGeom>
          <a:solidFill>
            <a:schemeClr val="bg1"/>
          </a:solidFill>
        </p:spPr>
        <p:txBody>
          <a:bodyPr wrap="square" lIns="0" rIns="0">
            <a:spAutoFit/>
          </a:bodyPr>
          <a:lstStyle/>
          <a:p>
            <a:pPr algn="ctr"/>
            <a:r>
              <a:rPr lang="en-US" sz="1400" dirty="0">
                <a:solidFill>
                  <a:srgbClr val="00324B"/>
                </a:solidFill>
              </a:rPr>
              <a:t>Dry premixing</a:t>
            </a:r>
          </a:p>
        </p:txBody>
      </p:sp>
      <p:sp>
        <p:nvSpPr>
          <p:cNvPr id="83" name="Rechteck 56"/>
          <p:cNvSpPr/>
          <p:nvPr/>
        </p:nvSpPr>
        <p:spPr>
          <a:xfrm>
            <a:off x="4695086" y="1676874"/>
            <a:ext cx="911974" cy="307777"/>
          </a:xfrm>
          <a:prstGeom prst="rect">
            <a:avLst/>
          </a:prstGeom>
          <a:solidFill>
            <a:schemeClr val="bg1"/>
          </a:solidFill>
        </p:spPr>
        <p:txBody>
          <a:bodyPr wrap="square" lIns="0" rIns="0">
            <a:spAutoFit/>
          </a:bodyPr>
          <a:lstStyle/>
          <a:p>
            <a:pPr algn="ctr"/>
            <a:r>
              <a:rPr lang="en-US" sz="1400" dirty="0">
                <a:solidFill>
                  <a:srgbClr val="00324B"/>
                </a:solidFill>
              </a:rPr>
              <a:t>Drying</a:t>
            </a:r>
          </a:p>
        </p:txBody>
      </p:sp>
      <p:sp>
        <p:nvSpPr>
          <p:cNvPr id="84" name="Oval 6"/>
          <p:cNvSpPr>
            <a:spLocks noChangeAspect="1"/>
          </p:cNvSpPr>
          <p:nvPr/>
        </p:nvSpPr>
        <p:spPr>
          <a:xfrm flipV="1">
            <a:off x="5047523"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85" name="Rechteck 58"/>
          <p:cNvSpPr/>
          <p:nvPr/>
        </p:nvSpPr>
        <p:spPr>
          <a:xfrm>
            <a:off x="4112839" y="2337483"/>
            <a:ext cx="938083" cy="307777"/>
          </a:xfrm>
          <a:prstGeom prst="rect">
            <a:avLst/>
          </a:prstGeom>
          <a:solidFill>
            <a:schemeClr val="bg1"/>
          </a:solidFill>
        </p:spPr>
        <p:txBody>
          <a:bodyPr wrap="square" lIns="0" rIns="0">
            <a:spAutoFit/>
          </a:bodyPr>
          <a:lstStyle/>
          <a:p>
            <a:pPr algn="ctr"/>
            <a:r>
              <a:rPr lang="en-US" sz="1400" dirty="0">
                <a:solidFill>
                  <a:srgbClr val="00324B"/>
                </a:solidFill>
              </a:rPr>
              <a:t>Cutting</a:t>
            </a:r>
          </a:p>
        </p:txBody>
      </p:sp>
      <p:sp>
        <p:nvSpPr>
          <p:cNvPr id="86" name="Oval 6"/>
          <p:cNvSpPr>
            <a:spLocks noChangeAspect="1"/>
          </p:cNvSpPr>
          <p:nvPr/>
        </p:nvSpPr>
        <p:spPr>
          <a:xfrm flipV="1">
            <a:off x="4175913"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cxnSp>
        <p:nvCxnSpPr>
          <p:cNvPr id="90" name="Straight Connector 89"/>
          <p:cNvCxnSpPr/>
          <p:nvPr/>
        </p:nvCxnSpPr>
        <p:spPr>
          <a:xfrm>
            <a:off x="3382017" y="2656505"/>
            <a:ext cx="11681" cy="1492575"/>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61050" y="2699270"/>
            <a:ext cx="0" cy="657722"/>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3" name="Rechteck 87"/>
          <p:cNvSpPr/>
          <p:nvPr/>
        </p:nvSpPr>
        <p:spPr>
          <a:xfrm>
            <a:off x="2569195" y="3867739"/>
            <a:ext cx="1854348" cy="461665"/>
          </a:xfrm>
          <a:prstGeom prst="rect">
            <a:avLst/>
          </a:prstGeom>
          <a:solidFill>
            <a:schemeClr val="bg1"/>
          </a:solidFill>
        </p:spPr>
        <p:txBody>
          <a:bodyPr wrap="square" lIns="0" rIns="0">
            <a:spAutoFit/>
          </a:bodyPr>
          <a:lstStyle/>
          <a:p>
            <a:r>
              <a:rPr lang="en-US" sz="1200" dirty="0">
                <a:solidFill>
                  <a:srgbClr val="00324B"/>
                </a:solidFill>
              </a:rPr>
              <a:t>structure formation and reduction anti-nutrients</a:t>
            </a:r>
          </a:p>
        </p:txBody>
      </p:sp>
      <p:sp>
        <p:nvSpPr>
          <p:cNvPr id="94" name="Rechteck 87"/>
          <p:cNvSpPr/>
          <p:nvPr/>
        </p:nvSpPr>
        <p:spPr>
          <a:xfrm>
            <a:off x="4098792" y="3198907"/>
            <a:ext cx="988812" cy="460744"/>
          </a:xfrm>
          <a:prstGeom prst="rect">
            <a:avLst/>
          </a:prstGeom>
          <a:solidFill>
            <a:schemeClr val="bg1"/>
          </a:solidFill>
        </p:spPr>
        <p:txBody>
          <a:bodyPr wrap="square" lIns="0" rIns="0">
            <a:spAutoFit/>
          </a:bodyPr>
          <a:lstStyle/>
          <a:p>
            <a:r>
              <a:rPr lang="en-US" sz="1200" dirty="0">
                <a:solidFill>
                  <a:srgbClr val="00324B"/>
                </a:solidFill>
              </a:rPr>
              <a:t>mince, chunks or stripes</a:t>
            </a:r>
          </a:p>
        </p:txBody>
      </p:sp>
      <p:cxnSp>
        <p:nvCxnSpPr>
          <p:cNvPr id="96" name="Straight Connector 95"/>
          <p:cNvCxnSpPr/>
          <p:nvPr/>
        </p:nvCxnSpPr>
        <p:spPr>
          <a:xfrm>
            <a:off x="9522422" y="2837724"/>
            <a:ext cx="0" cy="662277"/>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8" name="Rechteck 58"/>
          <p:cNvSpPr/>
          <p:nvPr/>
        </p:nvSpPr>
        <p:spPr>
          <a:xfrm>
            <a:off x="8992123" y="2337483"/>
            <a:ext cx="1019714" cy="523220"/>
          </a:xfrm>
          <a:prstGeom prst="rect">
            <a:avLst/>
          </a:prstGeom>
          <a:solidFill>
            <a:schemeClr val="bg1"/>
          </a:solidFill>
        </p:spPr>
        <p:txBody>
          <a:bodyPr wrap="square" lIns="0" rIns="0">
            <a:spAutoFit/>
          </a:bodyPr>
          <a:lstStyle/>
          <a:p>
            <a:pPr algn="ctr"/>
            <a:r>
              <a:rPr lang="en-US" sz="1400" dirty="0">
                <a:solidFill>
                  <a:srgbClr val="00324B"/>
                </a:solidFill>
              </a:rPr>
              <a:t>Gluing agent addition</a:t>
            </a:r>
          </a:p>
        </p:txBody>
      </p:sp>
      <p:sp>
        <p:nvSpPr>
          <p:cNvPr id="99" name="Rechteck 58"/>
          <p:cNvSpPr/>
          <p:nvPr/>
        </p:nvSpPr>
        <p:spPr>
          <a:xfrm>
            <a:off x="6313611" y="2337483"/>
            <a:ext cx="1069829" cy="523220"/>
          </a:xfrm>
          <a:prstGeom prst="rect">
            <a:avLst/>
          </a:prstGeom>
          <a:solidFill>
            <a:schemeClr val="bg1"/>
          </a:solidFill>
        </p:spPr>
        <p:txBody>
          <a:bodyPr wrap="square" lIns="0" rIns="0">
            <a:spAutoFit/>
          </a:bodyPr>
          <a:lstStyle/>
          <a:p>
            <a:pPr algn="ctr"/>
            <a:r>
              <a:rPr lang="en-US" sz="1400" dirty="0">
                <a:solidFill>
                  <a:srgbClr val="00324B"/>
                </a:solidFill>
              </a:rPr>
              <a:t>Rehydration and washing</a:t>
            </a:r>
          </a:p>
        </p:txBody>
      </p:sp>
      <p:pic>
        <p:nvPicPr>
          <p:cNvPr id="102" name="Picture 68" descr="loose pea powde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016" y="1665007"/>
            <a:ext cx="1139488" cy="581676"/>
          </a:xfrm>
          <a:prstGeom prst="rect">
            <a:avLst/>
          </a:prstGeom>
          <a:noFill/>
          <a:extLst>
            <a:ext uri="{909E8E84-426E-40DD-AFC4-6F175D3DCCD1}">
              <a14:hiddenFill xmlns:a14="http://schemas.microsoft.com/office/drawing/2010/main">
                <a:solidFill>
                  <a:srgbClr val="FFFFFF"/>
                </a:solidFill>
              </a14:hiddenFill>
            </a:ext>
          </a:extLst>
        </p:spPr>
      </p:pic>
      <p:sp>
        <p:nvSpPr>
          <p:cNvPr id="103" name="Rechteck 96"/>
          <p:cNvSpPr/>
          <p:nvPr/>
        </p:nvSpPr>
        <p:spPr>
          <a:xfrm>
            <a:off x="-23092" y="2168889"/>
            <a:ext cx="1455288" cy="677108"/>
          </a:xfrm>
          <a:prstGeom prst="rect">
            <a:avLst/>
          </a:prstGeom>
        </p:spPr>
        <p:txBody>
          <a:bodyPr wrap="square" lIns="0" rIns="0">
            <a:spAutoFit/>
          </a:bodyPr>
          <a:lstStyle/>
          <a:p>
            <a:pPr algn="ctr"/>
            <a:r>
              <a:rPr lang="en-US" sz="1400" b="1" dirty="0">
                <a:solidFill>
                  <a:srgbClr val="00324B"/>
                </a:solidFill>
              </a:rPr>
              <a:t>Protein</a:t>
            </a:r>
          </a:p>
          <a:p>
            <a:pPr lvl="0" algn="ctr"/>
            <a:r>
              <a:rPr lang="en-US" sz="1200" b="1" dirty="0">
                <a:solidFill>
                  <a:srgbClr val="00324B"/>
                </a:solidFill>
              </a:rPr>
              <a:t>expeller cake, concentrate</a:t>
            </a:r>
          </a:p>
        </p:txBody>
      </p:sp>
      <p:sp>
        <p:nvSpPr>
          <p:cNvPr id="46" name="Rechteck 96"/>
          <p:cNvSpPr/>
          <p:nvPr/>
        </p:nvSpPr>
        <p:spPr>
          <a:xfrm>
            <a:off x="2029920" y="1223753"/>
            <a:ext cx="2771523" cy="446276"/>
          </a:xfrm>
          <a:prstGeom prst="rect">
            <a:avLst/>
          </a:prstGeom>
        </p:spPr>
        <p:txBody>
          <a:bodyPr wrap="square" lIns="0" rIns="0">
            <a:spAutoFit/>
          </a:bodyPr>
          <a:lstStyle/>
          <a:p>
            <a:pPr algn="ctr"/>
            <a:r>
              <a:rPr lang="en-US" sz="1100" dirty="0">
                <a:solidFill>
                  <a:srgbClr val="00324B"/>
                </a:solidFill>
              </a:rPr>
              <a:t>Water or steam addition</a:t>
            </a:r>
          </a:p>
          <a:p>
            <a:pPr algn="ctr"/>
            <a:r>
              <a:rPr lang="en-US" sz="1100" dirty="0">
                <a:solidFill>
                  <a:srgbClr val="00324B"/>
                </a:solidFill>
              </a:rPr>
              <a:t>(optional precondition flavoring</a:t>
            </a:r>
            <a:r>
              <a:rPr lang="en-US" sz="1200" dirty="0">
                <a:solidFill>
                  <a:srgbClr val="00324B"/>
                </a:solidFill>
              </a:rPr>
              <a:t>)</a:t>
            </a:r>
          </a:p>
        </p:txBody>
      </p:sp>
      <p:grpSp>
        <p:nvGrpSpPr>
          <p:cNvPr id="47" name="Group 46"/>
          <p:cNvGrpSpPr/>
          <p:nvPr/>
        </p:nvGrpSpPr>
        <p:grpSpPr>
          <a:xfrm rot="10800000">
            <a:off x="3255929" y="1756252"/>
            <a:ext cx="288032" cy="193910"/>
            <a:chOff x="2535089" y="2234313"/>
            <a:chExt cx="288032" cy="193910"/>
          </a:xfrm>
        </p:grpSpPr>
        <p:cxnSp>
          <p:nvCxnSpPr>
            <p:cNvPr id="49" name="Straight Connector 48"/>
            <p:cNvCxnSpPr/>
            <p:nvPr/>
          </p:nvCxnSpPr>
          <p:spPr>
            <a:xfrm flipH="1">
              <a:off x="2535089"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2679105"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grpSp>
      <p:grpSp>
        <p:nvGrpSpPr>
          <p:cNvPr id="51" name="Group 50"/>
          <p:cNvGrpSpPr/>
          <p:nvPr/>
        </p:nvGrpSpPr>
        <p:grpSpPr>
          <a:xfrm flipV="1">
            <a:off x="5863457" y="4786510"/>
            <a:ext cx="288032" cy="193910"/>
            <a:chOff x="2535089" y="2234313"/>
            <a:chExt cx="288032" cy="193910"/>
          </a:xfrm>
        </p:grpSpPr>
        <p:cxnSp>
          <p:nvCxnSpPr>
            <p:cNvPr id="52" name="Straight Connector 51"/>
            <p:cNvCxnSpPr/>
            <p:nvPr/>
          </p:nvCxnSpPr>
          <p:spPr>
            <a:xfrm flipH="1">
              <a:off x="2535089"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2679105"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grpSp>
      <p:sp>
        <p:nvSpPr>
          <p:cNvPr id="56" name="Oval 6"/>
          <p:cNvSpPr>
            <a:spLocks noChangeAspect="1"/>
          </p:cNvSpPr>
          <p:nvPr/>
        </p:nvSpPr>
        <p:spPr>
          <a:xfrm flipV="1">
            <a:off x="5919133" y="1980131"/>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cxnSp>
        <p:nvCxnSpPr>
          <p:cNvPr id="61" name="Gerader Verbinder 90"/>
          <p:cNvCxnSpPr/>
          <p:nvPr/>
        </p:nvCxnSpPr>
        <p:spPr>
          <a:xfrm flipV="1">
            <a:off x="8637513" y="2121672"/>
            <a:ext cx="0" cy="2681340"/>
          </a:xfrm>
          <a:prstGeom prst="line">
            <a:avLst/>
          </a:prstGeom>
          <a:ln w="6350">
            <a:solidFill>
              <a:srgbClr val="614F44"/>
            </a:solidFill>
          </a:ln>
        </p:spPr>
        <p:style>
          <a:lnRef idx="1">
            <a:schemeClr val="accent1"/>
          </a:lnRef>
          <a:fillRef idx="0">
            <a:schemeClr val="accent1"/>
          </a:fillRef>
          <a:effectRef idx="0">
            <a:schemeClr val="accent1"/>
          </a:effectRef>
          <a:fontRef idx="minor">
            <a:schemeClr val="tx1"/>
          </a:fontRef>
        </p:style>
      </p:cxnSp>
      <p:sp>
        <p:nvSpPr>
          <p:cNvPr id="62" name="Rechteck 96"/>
          <p:cNvSpPr/>
          <p:nvPr/>
        </p:nvSpPr>
        <p:spPr>
          <a:xfrm>
            <a:off x="7825779" y="5529512"/>
            <a:ext cx="1732544" cy="923330"/>
          </a:xfrm>
          <a:prstGeom prst="rect">
            <a:avLst/>
          </a:prstGeom>
        </p:spPr>
        <p:txBody>
          <a:bodyPr wrap="square" lIns="0" rIns="0">
            <a:spAutoFit/>
          </a:bodyPr>
          <a:lstStyle/>
          <a:p>
            <a:pPr algn="ctr"/>
            <a:r>
              <a:rPr lang="en-US" sz="1400" b="1" dirty="0">
                <a:solidFill>
                  <a:srgbClr val="00324B"/>
                </a:solidFill>
              </a:rPr>
              <a:t>Minced meat substitute or ingredient</a:t>
            </a:r>
          </a:p>
          <a:p>
            <a:pPr algn="ctr"/>
            <a:r>
              <a:rPr lang="en-US" sz="1200" b="1" dirty="0">
                <a:solidFill>
                  <a:srgbClr val="00324B"/>
                </a:solidFill>
              </a:rPr>
              <a:t>e.g. for chili or curry</a:t>
            </a:r>
          </a:p>
        </p:txBody>
      </p:sp>
      <p:grpSp>
        <p:nvGrpSpPr>
          <p:cNvPr id="64" name="Group 63"/>
          <p:cNvGrpSpPr/>
          <p:nvPr/>
        </p:nvGrpSpPr>
        <p:grpSpPr>
          <a:xfrm flipV="1">
            <a:off x="8493497" y="4615027"/>
            <a:ext cx="288032" cy="193910"/>
            <a:chOff x="2535089" y="2234313"/>
            <a:chExt cx="288032" cy="193910"/>
          </a:xfrm>
        </p:grpSpPr>
        <p:cxnSp>
          <p:nvCxnSpPr>
            <p:cNvPr id="65" name="Straight Connector 64"/>
            <p:cNvCxnSpPr/>
            <p:nvPr/>
          </p:nvCxnSpPr>
          <p:spPr>
            <a:xfrm flipH="1">
              <a:off x="2535089"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679105"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grpSp>
      <p:pic>
        <p:nvPicPr>
          <p:cNvPr id="69" name="Picture 2" descr="Bildergebnis fÃ¼r minced meat pictogram"/>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84636" y="4896822"/>
            <a:ext cx="951668" cy="655594"/>
          </a:xfrm>
          <a:prstGeom prst="rect">
            <a:avLst/>
          </a:prstGeom>
          <a:noFill/>
          <a:extLst>
            <a:ext uri="{909E8E84-426E-40DD-AFC4-6F175D3DCCD1}">
              <a14:hiddenFill xmlns:a14="http://schemas.microsoft.com/office/drawing/2010/main">
                <a:solidFill>
                  <a:srgbClr val="FFFFFF"/>
                </a:solidFill>
              </a14:hiddenFill>
            </a:ext>
          </a:extLst>
        </p:spPr>
      </p:pic>
      <p:sp>
        <p:nvSpPr>
          <p:cNvPr id="95" name="Rechteck 87"/>
          <p:cNvSpPr/>
          <p:nvPr/>
        </p:nvSpPr>
        <p:spPr>
          <a:xfrm>
            <a:off x="8866390" y="3240729"/>
            <a:ext cx="1451341" cy="461665"/>
          </a:xfrm>
          <a:prstGeom prst="rect">
            <a:avLst/>
          </a:prstGeom>
          <a:solidFill>
            <a:schemeClr val="bg1"/>
          </a:solidFill>
        </p:spPr>
        <p:txBody>
          <a:bodyPr wrap="square" lIns="0" rIns="0">
            <a:spAutoFit/>
          </a:bodyPr>
          <a:lstStyle/>
          <a:p>
            <a:r>
              <a:rPr lang="en-US" sz="1200" dirty="0">
                <a:solidFill>
                  <a:srgbClr val="00324B"/>
                </a:solidFill>
              </a:rPr>
              <a:t>e.g. Methylcellulose or Transglutaminase</a:t>
            </a:r>
          </a:p>
        </p:txBody>
      </p:sp>
      <p:sp>
        <p:nvSpPr>
          <p:cNvPr id="57" name="Rechteck 87"/>
          <p:cNvSpPr/>
          <p:nvPr/>
        </p:nvSpPr>
        <p:spPr>
          <a:xfrm>
            <a:off x="9661910" y="3864132"/>
            <a:ext cx="1613105" cy="276999"/>
          </a:xfrm>
          <a:prstGeom prst="rect">
            <a:avLst/>
          </a:prstGeom>
          <a:solidFill>
            <a:schemeClr val="bg1"/>
          </a:solidFill>
        </p:spPr>
        <p:txBody>
          <a:bodyPr wrap="square" lIns="0" rIns="0">
            <a:spAutoFit/>
          </a:bodyPr>
          <a:lstStyle/>
          <a:p>
            <a:r>
              <a:rPr lang="en-US" sz="1200" dirty="0">
                <a:solidFill>
                  <a:srgbClr val="00324B"/>
                </a:solidFill>
              </a:rPr>
              <a:t>for meat-like perception </a:t>
            </a:r>
          </a:p>
        </p:txBody>
      </p:sp>
      <p:sp>
        <p:nvSpPr>
          <p:cNvPr id="140" name="Rechteck 87"/>
          <p:cNvSpPr/>
          <p:nvPr/>
        </p:nvSpPr>
        <p:spPr>
          <a:xfrm>
            <a:off x="985019" y="3864132"/>
            <a:ext cx="1503376" cy="461665"/>
          </a:xfrm>
          <a:prstGeom prst="rect">
            <a:avLst/>
          </a:prstGeom>
          <a:solidFill>
            <a:schemeClr val="bg1"/>
          </a:solidFill>
        </p:spPr>
        <p:txBody>
          <a:bodyPr wrap="square" lIns="0" rIns="0">
            <a:spAutoFit/>
          </a:bodyPr>
          <a:lstStyle/>
          <a:p>
            <a:r>
              <a:rPr lang="en-US" sz="1200" dirty="0">
                <a:solidFill>
                  <a:srgbClr val="00324B"/>
                </a:solidFill>
              </a:rPr>
              <a:t>mix protein with flour and other ingredients</a:t>
            </a:r>
          </a:p>
        </p:txBody>
      </p:sp>
      <p:sp>
        <p:nvSpPr>
          <p:cNvPr id="3" name="Fußzeilenplatzhalter 2">
            <a:extLst>
              <a:ext uri="{FF2B5EF4-FFF2-40B4-BE49-F238E27FC236}">
                <a16:creationId xmlns:a16="http://schemas.microsoft.com/office/drawing/2014/main" id="{A97E87D3-F407-472A-A531-9A59D97E3C08}"/>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323669266"/>
      </p:ext>
    </p:extLst>
  </p:cSld>
  <p:clrMapOvr>
    <a:masterClrMapping/>
  </p:clrMapOvr>
  <mc:AlternateContent xmlns:mc="http://schemas.openxmlformats.org/markup-compatibility/2006" xmlns:p14="http://schemas.microsoft.com/office/powerpoint/2010/main">
    <mc:Choice Requires="p14">
      <p:transition p14:dur="0" advTm="109342"/>
    </mc:Choice>
    <mc:Fallback xmlns="">
      <p:transition advTm="1093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Wet textured meat substitute.</a:t>
            </a:r>
            <a:endParaRPr lang="en-US" b="0" dirty="0"/>
          </a:p>
        </p:txBody>
      </p:sp>
      <p:pic>
        <p:nvPicPr>
          <p:cNvPr id="50" name="Picture 2" descr="Bildergebnis fÃ¼r piktogramm meat analog"/>
          <p:cNvPicPr>
            <a:picLocks noChangeAspect="1" noChangeArrowheads="1"/>
          </p:cNvPicPr>
          <p:nvPr/>
        </p:nvPicPr>
        <p:blipFill rotWithShape="1">
          <a:blip r:embed="rId3" cstate="screen">
            <a:clrChange>
              <a:clrFrom>
                <a:srgbClr val="E6E5E5"/>
              </a:clrFrom>
              <a:clrTo>
                <a:srgbClr val="E6E5E5">
                  <a:alpha val="0"/>
                </a:srgbClr>
              </a:clrTo>
            </a:clrChange>
            <a:biLevel thresh="25000"/>
            <a:extLst>
              <a:ext uri="{28A0092B-C50C-407E-A947-70E740481C1C}">
                <a14:useLocalDpi xmlns:a14="http://schemas.microsoft.com/office/drawing/2010/main"/>
              </a:ext>
            </a:extLst>
          </a:blip>
          <a:srcRect/>
          <a:stretch/>
        </p:blipFill>
        <p:spPr bwMode="auto">
          <a:xfrm>
            <a:off x="10928830" y="1412776"/>
            <a:ext cx="966986" cy="84611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3" name="Rechteck 56"/>
          <p:cNvSpPr/>
          <p:nvPr/>
        </p:nvSpPr>
        <p:spPr>
          <a:xfrm>
            <a:off x="7686906" y="2337483"/>
            <a:ext cx="992548" cy="307777"/>
          </a:xfrm>
          <a:prstGeom prst="rect">
            <a:avLst/>
          </a:prstGeom>
          <a:solidFill>
            <a:schemeClr val="bg1"/>
          </a:solidFill>
        </p:spPr>
        <p:txBody>
          <a:bodyPr wrap="square" lIns="0" rIns="0">
            <a:spAutoFit/>
          </a:bodyPr>
          <a:lstStyle/>
          <a:p>
            <a:pPr algn="ctr"/>
            <a:r>
              <a:rPr lang="en-US" sz="1400" dirty="0">
                <a:solidFill>
                  <a:srgbClr val="00324B"/>
                </a:solidFill>
              </a:rPr>
              <a:t>Freezing</a:t>
            </a:r>
          </a:p>
        </p:txBody>
      </p:sp>
      <p:sp>
        <p:nvSpPr>
          <p:cNvPr id="44" name="Rechteck 59"/>
          <p:cNvSpPr/>
          <p:nvPr/>
        </p:nvSpPr>
        <p:spPr>
          <a:xfrm>
            <a:off x="9975120" y="2337483"/>
            <a:ext cx="802987" cy="307777"/>
          </a:xfrm>
          <a:prstGeom prst="rect">
            <a:avLst/>
          </a:prstGeom>
          <a:solidFill>
            <a:schemeClr val="bg1"/>
          </a:solidFill>
        </p:spPr>
        <p:txBody>
          <a:bodyPr wrap="square" lIns="0" rIns="0">
            <a:spAutoFit/>
          </a:bodyPr>
          <a:lstStyle/>
          <a:p>
            <a:pPr algn="ctr"/>
            <a:r>
              <a:rPr lang="en-US" sz="1400" dirty="0">
                <a:solidFill>
                  <a:srgbClr val="00324B"/>
                </a:solidFill>
              </a:rPr>
              <a:t>Cooking</a:t>
            </a:r>
          </a:p>
        </p:txBody>
      </p:sp>
      <p:sp>
        <p:nvSpPr>
          <p:cNvPr id="62" name="Rechteck 96"/>
          <p:cNvSpPr/>
          <p:nvPr/>
        </p:nvSpPr>
        <p:spPr>
          <a:xfrm>
            <a:off x="10778107" y="2146420"/>
            <a:ext cx="1440160" cy="707886"/>
          </a:xfrm>
          <a:prstGeom prst="rect">
            <a:avLst/>
          </a:prstGeom>
        </p:spPr>
        <p:txBody>
          <a:bodyPr wrap="square" lIns="0" rIns="0">
            <a:spAutoFit/>
          </a:bodyPr>
          <a:lstStyle/>
          <a:p>
            <a:pPr lvl="0" algn="ctr"/>
            <a:r>
              <a:rPr lang="en-US" sz="1400" b="1" dirty="0">
                <a:solidFill>
                  <a:srgbClr val="00324B"/>
                </a:solidFill>
              </a:rPr>
              <a:t>Meat substitutes</a:t>
            </a:r>
          </a:p>
          <a:p>
            <a:pPr lvl="0" algn="ctr"/>
            <a:r>
              <a:rPr lang="en-US" sz="1400" b="1" dirty="0">
                <a:solidFill>
                  <a:srgbClr val="00324B"/>
                </a:solidFill>
              </a:rPr>
              <a:t> </a:t>
            </a:r>
            <a:r>
              <a:rPr lang="en-US" sz="1200" b="1" dirty="0">
                <a:solidFill>
                  <a:srgbClr val="00324B"/>
                </a:solidFill>
              </a:rPr>
              <a:t>e.g. shredded chicken</a:t>
            </a:r>
          </a:p>
        </p:txBody>
      </p:sp>
      <p:cxnSp>
        <p:nvCxnSpPr>
          <p:cNvPr id="64" name="Gerader Verbinder 90"/>
          <p:cNvCxnSpPr/>
          <p:nvPr/>
        </p:nvCxnSpPr>
        <p:spPr>
          <a:xfrm>
            <a:off x="1360999" y="2115811"/>
            <a:ext cx="9197181" cy="0"/>
          </a:xfrm>
          <a:prstGeom prst="line">
            <a:avLst/>
          </a:prstGeom>
          <a:ln w="6350">
            <a:solidFill>
              <a:srgbClr val="614F44"/>
            </a:solidFill>
          </a:ln>
        </p:spPr>
        <p:style>
          <a:lnRef idx="1">
            <a:schemeClr val="accent1"/>
          </a:lnRef>
          <a:fillRef idx="0">
            <a:schemeClr val="accent1"/>
          </a:fillRef>
          <a:effectRef idx="0">
            <a:schemeClr val="accent1"/>
          </a:effectRef>
          <a:fontRef idx="minor">
            <a:schemeClr val="tx1"/>
          </a:fontRef>
        </p:style>
      </p:cxnSp>
      <p:sp>
        <p:nvSpPr>
          <p:cNvPr id="66" name="Oval 6"/>
          <p:cNvSpPr>
            <a:spLocks noChangeAspect="1"/>
          </p:cNvSpPr>
          <p:nvPr/>
        </p:nvSpPr>
        <p:spPr>
          <a:xfrm flipV="1">
            <a:off x="8063062"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67" name="Oval 6"/>
          <p:cNvSpPr>
            <a:spLocks noChangeAspect="1"/>
          </p:cNvSpPr>
          <p:nvPr/>
        </p:nvSpPr>
        <p:spPr>
          <a:xfrm flipV="1">
            <a:off x="9170122"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68" name="Oval 6"/>
          <p:cNvSpPr>
            <a:spLocks noChangeAspect="1"/>
          </p:cNvSpPr>
          <p:nvPr/>
        </p:nvSpPr>
        <p:spPr>
          <a:xfrm flipV="1">
            <a:off x="10277179"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0" name="Oval 6"/>
          <p:cNvSpPr>
            <a:spLocks noChangeAspect="1"/>
          </p:cNvSpPr>
          <p:nvPr/>
        </p:nvSpPr>
        <p:spPr>
          <a:xfrm flipV="1">
            <a:off x="6956002" y="2008810"/>
            <a:ext cx="191284" cy="19128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2" name="Oval 6"/>
          <p:cNvSpPr>
            <a:spLocks noChangeAspect="1"/>
          </p:cNvSpPr>
          <p:nvPr/>
        </p:nvSpPr>
        <p:spPr>
          <a:xfrm flipV="1">
            <a:off x="1420702"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73" name="Rechteck 87"/>
          <p:cNvSpPr/>
          <p:nvPr/>
        </p:nvSpPr>
        <p:spPr>
          <a:xfrm>
            <a:off x="1088360" y="2337483"/>
            <a:ext cx="891215" cy="523220"/>
          </a:xfrm>
          <a:prstGeom prst="rect">
            <a:avLst/>
          </a:prstGeom>
          <a:solidFill>
            <a:schemeClr val="bg1"/>
          </a:solidFill>
        </p:spPr>
        <p:txBody>
          <a:bodyPr wrap="square" lIns="0" rIns="0">
            <a:spAutoFit/>
          </a:bodyPr>
          <a:lstStyle/>
          <a:p>
            <a:pPr algn="ctr"/>
            <a:r>
              <a:rPr lang="en-US" sz="1400" dirty="0">
                <a:solidFill>
                  <a:srgbClr val="00324B"/>
                </a:solidFill>
              </a:rPr>
              <a:t>Dry premixing</a:t>
            </a:r>
          </a:p>
        </p:txBody>
      </p:sp>
      <p:sp>
        <p:nvSpPr>
          <p:cNvPr id="74" name="Rechteck 56"/>
          <p:cNvSpPr/>
          <p:nvPr/>
        </p:nvSpPr>
        <p:spPr>
          <a:xfrm>
            <a:off x="3236412" y="2337483"/>
            <a:ext cx="992548" cy="307777"/>
          </a:xfrm>
          <a:prstGeom prst="rect">
            <a:avLst/>
          </a:prstGeom>
          <a:solidFill>
            <a:schemeClr val="bg1"/>
          </a:solidFill>
        </p:spPr>
        <p:txBody>
          <a:bodyPr wrap="square" lIns="0" rIns="0">
            <a:spAutoFit/>
          </a:bodyPr>
          <a:lstStyle/>
          <a:p>
            <a:pPr algn="ctr"/>
            <a:r>
              <a:rPr lang="en-US" sz="1400" dirty="0">
                <a:solidFill>
                  <a:srgbClr val="00324B"/>
                </a:solidFill>
              </a:rPr>
              <a:t>Extrusion</a:t>
            </a:r>
          </a:p>
        </p:txBody>
      </p:sp>
      <p:sp>
        <p:nvSpPr>
          <p:cNvPr id="75" name="Oval 6"/>
          <p:cNvSpPr>
            <a:spLocks noChangeAspect="1"/>
          </p:cNvSpPr>
          <p:nvPr/>
        </p:nvSpPr>
        <p:spPr>
          <a:xfrm flipV="1">
            <a:off x="4741882" y="2008810"/>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a typeface="Arial" charset="0"/>
              <a:cs typeface="Arial" charset="0"/>
            </a:endParaRPr>
          </a:p>
        </p:txBody>
      </p:sp>
      <p:sp>
        <p:nvSpPr>
          <p:cNvPr id="78" name="Rechteck 58"/>
          <p:cNvSpPr/>
          <p:nvPr/>
        </p:nvSpPr>
        <p:spPr>
          <a:xfrm>
            <a:off x="4332298" y="2337483"/>
            <a:ext cx="1135513" cy="307777"/>
          </a:xfrm>
          <a:prstGeom prst="rect">
            <a:avLst/>
          </a:prstGeom>
          <a:solidFill>
            <a:schemeClr val="bg1"/>
          </a:solidFill>
        </p:spPr>
        <p:txBody>
          <a:bodyPr wrap="square" lIns="0" rIns="0">
            <a:spAutoFit/>
          </a:bodyPr>
          <a:lstStyle/>
          <a:p>
            <a:pPr algn="ctr"/>
            <a:r>
              <a:rPr lang="en-US" sz="1400" dirty="0">
                <a:solidFill>
                  <a:srgbClr val="00324B"/>
                </a:solidFill>
              </a:rPr>
              <a:t>Cooling die</a:t>
            </a:r>
          </a:p>
        </p:txBody>
      </p:sp>
      <p:sp>
        <p:nvSpPr>
          <p:cNvPr id="79" name="Oval 6"/>
          <p:cNvSpPr>
            <a:spLocks noChangeAspect="1"/>
          </p:cNvSpPr>
          <p:nvPr/>
        </p:nvSpPr>
        <p:spPr>
          <a:xfrm flipV="1">
            <a:off x="5848942" y="2008810"/>
            <a:ext cx="191284" cy="191284"/>
          </a:xfrm>
          <a:prstGeom prst="ellipse">
            <a:avLst/>
          </a:prstGeom>
          <a:solidFill>
            <a:srgbClr val="FFC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80" name="Rechteck 87"/>
          <p:cNvSpPr/>
          <p:nvPr/>
        </p:nvSpPr>
        <p:spPr>
          <a:xfrm>
            <a:off x="4327348" y="4473080"/>
            <a:ext cx="1817052" cy="461665"/>
          </a:xfrm>
          <a:prstGeom prst="rect">
            <a:avLst/>
          </a:prstGeom>
          <a:solidFill>
            <a:schemeClr val="bg1"/>
          </a:solidFill>
        </p:spPr>
        <p:txBody>
          <a:bodyPr wrap="square" lIns="0" rIns="0">
            <a:spAutoFit/>
          </a:bodyPr>
          <a:lstStyle/>
          <a:p>
            <a:r>
              <a:rPr lang="en-US" sz="1200" dirty="0">
                <a:solidFill>
                  <a:srgbClr val="00324B"/>
                </a:solidFill>
              </a:rPr>
              <a:t>to stabilize the created fibrous structure</a:t>
            </a:r>
          </a:p>
        </p:txBody>
      </p:sp>
      <p:cxnSp>
        <p:nvCxnSpPr>
          <p:cNvPr id="86" name="Straight Connector 85"/>
          <p:cNvCxnSpPr/>
          <p:nvPr/>
        </p:nvCxnSpPr>
        <p:spPr>
          <a:xfrm>
            <a:off x="3716879" y="2651715"/>
            <a:ext cx="0" cy="1018137"/>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28180" y="2616838"/>
            <a:ext cx="0" cy="1856242"/>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9" name="Rechteck 87"/>
          <p:cNvSpPr/>
          <p:nvPr/>
        </p:nvSpPr>
        <p:spPr>
          <a:xfrm>
            <a:off x="2785219" y="3507001"/>
            <a:ext cx="1924916" cy="646331"/>
          </a:xfrm>
          <a:prstGeom prst="rect">
            <a:avLst/>
          </a:prstGeom>
          <a:solidFill>
            <a:schemeClr val="bg1"/>
          </a:solidFill>
        </p:spPr>
        <p:txBody>
          <a:bodyPr wrap="square" lIns="0" rIns="0">
            <a:spAutoFit/>
          </a:bodyPr>
          <a:lstStyle/>
          <a:p>
            <a:r>
              <a:rPr lang="en-US" sz="1200" dirty="0">
                <a:solidFill>
                  <a:srgbClr val="00324B"/>
                </a:solidFill>
              </a:rPr>
              <a:t>fibrous structure formation and reduction anti-nutrients</a:t>
            </a:r>
          </a:p>
          <a:p>
            <a:endParaRPr lang="en-US" sz="1200" dirty="0">
              <a:solidFill>
                <a:srgbClr val="00324B"/>
              </a:solidFill>
            </a:endParaRPr>
          </a:p>
        </p:txBody>
      </p:sp>
      <p:sp>
        <p:nvSpPr>
          <p:cNvPr id="93" name="Rechteck 87"/>
          <p:cNvSpPr/>
          <p:nvPr/>
        </p:nvSpPr>
        <p:spPr>
          <a:xfrm>
            <a:off x="6598213" y="3286725"/>
            <a:ext cx="1502099" cy="646331"/>
          </a:xfrm>
          <a:prstGeom prst="rect">
            <a:avLst/>
          </a:prstGeom>
          <a:solidFill>
            <a:schemeClr val="bg1"/>
          </a:solidFill>
        </p:spPr>
        <p:txBody>
          <a:bodyPr wrap="square" lIns="0" rIns="0">
            <a:spAutoFit/>
          </a:bodyPr>
          <a:lstStyle/>
          <a:p>
            <a:r>
              <a:rPr lang="en-US" sz="1200" dirty="0">
                <a:solidFill>
                  <a:srgbClr val="00324B"/>
                </a:solidFill>
              </a:rPr>
              <a:t>optional post-extrusion flavoring and seasoning</a:t>
            </a:r>
          </a:p>
        </p:txBody>
      </p:sp>
      <p:cxnSp>
        <p:nvCxnSpPr>
          <p:cNvPr id="94" name="Straight Connector 93"/>
          <p:cNvCxnSpPr/>
          <p:nvPr/>
        </p:nvCxnSpPr>
        <p:spPr>
          <a:xfrm>
            <a:off x="7071239" y="2651715"/>
            <a:ext cx="0" cy="662277"/>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7" name="Rechteck 96"/>
          <p:cNvSpPr/>
          <p:nvPr/>
        </p:nvSpPr>
        <p:spPr>
          <a:xfrm>
            <a:off x="45047" y="2168889"/>
            <a:ext cx="1387424" cy="677108"/>
          </a:xfrm>
          <a:prstGeom prst="rect">
            <a:avLst/>
          </a:prstGeom>
        </p:spPr>
        <p:txBody>
          <a:bodyPr wrap="square" lIns="0" rIns="0">
            <a:spAutoFit/>
          </a:bodyPr>
          <a:lstStyle/>
          <a:p>
            <a:pPr algn="ctr"/>
            <a:r>
              <a:rPr lang="en-US" sz="1400" b="1" dirty="0">
                <a:solidFill>
                  <a:srgbClr val="00324B"/>
                </a:solidFill>
              </a:rPr>
              <a:t>Protein</a:t>
            </a:r>
          </a:p>
          <a:p>
            <a:pPr lvl="0" algn="ctr"/>
            <a:r>
              <a:rPr lang="en-US" sz="1200" b="1" dirty="0">
                <a:solidFill>
                  <a:srgbClr val="00324B"/>
                </a:solidFill>
              </a:rPr>
              <a:t>concentrate</a:t>
            </a:r>
          </a:p>
          <a:p>
            <a:pPr lvl="0" algn="ctr"/>
            <a:r>
              <a:rPr lang="en-US" sz="1200" b="1" dirty="0">
                <a:solidFill>
                  <a:srgbClr val="00324B"/>
                </a:solidFill>
              </a:rPr>
              <a:t> or isolate</a:t>
            </a:r>
            <a:endParaRPr lang="en-US" sz="1400" b="1" dirty="0">
              <a:solidFill>
                <a:srgbClr val="00324B"/>
              </a:solidFill>
            </a:endParaRPr>
          </a:p>
        </p:txBody>
      </p:sp>
      <p:sp>
        <p:nvSpPr>
          <p:cNvPr id="98" name="Rechteck 58"/>
          <p:cNvSpPr/>
          <p:nvPr/>
        </p:nvSpPr>
        <p:spPr>
          <a:xfrm>
            <a:off x="8844747" y="2337483"/>
            <a:ext cx="938083" cy="307777"/>
          </a:xfrm>
          <a:prstGeom prst="rect">
            <a:avLst/>
          </a:prstGeom>
          <a:solidFill>
            <a:schemeClr val="bg1"/>
          </a:solidFill>
        </p:spPr>
        <p:txBody>
          <a:bodyPr wrap="square" lIns="0" rIns="0">
            <a:spAutoFit/>
          </a:bodyPr>
          <a:lstStyle/>
          <a:p>
            <a:pPr algn="ctr"/>
            <a:r>
              <a:rPr lang="en-US" sz="1400" dirty="0">
                <a:solidFill>
                  <a:srgbClr val="00324B"/>
                </a:solidFill>
              </a:rPr>
              <a:t>Storage</a:t>
            </a:r>
          </a:p>
        </p:txBody>
      </p:sp>
      <p:sp>
        <p:nvSpPr>
          <p:cNvPr id="99" name="Rechteck 58"/>
          <p:cNvSpPr/>
          <p:nvPr/>
        </p:nvSpPr>
        <p:spPr>
          <a:xfrm>
            <a:off x="5519544" y="2337483"/>
            <a:ext cx="938083" cy="307777"/>
          </a:xfrm>
          <a:prstGeom prst="rect">
            <a:avLst/>
          </a:prstGeom>
          <a:solidFill>
            <a:schemeClr val="bg1"/>
          </a:solidFill>
        </p:spPr>
        <p:txBody>
          <a:bodyPr wrap="square" lIns="0" rIns="0">
            <a:spAutoFit/>
          </a:bodyPr>
          <a:lstStyle/>
          <a:p>
            <a:pPr algn="ctr"/>
            <a:r>
              <a:rPr lang="en-US" sz="1400" dirty="0">
                <a:solidFill>
                  <a:srgbClr val="00324B"/>
                </a:solidFill>
              </a:rPr>
              <a:t>Cutting</a:t>
            </a:r>
          </a:p>
        </p:txBody>
      </p:sp>
      <p:pic>
        <p:nvPicPr>
          <p:cNvPr id="100" name="Picture 68" descr="loose pea powde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5873" y="1687312"/>
            <a:ext cx="1139488" cy="581676"/>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a:off x="1505659" y="2887337"/>
            <a:ext cx="0" cy="1045719"/>
          </a:xfrm>
          <a:prstGeom prst="line">
            <a:avLst/>
          </a:prstGeom>
          <a:ln w="381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Rechteck 87"/>
          <p:cNvSpPr/>
          <p:nvPr/>
        </p:nvSpPr>
        <p:spPr>
          <a:xfrm>
            <a:off x="981666" y="3937954"/>
            <a:ext cx="1315417" cy="646331"/>
          </a:xfrm>
          <a:prstGeom prst="rect">
            <a:avLst/>
          </a:prstGeom>
          <a:solidFill>
            <a:schemeClr val="bg1"/>
          </a:solidFill>
        </p:spPr>
        <p:txBody>
          <a:bodyPr wrap="square" lIns="0" rIns="0">
            <a:spAutoFit/>
          </a:bodyPr>
          <a:lstStyle/>
          <a:p>
            <a:r>
              <a:rPr lang="en-US" sz="1200" dirty="0">
                <a:solidFill>
                  <a:srgbClr val="00324B"/>
                </a:solidFill>
              </a:rPr>
              <a:t>fiber addition</a:t>
            </a:r>
          </a:p>
          <a:p>
            <a:r>
              <a:rPr lang="en-US" sz="1200" dirty="0">
                <a:solidFill>
                  <a:srgbClr val="00324B"/>
                </a:solidFill>
              </a:rPr>
              <a:t>(optional iron or vitamin fortification)</a:t>
            </a:r>
          </a:p>
        </p:txBody>
      </p:sp>
      <p:sp>
        <p:nvSpPr>
          <p:cNvPr id="40" name="Rechteck 96"/>
          <p:cNvSpPr/>
          <p:nvPr/>
        </p:nvSpPr>
        <p:spPr>
          <a:xfrm>
            <a:off x="2331117" y="1205477"/>
            <a:ext cx="2771523" cy="461665"/>
          </a:xfrm>
          <a:prstGeom prst="rect">
            <a:avLst/>
          </a:prstGeom>
        </p:spPr>
        <p:txBody>
          <a:bodyPr wrap="square" lIns="0" rIns="0">
            <a:spAutoFit/>
          </a:bodyPr>
          <a:lstStyle/>
          <a:p>
            <a:pPr algn="ctr"/>
            <a:r>
              <a:rPr lang="en-US" sz="1200" dirty="0">
                <a:solidFill>
                  <a:srgbClr val="00324B"/>
                </a:solidFill>
              </a:rPr>
              <a:t>Water, steam and oil addition</a:t>
            </a:r>
          </a:p>
          <a:p>
            <a:pPr algn="ctr"/>
            <a:r>
              <a:rPr lang="en-US" sz="1200" dirty="0">
                <a:solidFill>
                  <a:srgbClr val="00324B"/>
                </a:solidFill>
              </a:rPr>
              <a:t>(optional precondition flavoring)</a:t>
            </a:r>
          </a:p>
        </p:txBody>
      </p:sp>
      <p:grpSp>
        <p:nvGrpSpPr>
          <p:cNvPr id="4" name="Group 3"/>
          <p:cNvGrpSpPr/>
          <p:nvPr/>
        </p:nvGrpSpPr>
        <p:grpSpPr>
          <a:xfrm rot="10800000">
            <a:off x="3586448" y="1709745"/>
            <a:ext cx="288032" cy="193910"/>
            <a:chOff x="2535089" y="2234313"/>
            <a:chExt cx="288032" cy="193910"/>
          </a:xfrm>
        </p:grpSpPr>
        <p:cxnSp>
          <p:nvCxnSpPr>
            <p:cNvPr id="5" name="Straight Connector 4"/>
            <p:cNvCxnSpPr/>
            <p:nvPr/>
          </p:nvCxnSpPr>
          <p:spPr>
            <a:xfrm flipH="1">
              <a:off x="2535089"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2679105" y="2234313"/>
              <a:ext cx="144016" cy="19391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grpSp>
      <p:sp>
        <p:nvSpPr>
          <p:cNvPr id="41" name="Oval 6"/>
          <p:cNvSpPr>
            <a:spLocks noChangeAspect="1"/>
          </p:cNvSpPr>
          <p:nvPr/>
        </p:nvSpPr>
        <p:spPr>
          <a:xfrm flipV="1">
            <a:off x="3634822" y="1987213"/>
            <a:ext cx="191284" cy="191284"/>
          </a:xfrm>
          <a:prstGeom prst="ellipse">
            <a:avLst/>
          </a:prstGeom>
          <a:solidFill>
            <a:schemeClr val="bg2"/>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Arial" charset="0"/>
              <a:cs typeface="Arial" charset="0"/>
            </a:endParaRPr>
          </a:p>
        </p:txBody>
      </p:sp>
      <p:sp>
        <p:nvSpPr>
          <p:cNvPr id="49" name="Rechteck 56"/>
          <p:cNvSpPr/>
          <p:nvPr/>
        </p:nvSpPr>
        <p:spPr>
          <a:xfrm>
            <a:off x="6598213" y="2343938"/>
            <a:ext cx="992548" cy="307777"/>
          </a:xfrm>
          <a:prstGeom prst="rect">
            <a:avLst/>
          </a:prstGeom>
          <a:solidFill>
            <a:schemeClr val="bg1"/>
          </a:solidFill>
        </p:spPr>
        <p:txBody>
          <a:bodyPr wrap="square" lIns="0" rIns="0">
            <a:spAutoFit/>
          </a:bodyPr>
          <a:lstStyle/>
          <a:p>
            <a:pPr algn="ctr"/>
            <a:r>
              <a:rPr lang="en-US" sz="1400" dirty="0">
                <a:solidFill>
                  <a:srgbClr val="00324B"/>
                </a:solidFill>
              </a:rPr>
              <a:t>Forming</a:t>
            </a:r>
          </a:p>
        </p:txBody>
      </p:sp>
      <p:sp>
        <p:nvSpPr>
          <p:cNvPr id="3" name="Fußzeilenplatzhalter 2">
            <a:extLst>
              <a:ext uri="{FF2B5EF4-FFF2-40B4-BE49-F238E27FC236}">
                <a16:creationId xmlns:a16="http://schemas.microsoft.com/office/drawing/2014/main" id="{49841883-484E-4936-AADE-AE2827F17F65}"/>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3765975755"/>
      </p:ext>
    </p:extLst>
  </p:cSld>
  <p:clrMapOvr>
    <a:masterClrMapping/>
  </p:clrMapOvr>
  <mc:AlternateContent xmlns:mc="http://schemas.openxmlformats.org/markup-compatibility/2006" xmlns:p14="http://schemas.microsoft.com/office/powerpoint/2010/main">
    <mc:Choice Requires="p14">
      <p:transition p14:dur="0" advTm="162303"/>
    </mc:Choice>
    <mc:Fallback xmlns="">
      <p:transition advTm="16230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a:extLst>
              <a:ext uri="{FF2B5EF4-FFF2-40B4-BE49-F238E27FC236}">
                <a16:creationId xmlns:a16="http://schemas.microsoft.com/office/drawing/2014/main" id="{26DB0FA2-4B47-4A72-8126-0EB98E6954A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85" name="think-cell Folie" r:id="rId5" imgW="470" imgH="469" progId="TCLayout.ActiveDocument.1">
                  <p:embed/>
                </p:oleObj>
              </mc:Choice>
              <mc:Fallback>
                <p:oleObj name="think-cell Folie" r:id="rId5" imgW="470" imgH="469" progId="TCLayout.ActiveDocument.1">
                  <p:embed/>
                  <p:pic>
                    <p:nvPicPr>
                      <p:cNvPr id="30" name="Object 29" hidden="1">
                        <a:extLst>
                          <a:ext uri="{FF2B5EF4-FFF2-40B4-BE49-F238E27FC236}">
                            <a16:creationId xmlns:a16="http://schemas.microsoft.com/office/drawing/2014/main" id="{26DB0FA2-4B47-4A72-8126-0EB98E6954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BD07714F-C514-468E-8B34-15DF46C6A930}"/>
              </a:ext>
            </a:extLst>
          </p:cNvPr>
          <p:cNvPicPr>
            <a:picLocks noChangeAspect="1"/>
          </p:cNvPicPr>
          <p:nvPr/>
        </p:nvPicPr>
        <p:blipFill>
          <a:blip r:embed="rId7"/>
          <a:stretch>
            <a:fillRect/>
          </a:stretch>
        </p:blipFill>
        <p:spPr>
          <a:xfrm>
            <a:off x="-1" y="-646380"/>
            <a:ext cx="12195175" cy="8150759"/>
          </a:xfrm>
          <a:prstGeom prst="rect">
            <a:avLst/>
          </a:prstGeom>
        </p:spPr>
      </p:pic>
      <p:pic>
        <p:nvPicPr>
          <p:cNvPr id="6" name="Picture 5">
            <a:extLst>
              <a:ext uri="{FF2B5EF4-FFF2-40B4-BE49-F238E27FC236}">
                <a16:creationId xmlns:a16="http://schemas.microsoft.com/office/drawing/2014/main" id="{697FA2C7-EEAB-4382-A918-BA73E2377230}"/>
              </a:ext>
            </a:extLst>
          </p:cNvPr>
          <p:cNvPicPr>
            <a:picLocks noChangeAspect="1"/>
          </p:cNvPicPr>
          <p:nvPr/>
        </p:nvPicPr>
        <p:blipFill>
          <a:blip r:embed="rId8"/>
          <a:stretch>
            <a:fillRect/>
          </a:stretch>
        </p:blipFill>
        <p:spPr>
          <a:xfrm>
            <a:off x="10346059" y="6237312"/>
            <a:ext cx="1585714" cy="463747"/>
          </a:xfrm>
          <a:prstGeom prst="rect">
            <a:avLst/>
          </a:prstGeom>
        </p:spPr>
      </p:pic>
      <p:sp>
        <p:nvSpPr>
          <p:cNvPr id="2" name="Footer Placeholder 1">
            <a:extLst>
              <a:ext uri="{FF2B5EF4-FFF2-40B4-BE49-F238E27FC236}">
                <a16:creationId xmlns:a16="http://schemas.microsoft.com/office/drawing/2014/main" id="{A1F55B17-6CF2-44CD-BC95-BCCF2A24D097}"/>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508015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33" name="think-cell Folie" r:id="rId6" imgW="360" imgH="360" progId="TCLayout.ActiveDocument.1">
                  <p:embed/>
                </p:oleObj>
              </mc:Choice>
              <mc:Fallback>
                <p:oleObj name="think-cell Folie" r:id="rId6" imgW="360" imgH="36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err="1">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graphicFrame>
        <p:nvGraphicFramePr>
          <p:cNvPr id="5" name="Inhaltsplatzhalter 4"/>
          <p:cNvGraphicFramePr>
            <a:graphicFrameLocks noGrp="1"/>
          </p:cNvGraphicFramePr>
          <p:nvPr>
            <p:ph idx="1"/>
          </p:nvPr>
        </p:nvGraphicFramePr>
        <p:xfrm>
          <a:off x="431877" y="3933056"/>
          <a:ext cx="11160123" cy="1737360"/>
        </p:xfrm>
        <a:graphic>
          <a:graphicData uri="http://schemas.openxmlformats.org/drawingml/2006/table">
            <a:tbl>
              <a:tblPr firstRow="1" bandRow="1">
                <a:tableStyleId>{5C22544A-7EE6-4342-B048-85BDC9FD1C3A}</a:tableStyleId>
              </a:tblPr>
              <a:tblGrid>
                <a:gridCol w="1979122">
                  <a:extLst>
                    <a:ext uri="{9D8B030D-6E8A-4147-A177-3AD203B41FA5}">
                      <a16:colId xmlns:a16="http://schemas.microsoft.com/office/drawing/2014/main" val="20000"/>
                    </a:ext>
                  </a:extLst>
                </a:gridCol>
                <a:gridCol w="1774948">
                  <a:extLst>
                    <a:ext uri="{9D8B030D-6E8A-4147-A177-3AD203B41FA5}">
                      <a16:colId xmlns:a16="http://schemas.microsoft.com/office/drawing/2014/main" val="20005"/>
                    </a:ext>
                  </a:extLst>
                </a:gridCol>
                <a:gridCol w="1774948">
                  <a:extLst>
                    <a:ext uri="{9D8B030D-6E8A-4147-A177-3AD203B41FA5}">
                      <a16:colId xmlns:a16="http://schemas.microsoft.com/office/drawing/2014/main" val="20001"/>
                    </a:ext>
                  </a:extLst>
                </a:gridCol>
                <a:gridCol w="1877035">
                  <a:extLst>
                    <a:ext uri="{9D8B030D-6E8A-4147-A177-3AD203B41FA5}">
                      <a16:colId xmlns:a16="http://schemas.microsoft.com/office/drawing/2014/main" val="20002"/>
                    </a:ext>
                  </a:extLst>
                </a:gridCol>
                <a:gridCol w="1877035">
                  <a:extLst>
                    <a:ext uri="{9D8B030D-6E8A-4147-A177-3AD203B41FA5}">
                      <a16:colId xmlns:a16="http://schemas.microsoft.com/office/drawing/2014/main" val="20003"/>
                    </a:ext>
                  </a:extLst>
                </a:gridCol>
                <a:gridCol w="1877035">
                  <a:extLst>
                    <a:ext uri="{9D8B030D-6E8A-4147-A177-3AD203B41FA5}">
                      <a16:colId xmlns:a16="http://schemas.microsoft.com/office/drawing/2014/main" val="20004"/>
                    </a:ext>
                  </a:extLst>
                </a:gridCol>
              </a:tblGrid>
              <a:tr h="334373">
                <a:tc>
                  <a:txBody>
                    <a:bodyPr/>
                    <a:lstStyle/>
                    <a:p>
                      <a:endParaRPr lang="en-US" sz="1600" noProof="0"/>
                    </a:p>
                  </a:txBody>
                  <a:tcPr/>
                </a:tc>
                <a:tc>
                  <a:txBody>
                    <a:bodyPr/>
                    <a:lstStyle/>
                    <a:p>
                      <a:r>
                        <a:rPr lang="en-US" sz="1600" noProof="0"/>
                        <a:t>BCTM</a:t>
                      </a:r>
                    </a:p>
                  </a:txBody>
                  <a:tcPr/>
                </a:tc>
                <a:tc>
                  <a:txBody>
                    <a:bodyPr/>
                    <a:lstStyle/>
                    <a:p>
                      <a:r>
                        <a:rPr lang="en-US" altLang="en-US" sz="1600" noProof="0"/>
                        <a:t>BCTL</a:t>
                      </a:r>
                      <a:endParaRPr lang="en-US" sz="1600" noProof="0"/>
                    </a:p>
                  </a:txBody>
                  <a:tcPr/>
                </a:tc>
                <a:tc>
                  <a:txBody>
                    <a:bodyPr/>
                    <a:lstStyle/>
                    <a:p>
                      <a:r>
                        <a:rPr lang="en-US" altLang="en-US" sz="1600" baseline="0" noProof="0"/>
                        <a:t>BCTG</a:t>
                      </a:r>
                      <a:endParaRPr lang="en-US" sz="1600" noProof="0"/>
                    </a:p>
                  </a:txBody>
                  <a:tcPr/>
                </a:tc>
                <a:tc>
                  <a:txBody>
                    <a:bodyPr/>
                    <a:lstStyle/>
                    <a:p>
                      <a:r>
                        <a:rPr lang="en-US" altLang="en-US" sz="1600" noProof="0"/>
                        <a:t>BCTF</a:t>
                      </a:r>
                      <a:endParaRPr lang="en-US" sz="1600" noProof="0"/>
                    </a:p>
                  </a:txBody>
                  <a:tcPr/>
                </a:tc>
                <a:tc>
                  <a:txBody>
                    <a:bodyPr/>
                    <a:lstStyle/>
                    <a:p>
                      <a:r>
                        <a:rPr lang="en-US" altLang="en-US" sz="1600" noProof="0"/>
                        <a:t>BCTH</a:t>
                      </a:r>
                      <a:endParaRPr lang="en-US" sz="1600" noProof="0"/>
                    </a:p>
                  </a:txBody>
                  <a:tcPr/>
                </a:tc>
                <a:extLst>
                  <a:ext uri="{0D108BD9-81ED-4DB2-BD59-A6C34878D82A}">
                    <a16:rowId xmlns:a16="http://schemas.microsoft.com/office/drawing/2014/main" val="10000"/>
                  </a:ext>
                </a:extLst>
              </a:tr>
              <a:tr h="334373">
                <a:tc>
                  <a:txBody>
                    <a:bodyPr/>
                    <a:lstStyle/>
                    <a:p>
                      <a:r>
                        <a:rPr lang="en-US" sz="1600" noProof="0">
                          <a:solidFill>
                            <a:schemeClr val="tx2"/>
                          </a:solidFill>
                        </a:rPr>
                        <a:t>Screw diameter</a:t>
                      </a:r>
                      <a:r>
                        <a:rPr lang="en-US" sz="1600" baseline="0" noProof="0">
                          <a:solidFill>
                            <a:schemeClr val="tx2"/>
                          </a:solidFill>
                        </a:rPr>
                        <a:t> (mm)</a:t>
                      </a:r>
                      <a:endParaRPr lang="en-US" sz="1600" noProof="0">
                        <a:solidFill>
                          <a:schemeClr val="tx2"/>
                        </a:solidFill>
                      </a:endParaRPr>
                    </a:p>
                  </a:txBody>
                  <a:tcPr/>
                </a:tc>
                <a:tc>
                  <a:txBody>
                    <a:bodyPr/>
                    <a:lstStyle/>
                    <a:p>
                      <a:pPr algn="r"/>
                      <a:r>
                        <a:rPr lang="en-US" sz="1600" noProof="0">
                          <a:solidFill>
                            <a:schemeClr val="tx2"/>
                          </a:solidFill>
                        </a:rPr>
                        <a:t>30</a:t>
                      </a:r>
                    </a:p>
                  </a:txBody>
                  <a:tcPr/>
                </a:tc>
                <a:tc>
                  <a:txBody>
                    <a:bodyPr/>
                    <a:lstStyle/>
                    <a:p>
                      <a:pPr algn="r"/>
                      <a:r>
                        <a:rPr lang="en-US" sz="1600" noProof="0">
                          <a:solidFill>
                            <a:schemeClr val="tx2"/>
                          </a:solidFill>
                        </a:rPr>
                        <a:t>42</a:t>
                      </a:r>
                    </a:p>
                  </a:txBody>
                  <a:tcPr/>
                </a:tc>
                <a:tc>
                  <a:txBody>
                    <a:bodyPr/>
                    <a:lstStyle/>
                    <a:p>
                      <a:pPr algn="r"/>
                      <a:r>
                        <a:rPr lang="en-US" sz="1600" noProof="0">
                          <a:solidFill>
                            <a:schemeClr val="tx2"/>
                          </a:solidFill>
                        </a:rPr>
                        <a:t>62</a:t>
                      </a:r>
                    </a:p>
                  </a:txBody>
                  <a:tcPr/>
                </a:tc>
                <a:tc>
                  <a:txBody>
                    <a:bodyPr/>
                    <a:lstStyle/>
                    <a:p>
                      <a:pPr algn="r"/>
                      <a:r>
                        <a:rPr lang="en-US" sz="1600" noProof="0">
                          <a:solidFill>
                            <a:schemeClr val="tx2"/>
                          </a:solidFill>
                        </a:rPr>
                        <a:t>93</a:t>
                      </a:r>
                    </a:p>
                  </a:txBody>
                  <a:tcPr/>
                </a:tc>
                <a:tc>
                  <a:txBody>
                    <a:bodyPr/>
                    <a:lstStyle/>
                    <a:p>
                      <a:pPr algn="r"/>
                      <a:r>
                        <a:rPr lang="en-US" sz="1600" noProof="0">
                          <a:solidFill>
                            <a:schemeClr val="tx2"/>
                          </a:solidFill>
                        </a:rPr>
                        <a:t>125</a:t>
                      </a:r>
                    </a:p>
                  </a:txBody>
                  <a:tcPr/>
                </a:tc>
                <a:extLst>
                  <a:ext uri="{0D108BD9-81ED-4DB2-BD59-A6C34878D82A}">
                    <a16:rowId xmlns:a16="http://schemas.microsoft.com/office/drawing/2014/main" val="10001"/>
                  </a:ext>
                </a:extLst>
              </a:tr>
              <a:tr h="522171">
                <a:tc>
                  <a:txBody>
                    <a:bodyPr/>
                    <a:lstStyle/>
                    <a:p>
                      <a:r>
                        <a:rPr lang="en-US" sz="1600" noProof="0">
                          <a:solidFill>
                            <a:schemeClr val="tx2"/>
                          </a:solidFill>
                        </a:rPr>
                        <a:t>Throughput range dep. on</a:t>
                      </a:r>
                      <a:r>
                        <a:rPr lang="en-US" sz="1600" baseline="0" noProof="0">
                          <a:solidFill>
                            <a:schemeClr val="tx2"/>
                          </a:solidFill>
                        </a:rPr>
                        <a:t> product (kg/h)</a:t>
                      </a:r>
                      <a:endParaRPr lang="en-US" sz="1600" noProof="0">
                        <a:solidFill>
                          <a:schemeClr val="tx2"/>
                        </a:solidFill>
                      </a:endParaRPr>
                    </a:p>
                  </a:txBody>
                  <a:tcPr/>
                </a:tc>
                <a:tc>
                  <a:txBody>
                    <a:bodyPr/>
                    <a:lstStyle/>
                    <a:p>
                      <a:pPr algn="r"/>
                      <a:r>
                        <a:rPr lang="en-US" sz="1600" noProof="0">
                          <a:solidFill>
                            <a:schemeClr val="tx2"/>
                          </a:solidFill>
                        </a:rPr>
                        <a:t>20-50</a:t>
                      </a:r>
                    </a:p>
                  </a:txBody>
                  <a:tcPr/>
                </a:tc>
                <a:tc>
                  <a:txBody>
                    <a:bodyPr/>
                    <a:lstStyle/>
                    <a:p>
                      <a:pPr algn="r"/>
                      <a:r>
                        <a:rPr lang="en-US" sz="1600" noProof="0">
                          <a:solidFill>
                            <a:schemeClr val="tx2"/>
                          </a:solidFill>
                        </a:rPr>
                        <a:t>50-450</a:t>
                      </a:r>
                    </a:p>
                  </a:txBody>
                  <a:tcPr/>
                </a:tc>
                <a:tc>
                  <a:txBody>
                    <a:bodyPr/>
                    <a:lstStyle/>
                    <a:p>
                      <a:pPr algn="r"/>
                      <a:r>
                        <a:rPr lang="en-US" sz="1600" noProof="0">
                          <a:solidFill>
                            <a:schemeClr val="tx2"/>
                          </a:solidFill>
                        </a:rPr>
                        <a:t>150-1400</a:t>
                      </a:r>
                    </a:p>
                  </a:txBody>
                  <a:tcPr/>
                </a:tc>
                <a:tc>
                  <a:txBody>
                    <a:bodyPr/>
                    <a:lstStyle/>
                    <a:p>
                      <a:pPr algn="r"/>
                      <a:r>
                        <a:rPr lang="en-US" sz="1600" noProof="0">
                          <a:solidFill>
                            <a:schemeClr val="tx2"/>
                          </a:solidFill>
                        </a:rPr>
                        <a:t>500-4500</a:t>
                      </a:r>
                    </a:p>
                  </a:txBody>
                  <a:tcPr/>
                </a:tc>
                <a:tc>
                  <a:txBody>
                    <a:bodyPr/>
                    <a:lstStyle/>
                    <a:p>
                      <a:pPr algn="r"/>
                      <a:r>
                        <a:rPr lang="en-US" sz="1600" noProof="0">
                          <a:solidFill>
                            <a:schemeClr val="tx2"/>
                          </a:solidFill>
                        </a:rPr>
                        <a:t>1000-8000</a:t>
                      </a:r>
                    </a:p>
                  </a:txBody>
                  <a:tcPr/>
                </a:tc>
                <a:extLst>
                  <a:ext uri="{0D108BD9-81ED-4DB2-BD59-A6C34878D82A}">
                    <a16:rowId xmlns:a16="http://schemas.microsoft.com/office/drawing/2014/main" val="10002"/>
                  </a:ext>
                </a:extLst>
              </a:tr>
            </a:tbl>
          </a:graphicData>
        </a:graphic>
      </p:graphicFrame>
      <p:sp>
        <p:nvSpPr>
          <p:cNvPr id="7" name="Fußzeilenplatzhalter 4">
            <a:extLst>
              <a:ext uri="{FF2B5EF4-FFF2-40B4-BE49-F238E27FC236}">
                <a16:creationId xmlns:a16="http://schemas.microsoft.com/office/drawing/2014/main" id="{12321F18-FCCB-46BE-95F3-4314551ABCC3}"/>
              </a:ext>
            </a:extLst>
          </p:cNvPr>
          <p:cNvSpPr txBox="1">
            <a:spLocks/>
          </p:cNvSpPr>
          <p:nvPr/>
        </p:nvSpPr>
        <p:spPr>
          <a:xfrm>
            <a:off x="697867" y="6561368"/>
            <a:ext cx="7920000" cy="18000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p>
        </p:txBody>
      </p:sp>
      <p:pic>
        <p:nvPicPr>
          <p:cNvPr id="29700" name="Picture 4" descr="https://productcube.buhler-ltd.com/medias/VN-NU-PolyTwin-BCTF-Hygienic-Design.png?context=bWFzdGVyfGRhbU1lZGlhfDIzNTYzNHxpbWFnZS9wbmd8ZGFtTWVkaWEvaDRhL2gyYS85MTQ5Nzc2ODU1MDcwLnBuZ3xhZWE3MTQwNGI5NThhYWIzODQ3MDgyNmYyY2IzZDBlNDA3ZmU3YjMyZDE2YWE5MGU1NGM5MTA1ZDdjZmY2NzEy"/>
          <p:cNvPicPr>
            <a:picLocks noChangeAspect="1" noChangeArrowheads="1"/>
          </p:cNvPicPr>
          <p:nvPr/>
        </p:nvPicPr>
        <p:blipFill rotWithShape="1">
          <a:blip r:embed="rId8">
            <a:extLst>
              <a:ext uri="{28A0092B-C50C-407E-A947-70E740481C1C}">
                <a14:useLocalDpi xmlns:a14="http://schemas.microsoft.com/office/drawing/2010/main" val="0"/>
              </a:ext>
            </a:extLst>
          </a:blip>
          <a:srcRect t="33344" b="21840"/>
          <a:stretch/>
        </p:blipFill>
        <p:spPr bwMode="auto">
          <a:xfrm>
            <a:off x="1249500" y="532263"/>
            <a:ext cx="9525000" cy="283873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altLang="en-US"/>
              <a:t>Our Extruder Systems</a:t>
            </a:r>
            <a:br>
              <a:rPr lang="en-US" altLang="en-US"/>
            </a:br>
            <a:endParaRPr lang="en-US" b="0"/>
          </a:p>
        </p:txBody>
      </p:sp>
      <p:sp>
        <p:nvSpPr>
          <p:cNvPr id="6" name="Footer Placeholder 5"/>
          <p:cNvSpPr>
            <a:spLocks noGrp="1"/>
          </p:cNvSpPr>
          <p:nvPr>
            <p:ph type="ftr" sz="quarter" idx="11"/>
          </p:nvPr>
        </p:nvSpPr>
        <p:spPr/>
        <p:txBody>
          <a:bodyPr/>
          <a:lstStyle/>
          <a:p>
            <a:r>
              <a:rPr lang="de-DE">
                <a:solidFill>
                  <a:srgbClr val="00324B"/>
                </a:solidFill>
              </a:rPr>
              <a:t>Bühler Alternative Proteins - Iran Grain 2022</a:t>
            </a:r>
          </a:p>
        </p:txBody>
      </p:sp>
    </p:spTree>
    <p:extLst>
      <p:ext uri="{BB962C8B-B14F-4D97-AF65-F5344CB8AC3E}">
        <p14:creationId xmlns:p14="http://schemas.microsoft.com/office/powerpoint/2010/main" val="402090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D2D2B2E-B057-4F10-B377-6F7E5DC2673E}"/>
              </a:ext>
            </a:extLst>
          </p:cNvPr>
          <p:cNvGraphicFramePr>
            <a:graphicFrameLocks noChangeAspect="1"/>
          </p:cNvGraphicFramePr>
          <p:nvPr>
            <p:custDataLst>
              <p:tags r:id="rId2"/>
            </p:custDataLst>
            <p:extLst>
              <p:ext uri="{D42A27DB-BD31-4B8C-83A1-F6EECF244321}">
                <p14:modId xmlns:p14="http://schemas.microsoft.com/office/powerpoint/2010/main" val="1179131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57" name="think-cell Folie" r:id="rId5" imgW="470" imgH="469" progId="TCLayout.ActiveDocument.1">
                  <p:embed/>
                </p:oleObj>
              </mc:Choice>
              <mc:Fallback>
                <p:oleObj name="think-cell Folie" r:id="rId5" imgW="470" imgH="469" progId="TCLayout.ActiveDocument.1">
                  <p:embed/>
                  <p:pic>
                    <p:nvPicPr>
                      <p:cNvPr id="11" name="Object 10" hidden="1">
                        <a:extLst>
                          <a:ext uri="{FF2B5EF4-FFF2-40B4-BE49-F238E27FC236}">
                            <a16:creationId xmlns:a16="http://schemas.microsoft.com/office/drawing/2014/main" id="{FD2D2B2E-B057-4F10-B377-6F7E5DC267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71D2C018-352F-48DC-B265-C65B6BC77B53}"/>
              </a:ext>
            </a:extLst>
          </p:cNvPr>
          <p:cNvPicPr>
            <a:picLocks noChangeAspect="1"/>
          </p:cNvPicPr>
          <p:nvPr/>
        </p:nvPicPr>
        <p:blipFill>
          <a:blip r:embed="rId7"/>
          <a:stretch>
            <a:fillRect/>
          </a:stretch>
        </p:blipFill>
        <p:spPr>
          <a:xfrm>
            <a:off x="7478357" y="2931964"/>
            <a:ext cx="4392485" cy="2648687"/>
          </a:xfrm>
          <a:prstGeom prst="rect">
            <a:avLst/>
          </a:prstGeom>
        </p:spPr>
      </p:pic>
      <p:sp>
        <p:nvSpPr>
          <p:cNvPr id="2" name="Titel 1"/>
          <p:cNvSpPr>
            <a:spLocks noGrp="1"/>
          </p:cNvSpPr>
          <p:nvPr>
            <p:ph type="title"/>
          </p:nvPr>
        </p:nvSpPr>
        <p:spPr>
          <a:xfrm>
            <a:off x="379110" y="332656"/>
            <a:ext cx="9534019" cy="900000"/>
          </a:xfrm>
        </p:spPr>
        <p:txBody>
          <a:bodyPr vert="horz"/>
          <a:lstStyle/>
          <a:p>
            <a:r>
              <a:rPr lang="en-US"/>
              <a:t>Our range of cooling dies.</a:t>
            </a:r>
            <a:br>
              <a:rPr lang="en-US"/>
            </a:br>
            <a:r>
              <a:rPr lang="en-US" b="0"/>
              <a:t>Bühler has the highest throughput solution on the market.</a:t>
            </a:r>
            <a:endParaRPr lang="en-US"/>
          </a:p>
        </p:txBody>
      </p:sp>
      <p:pic>
        <p:nvPicPr>
          <p:cNvPr id="3" name="Picture 2">
            <a:extLst>
              <a:ext uri="{FF2B5EF4-FFF2-40B4-BE49-F238E27FC236}">
                <a16:creationId xmlns:a16="http://schemas.microsoft.com/office/drawing/2014/main" id="{1025A2D8-D9C3-428A-9B3E-40887B70C8D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455847" y="3320204"/>
            <a:ext cx="3578291" cy="2016224"/>
          </a:xfrm>
          <a:prstGeom prst="rect">
            <a:avLst/>
          </a:prstGeom>
        </p:spPr>
      </p:pic>
      <p:pic>
        <p:nvPicPr>
          <p:cNvPr id="4" name="Picture 3">
            <a:extLst>
              <a:ext uri="{FF2B5EF4-FFF2-40B4-BE49-F238E27FC236}">
                <a16:creationId xmlns:a16="http://schemas.microsoft.com/office/drawing/2014/main" id="{F9FBF302-54D4-4C55-A5EA-52C9E6F72C5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4344278" y="3320204"/>
            <a:ext cx="3414295" cy="2016225"/>
          </a:xfrm>
          <a:prstGeom prst="rect">
            <a:avLst/>
          </a:prstGeom>
        </p:spPr>
      </p:pic>
      <p:sp>
        <p:nvSpPr>
          <p:cNvPr id="6" name="TextBox 5">
            <a:extLst>
              <a:ext uri="{FF2B5EF4-FFF2-40B4-BE49-F238E27FC236}">
                <a16:creationId xmlns:a16="http://schemas.microsoft.com/office/drawing/2014/main" id="{4600BE95-3F01-42A5-9F6E-9E01A571642E}"/>
              </a:ext>
            </a:extLst>
          </p:cNvPr>
          <p:cNvSpPr txBox="1"/>
          <p:nvPr/>
        </p:nvSpPr>
        <p:spPr>
          <a:xfrm>
            <a:off x="1520434" y="5619867"/>
            <a:ext cx="1449115" cy="430887"/>
          </a:xfrm>
          <a:prstGeom prst="rect">
            <a:avLst/>
          </a:prstGeom>
          <a:noFill/>
        </p:spPr>
        <p:txBody>
          <a:bodyPr wrap="none" lIns="0" tIns="0" rIns="0" bIns="0" rtlCol="0">
            <a:spAutoFit/>
          </a:bodyPr>
          <a:lstStyle/>
          <a:p>
            <a:r>
              <a:rPr lang="en-US" sz="2800" b="1">
                <a:solidFill>
                  <a:schemeClr val="tx2"/>
                </a:solidFill>
                <a:latin typeface="Arial" panose="020B0604020202020204" pitchFamily="34" charset="0"/>
                <a:cs typeface="Arial" panose="020B0604020202020204" pitchFamily="34" charset="0"/>
              </a:rPr>
              <a:t>~50 kg/h</a:t>
            </a:r>
            <a:endParaRPr lang="en-CH" sz="2800" b="1" err="1">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F55319E-5C5D-487B-9B7D-4FE0D17F2786}"/>
              </a:ext>
            </a:extLst>
          </p:cNvPr>
          <p:cNvSpPr txBox="1"/>
          <p:nvPr/>
        </p:nvSpPr>
        <p:spPr>
          <a:xfrm>
            <a:off x="5337966" y="5619866"/>
            <a:ext cx="1649491" cy="430887"/>
          </a:xfrm>
          <a:prstGeom prst="rect">
            <a:avLst/>
          </a:prstGeom>
          <a:noFill/>
        </p:spPr>
        <p:txBody>
          <a:bodyPr wrap="none" lIns="0" tIns="0" rIns="0" bIns="0" rtlCol="0">
            <a:spAutoFit/>
          </a:bodyPr>
          <a:lstStyle/>
          <a:p>
            <a:r>
              <a:rPr lang="en-US" sz="2800" b="1">
                <a:solidFill>
                  <a:schemeClr val="tx2"/>
                </a:solidFill>
                <a:latin typeface="Arial" panose="020B0604020202020204" pitchFamily="34" charset="0"/>
                <a:cs typeface="Arial" panose="020B0604020202020204" pitchFamily="34" charset="0"/>
              </a:rPr>
              <a:t>~500 kg/h</a:t>
            </a:r>
            <a:endParaRPr lang="en-CH" sz="2800" b="1" err="1">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954B224-4565-4157-ACF9-F3A01FDFF472}"/>
              </a:ext>
            </a:extLst>
          </p:cNvPr>
          <p:cNvSpPr txBox="1"/>
          <p:nvPr/>
        </p:nvSpPr>
        <p:spPr>
          <a:xfrm>
            <a:off x="8749666" y="5619865"/>
            <a:ext cx="1849865" cy="430887"/>
          </a:xfrm>
          <a:prstGeom prst="rect">
            <a:avLst/>
          </a:prstGeom>
          <a:noFill/>
        </p:spPr>
        <p:txBody>
          <a:bodyPr wrap="none" lIns="0" tIns="0" rIns="0" bIns="0" rtlCol="0">
            <a:spAutoFit/>
          </a:bodyPr>
          <a:lstStyle/>
          <a:p>
            <a:r>
              <a:rPr lang="en-US" sz="2800" b="1">
                <a:solidFill>
                  <a:schemeClr val="tx2"/>
                </a:solidFill>
                <a:latin typeface="Arial" panose="020B0604020202020204" pitchFamily="34" charset="0"/>
                <a:cs typeface="Arial" panose="020B0604020202020204" pitchFamily="34" charset="0"/>
              </a:rPr>
              <a:t>~1000 kg/h</a:t>
            </a:r>
            <a:endParaRPr lang="en-CH" sz="2800" b="1" err="1">
              <a:solidFill>
                <a:schemeClr val="tx2"/>
              </a:solidFill>
              <a:latin typeface="Arial" panose="020B0604020202020204" pitchFamily="34" charset="0"/>
              <a:cs typeface="Arial" panose="020B0604020202020204" pitchFamily="34" charset="0"/>
            </a:endParaRPr>
          </a:p>
        </p:txBody>
      </p:sp>
      <p:graphicFrame>
        <p:nvGraphicFramePr>
          <p:cNvPr id="9" name="Table 11">
            <a:extLst>
              <a:ext uri="{FF2B5EF4-FFF2-40B4-BE49-F238E27FC236}">
                <a16:creationId xmlns:a16="http://schemas.microsoft.com/office/drawing/2014/main" id="{A8F06741-5767-40CB-895A-D25F9840D465}"/>
              </a:ext>
            </a:extLst>
          </p:cNvPr>
          <p:cNvGraphicFramePr>
            <a:graphicFrameLocks noGrp="1"/>
          </p:cNvGraphicFramePr>
          <p:nvPr/>
        </p:nvGraphicFramePr>
        <p:xfrm>
          <a:off x="1921123" y="1588101"/>
          <a:ext cx="7200798" cy="828040"/>
        </p:xfrm>
        <a:graphic>
          <a:graphicData uri="http://schemas.openxmlformats.org/drawingml/2006/table">
            <a:tbl>
              <a:tblPr firstRow="1" bandRow="1">
                <a:tableStyleId>{5C22544A-7EE6-4342-B048-85BDC9FD1C3A}</a:tableStyleId>
              </a:tblPr>
              <a:tblGrid>
                <a:gridCol w="1417609">
                  <a:extLst>
                    <a:ext uri="{9D8B030D-6E8A-4147-A177-3AD203B41FA5}">
                      <a16:colId xmlns:a16="http://schemas.microsoft.com/office/drawing/2014/main" val="718511489"/>
                    </a:ext>
                  </a:extLst>
                </a:gridCol>
                <a:gridCol w="1044793">
                  <a:extLst>
                    <a:ext uri="{9D8B030D-6E8A-4147-A177-3AD203B41FA5}">
                      <a16:colId xmlns:a16="http://schemas.microsoft.com/office/drawing/2014/main" val="324870373"/>
                    </a:ext>
                  </a:extLst>
                </a:gridCol>
                <a:gridCol w="1044793">
                  <a:extLst>
                    <a:ext uri="{9D8B030D-6E8A-4147-A177-3AD203B41FA5}">
                      <a16:colId xmlns:a16="http://schemas.microsoft.com/office/drawing/2014/main" val="513826548"/>
                    </a:ext>
                  </a:extLst>
                </a:gridCol>
                <a:gridCol w="1231201">
                  <a:extLst>
                    <a:ext uri="{9D8B030D-6E8A-4147-A177-3AD203B41FA5}">
                      <a16:colId xmlns:a16="http://schemas.microsoft.com/office/drawing/2014/main" val="2134568084"/>
                    </a:ext>
                  </a:extLst>
                </a:gridCol>
                <a:gridCol w="1231201">
                  <a:extLst>
                    <a:ext uri="{9D8B030D-6E8A-4147-A177-3AD203B41FA5}">
                      <a16:colId xmlns:a16="http://schemas.microsoft.com/office/drawing/2014/main" val="3301266139"/>
                    </a:ext>
                  </a:extLst>
                </a:gridCol>
                <a:gridCol w="1231201">
                  <a:extLst>
                    <a:ext uri="{9D8B030D-6E8A-4147-A177-3AD203B41FA5}">
                      <a16:colId xmlns:a16="http://schemas.microsoft.com/office/drawing/2014/main" val="2123193730"/>
                    </a:ext>
                  </a:extLst>
                </a:gridCol>
              </a:tblGrid>
              <a:tr h="370840">
                <a:tc>
                  <a:txBody>
                    <a:bodyPr/>
                    <a:lstStyle/>
                    <a:p>
                      <a:r>
                        <a:rPr lang="en-US" sz="1200" b="1"/>
                        <a:t>Extruder size</a:t>
                      </a:r>
                      <a:endParaRPr lang="en-CH" sz="1200" b="1"/>
                    </a:p>
                  </a:txBody>
                  <a:tcPr anchor="ctr"/>
                </a:tc>
                <a:tc>
                  <a:txBody>
                    <a:bodyPr/>
                    <a:lstStyle/>
                    <a:p>
                      <a:pPr algn="ctr"/>
                      <a:r>
                        <a:rPr lang="en-US" sz="1600"/>
                        <a:t>BCTM</a:t>
                      </a:r>
                      <a:endParaRPr lang="en-CH" sz="1600"/>
                    </a:p>
                  </a:txBody>
                  <a:tcPr anchor="ctr"/>
                </a:tc>
                <a:tc>
                  <a:txBody>
                    <a:bodyPr/>
                    <a:lstStyle/>
                    <a:p>
                      <a:pPr algn="ctr"/>
                      <a:r>
                        <a:rPr lang="en-US" sz="1600"/>
                        <a:t>BCTL</a:t>
                      </a:r>
                      <a:endParaRPr lang="en-CH" sz="1600"/>
                    </a:p>
                  </a:txBody>
                  <a:tcPr anchor="ctr"/>
                </a:tc>
                <a:tc>
                  <a:txBody>
                    <a:bodyPr/>
                    <a:lstStyle/>
                    <a:p>
                      <a:pPr algn="ctr"/>
                      <a:r>
                        <a:rPr lang="en-US" sz="1600"/>
                        <a:t>BCTG</a:t>
                      </a:r>
                      <a:endParaRPr lang="en-CH" sz="1600"/>
                    </a:p>
                  </a:txBody>
                  <a:tcPr anchor="ctr"/>
                </a:tc>
                <a:tc>
                  <a:txBody>
                    <a:bodyPr/>
                    <a:lstStyle/>
                    <a:p>
                      <a:pPr algn="ctr"/>
                      <a:r>
                        <a:rPr lang="en-US" sz="1600"/>
                        <a:t>BCTF</a:t>
                      </a:r>
                      <a:endParaRPr lang="en-CH" sz="1600"/>
                    </a:p>
                  </a:txBody>
                  <a:tcPr anchor="ctr"/>
                </a:tc>
                <a:tc>
                  <a:txBody>
                    <a:bodyPr/>
                    <a:lstStyle/>
                    <a:p>
                      <a:pPr algn="ctr"/>
                      <a:r>
                        <a:rPr lang="en-US" sz="1600"/>
                        <a:t>BCTJ</a:t>
                      </a:r>
                      <a:endParaRPr lang="en-CH" sz="1600"/>
                    </a:p>
                  </a:txBody>
                  <a:tcPr anchor="ctr"/>
                </a:tc>
                <a:extLst>
                  <a:ext uri="{0D108BD9-81ED-4DB2-BD59-A6C34878D82A}">
                    <a16:rowId xmlns:a16="http://schemas.microsoft.com/office/drawing/2014/main" val="3164787103"/>
                  </a:ext>
                </a:extLst>
              </a:tr>
              <a:tr h="370840">
                <a:tc>
                  <a:txBody>
                    <a:bodyPr/>
                    <a:lstStyle/>
                    <a:p>
                      <a:r>
                        <a:rPr lang="en-US" sz="1200"/>
                        <a:t>Screw diameter [mm]</a:t>
                      </a:r>
                      <a:endParaRPr lang="en-CH"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2"/>
                          </a:solidFill>
                          <a:latin typeface="Arial" panose="020B0604020202020204" pitchFamily="34" charset="0"/>
                          <a:cs typeface="Arial" panose="020B0604020202020204" pitchFamily="34" charset="0"/>
                        </a:rPr>
                        <a:t>30</a:t>
                      </a:r>
                      <a:endParaRPr lang="en-CH" sz="1400" b="0">
                        <a:solidFill>
                          <a:schemeClr val="tx2"/>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2"/>
                          </a:solidFill>
                          <a:latin typeface="Arial" panose="020B0604020202020204" pitchFamily="34" charset="0"/>
                          <a:cs typeface="Arial" panose="020B0604020202020204" pitchFamily="34" charset="0"/>
                        </a:rPr>
                        <a:t>42</a:t>
                      </a:r>
                      <a:endParaRPr lang="en-CH" sz="1400" b="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400"/>
                        <a:t>62</a:t>
                      </a:r>
                      <a:endParaRPr lang="en-CH" sz="1400"/>
                    </a:p>
                  </a:txBody>
                  <a:tcPr anchor="ctr"/>
                </a:tc>
                <a:tc>
                  <a:txBody>
                    <a:bodyPr/>
                    <a:lstStyle/>
                    <a:p>
                      <a:pPr algn="ctr"/>
                      <a:r>
                        <a:rPr lang="en-US" sz="1400"/>
                        <a:t>93</a:t>
                      </a:r>
                      <a:endParaRPr lang="en-CH" sz="1400"/>
                    </a:p>
                  </a:txBody>
                  <a:tcPr anchor="ctr"/>
                </a:tc>
                <a:tc>
                  <a:txBody>
                    <a:bodyPr/>
                    <a:lstStyle/>
                    <a:p>
                      <a:pPr algn="ctr"/>
                      <a:r>
                        <a:rPr lang="en-US" sz="1400"/>
                        <a:t>125</a:t>
                      </a:r>
                      <a:endParaRPr lang="en-CH" sz="1400"/>
                    </a:p>
                  </a:txBody>
                  <a:tcPr anchor="ctr"/>
                </a:tc>
                <a:extLst>
                  <a:ext uri="{0D108BD9-81ED-4DB2-BD59-A6C34878D82A}">
                    <a16:rowId xmlns:a16="http://schemas.microsoft.com/office/drawing/2014/main" val="129978534"/>
                  </a:ext>
                </a:extLst>
              </a:tr>
            </a:tbl>
          </a:graphicData>
        </a:graphic>
      </p:graphicFrame>
      <p:sp>
        <p:nvSpPr>
          <p:cNvPr id="10" name="Left Bracket 9">
            <a:extLst>
              <a:ext uri="{FF2B5EF4-FFF2-40B4-BE49-F238E27FC236}">
                <a16:creationId xmlns:a16="http://schemas.microsoft.com/office/drawing/2014/main" id="{CB3D44D6-5B2A-4E09-811F-FBF9A9F7682E}"/>
              </a:ext>
            </a:extLst>
          </p:cNvPr>
          <p:cNvSpPr/>
          <p:nvPr/>
        </p:nvSpPr>
        <p:spPr>
          <a:xfrm rot="16200000">
            <a:off x="4385471" y="1502116"/>
            <a:ext cx="137284" cy="2031111"/>
          </a:xfrm>
          <a:prstGeom prst="leftBracket">
            <a:avLst/>
          </a:prstGeom>
          <a:ln w="31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1" name="Left Bracket 20">
            <a:extLst>
              <a:ext uri="{FF2B5EF4-FFF2-40B4-BE49-F238E27FC236}">
                <a16:creationId xmlns:a16="http://schemas.microsoft.com/office/drawing/2014/main" id="{3756ED48-40A4-4CBF-ABC8-20D1132806A4}"/>
              </a:ext>
            </a:extLst>
          </p:cNvPr>
          <p:cNvSpPr/>
          <p:nvPr/>
        </p:nvSpPr>
        <p:spPr>
          <a:xfrm rot="16200000">
            <a:off x="6631007" y="1355190"/>
            <a:ext cx="137283" cy="2319290"/>
          </a:xfrm>
          <a:prstGeom prst="leftBracket">
            <a:avLst/>
          </a:prstGeom>
          <a:ln w="31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5" name="TextBox 24">
            <a:extLst>
              <a:ext uri="{FF2B5EF4-FFF2-40B4-BE49-F238E27FC236}">
                <a16:creationId xmlns:a16="http://schemas.microsoft.com/office/drawing/2014/main" id="{8E7BEF3B-0AA9-4AC6-87B2-B1EABC4E8784}"/>
              </a:ext>
            </a:extLst>
          </p:cNvPr>
          <p:cNvSpPr txBox="1"/>
          <p:nvPr/>
        </p:nvSpPr>
        <p:spPr>
          <a:xfrm>
            <a:off x="4111412" y="2619715"/>
            <a:ext cx="791883" cy="184666"/>
          </a:xfrm>
          <a:prstGeom prst="rect">
            <a:avLst/>
          </a:prstGeom>
          <a:noFill/>
        </p:spPr>
        <p:txBody>
          <a:bodyPr wrap="none" lIns="0" tIns="0" rIns="0" bIns="0" rtlCol="0">
            <a:spAutoFit/>
          </a:bodyPr>
          <a:lstStyle/>
          <a:p>
            <a:r>
              <a:rPr lang="en-US" sz="1200">
                <a:solidFill>
                  <a:schemeClr val="tx2"/>
                </a:solidFill>
                <a:latin typeface="Arial" panose="020B0604020202020204" pitchFamily="34" charset="0"/>
                <a:cs typeface="Arial" panose="020B0604020202020204" pitchFamily="34" charset="0"/>
              </a:rPr>
              <a:t>Polycool 50</a:t>
            </a:r>
            <a:endParaRPr lang="en-CH" sz="1200" err="1">
              <a:solidFill>
                <a:schemeClr val="tx2"/>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C2B3AB-B30D-4CC3-9B2D-E6A35E56752E}"/>
              </a:ext>
            </a:extLst>
          </p:cNvPr>
          <p:cNvSpPr txBox="1"/>
          <p:nvPr/>
        </p:nvSpPr>
        <p:spPr>
          <a:xfrm>
            <a:off x="6128699" y="2619480"/>
            <a:ext cx="1259960" cy="184666"/>
          </a:xfrm>
          <a:prstGeom prst="rect">
            <a:avLst/>
          </a:prstGeom>
          <a:noFill/>
        </p:spPr>
        <p:txBody>
          <a:bodyPr wrap="none" lIns="0" tIns="0" rIns="0" bIns="0" rtlCol="0">
            <a:spAutoFit/>
          </a:bodyPr>
          <a:lstStyle/>
          <a:p>
            <a:r>
              <a:rPr lang="en-US" sz="1200">
                <a:solidFill>
                  <a:schemeClr val="tx2"/>
                </a:solidFill>
                <a:latin typeface="Arial" panose="020B0604020202020204" pitchFamily="34" charset="0"/>
                <a:cs typeface="Arial" panose="020B0604020202020204" pitchFamily="34" charset="0"/>
              </a:rPr>
              <a:t>Polycool 500/1000</a:t>
            </a:r>
            <a:endParaRPr lang="en-CH" sz="1200" err="1">
              <a:solidFill>
                <a:schemeClr val="tx2"/>
              </a:solidFill>
              <a:latin typeface="Arial" panose="020B0604020202020204" pitchFamily="34" charset="0"/>
              <a:cs typeface="Arial" panose="020B0604020202020204" pitchFamily="34" charset="0"/>
            </a:endParaRPr>
          </a:p>
        </p:txBody>
      </p:sp>
      <p:sp>
        <p:nvSpPr>
          <p:cNvPr id="16" name="Footer Placeholder 15">
            <a:extLst>
              <a:ext uri="{FF2B5EF4-FFF2-40B4-BE49-F238E27FC236}">
                <a16:creationId xmlns:a16="http://schemas.microsoft.com/office/drawing/2014/main" id="{230B0EC4-7456-4575-A9FD-A2313E20581F}"/>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29679712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600695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9" name="think-cell Folie" r:id="rId6" imgW="360" imgH="360" progId="TCLayout.ActiveDocument.1">
                  <p:embed/>
                </p:oleObj>
              </mc:Choice>
              <mc:Fallback>
                <p:oleObj name="think-cell Folie" r:id="rId6" imgW="360" imgH="360" progId="TCLayout.ActiveDocument.1">
                  <p:embed/>
                  <p:pic>
                    <p:nvPicPr>
                      <p:cNvPr id="5" name="Objekt 4"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p:cNvSpPr/>
          <p:nvPr>
            <p:custDataLst>
              <p:tags r:id="rId3"/>
            </p:custDataLst>
          </p:nvPr>
        </p:nvSpPr>
        <p:spPr>
          <a:xfrm>
            <a:off x="0" y="0"/>
            <a:ext cx="158750" cy="158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6" name="Grafik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2219" y="1261075"/>
            <a:ext cx="6118831" cy="5650662"/>
          </a:xfrm>
          <a:prstGeom prst="rect">
            <a:avLst/>
          </a:prstGeom>
        </p:spPr>
      </p:pic>
      <p:sp>
        <p:nvSpPr>
          <p:cNvPr id="2" name="Titel 1"/>
          <p:cNvSpPr>
            <a:spLocks noGrp="1"/>
          </p:cNvSpPr>
          <p:nvPr>
            <p:ph type="title"/>
          </p:nvPr>
        </p:nvSpPr>
        <p:spPr/>
        <p:txBody>
          <a:bodyPr/>
          <a:lstStyle/>
          <a:p>
            <a:r>
              <a:rPr lang="en-US" b="1">
                <a:latin typeface="Arial"/>
                <a:cs typeface="Arial"/>
              </a:rPr>
              <a:t>We </a:t>
            </a:r>
            <a:r>
              <a:rPr lang="en-US">
                <a:latin typeface="Arial"/>
                <a:cs typeface="Arial"/>
              </a:rPr>
              <a:t>Develop</a:t>
            </a:r>
            <a:r>
              <a:rPr lang="en-US" b="1">
                <a:latin typeface="Arial"/>
                <a:cs typeface="Arial"/>
              </a:rPr>
              <a:t> Manufacturing Equipment for Food and Mobility</a:t>
            </a:r>
            <a:br>
              <a:rPr lang="en-US" b="1"/>
            </a:br>
            <a:r>
              <a:rPr lang="en-US" b="0">
                <a:latin typeface="Arial"/>
                <a:cs typeface="Arial"/>
              </a:rPr>
              <a:t>Billions of people come into contact with Bühler every day</a:t>
            </a:r>
          </a:p>
        </p:txBody>
      </p:sp>
      <p:sp>
        <p:nvSpPr>
          <p:cNvPr id="3" name="Inhaltsplatzhalter 2"/>
          <p:cNvSpPr>
            <a:spLocks noGrp="1"/>
          </p:cNvSpPr>
          <p:nvPr>
            <p:ph sz="quarter" idx="13"/>
          </p:nvPr>
        </p:nvSpPr>
        <p:spPr>
          <a:xfrm>
            <a:off x="431999" y="1761100"/>
            <a:ext cx="5400000" cy="4500000"/>
          </a:xfrm>
          <a:ln>
            <a:noFill/>
          </a:ln>
        </p:spPr>
        <p:txBody>
          <a:bodyPr/>
          <a:lstStyle/>
          <a:p>
            <a:r>
              <a:rPr lang="en-US"/>
              <a:t> </a:t>
            </a:r>
          </a:p>
          <a:p>
            <a:endParaRPr lang="en-US"/>
          </a:p>
        </p:txBody>
      </p:sp>
      <p:sp>
        <p:nvSpPr>
          <p:cNvPr id="12" name="Fußzeilenplatzhalter 3"/>
          <p:cNvSpPr txBox="1">
            <a:spLocks/>
          </p:cNvSpPr>
          <p:nvPr/>
        </p:nvSpPr>
        <p:spPr>
          <a:xfrm>
            <a:off x="951285" y="6525600"/>
            <a:ext cx="7920000" cy="18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de-DE" sz="900" err="1">
                <a:solidFill>
                  <a:srgbClr val="00324B"/>
                </a:solidFill>
              </a:rPr>
              <a:t>Bühler</a:t>
            </a:r>
            <a:r>
              <a:rPr lang="en-US" altLang="de-DE" sz="900">
                <a:solidFill>
                  <a:srgbClr val="00324B"/>
                </a:solidFill>
              </a:rPr>
              <a:t> Annual Media Conference, Feb. 08, 2018, </a:t>
            </a:r>
            <a:r>
              <a:rPr lang="en-US" altLang="de-DE" sz="900" err="1">
                <a:solidFill>
                  <a:srgbClr val="00324B"/>
                </a:solidFill>
              </a:rPr>
              <a:t>Swissmill</a:t>
            </a:r>
            <a:r>
              <a:rPr lang="en-US" altLang="de-DE" sz="900">
                <a:solidFill>
                  <a:srgbClr val="00324B"/>
                </a:solidFill>
              </a:rPr>
              <a:t>, Zurich</a:t>
            </a:r>
          </a:p>
        </p:txBody>
      </p:sp>
      <p:pic>
        <p:nvPicPr>
          <p:cNvPr id="13" name="Inhaltsplatzhalter 12"/>
          <p:cNvPicPr>
            <a:picLocks noGrp="1" noChangeAspect="1"/>
          </p:cNvPicPr>
          <p:nvPr>
            <p:ph sz="quarter" idx="14"/>
          </p:nvPr>
        </p:nvPicPr>
        <p:blipFill rotWithShape="1">
          <a:blip r:embed="rId9" cstate="email">
            <a:extLst>
              <a:ext uri="{28A0092B-C50C-407E-A947-70E740481C1C}">
                <a14:useLocalDpi xmlns:a14="http://schemas.microsoft.com/office/drawing/2010/main"/>
              </a:ext>
            </a:extLst>
          </a:blip>
          <a:srcRect/>
          <a:stretch/>
        </p:blipFill>
        <p:spPr>
          <a:xfrm>
            <a:off x="-23093" y="1257428"/>
            <a:ext cx="6116416" cy="5645667"/>
          </a:xfrm>
          <a:ln>
            <a:noFill/>
          </a:ln>
        </p:spPr>
      </p:pic>
      <p:sp>
        <p:nvSpPr>
          <p:cNvPr id="18" name="Träne 17"/>
          <p:cNvSpPr/>
          <p:nvPr/>
        </p:nvSpPr>
        <p:spPr>
          <a:xfrm>
            <a:off x="3936962" y="1257429"/>
            <a:ext cx="2160000" cy="2160000"/>
          </a:xfrm>
          <a:prstGeom prst="teardrop">
            <a:avLst/>
          </a:prstGeom>
          <a:solidFill>
            <a:schemeClr val="accent1">
              <a:alpha val="70000"/>
            </a:scheme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tx2"/>
              </a:solidFill>
            </a:endParaRPr>
          </a:p>
        </p:txBody>
      </p:sp>
      <p:sp>
        <p:nvSpPr>
          <p:cNvPr id="19" name="Textfeld 18"/>
          <p:cNvSpPr txBox="1"/>
          <p:nvPr/>
        </p:nvSpPr>
        <p:spPr>
          <a:xfrm>
            <a:off x="4291867" y="1573235"/>
            <a:ext cx="1538700" cy="1385806"/>
          </a:xfrm>
          <a:prstGeom prst="rect">
            <a:avLst/>
          </a:prstGeom>
          <a:noFill/>
          <a:ln>
            <a:noFill/>
          </a:ln>
        </p:spPr>
        <p:txBody>
          <a:bodyPr vert="horz" wrap="square" lIns="108000" tIns="46800" rIns="108000" bIns="46800" rtlCol="0" anchor="ctr">
            <a:noAutofit/>
          </a:bodyPr>
          <a:lstStyle/>
          <a:p>
            <a:pPr algn="ctr"/>
            <a:r>
              <a:rPr lang="en-US" sz="2600" b="1">
                <a:solidFill>
                  <a:schemeClr val="bg1"/>
                </a:solidFill>
              </a:rPr>
              <a:t>Feeding 2 billion </a:t>
            </a:r>
            <a:r>
              <a:rPr lang="en-US" sz="2000">
                <a:solidFill>
                  <a:schemeClr val="bg1"/>
                </a:solidFill>
              </a:rPr>
              <a:t>people every day</a:t>
            </a:r>
            <a:endParaRPr lang="en-US" sz="2000" b="1">
              <a:solidFill>
                <a:schemeClr val="bg1"/>
              </a:solidFill>
            </a:endParaRPr>
          </a:p>
        </p:txBody>
      </p:sp>
      <p:sp>
        <p:nvSpPr>
          <p:cNvPr id="20" name="Träne 19"/>
          <p:cNvSpPr/>
          <p:nvPr/>
        </p:nvSpPr>
        <p:spPr>
          <a:xfrm rot="16200000">
            <a:off x="6099613" y="1257429"/>
            <a:ext cx="2160000" cy="2160000"/>
          </a:xfrm>
          <a:prstGeom prst="teardrop">
            <a:avLst/>
          </a:prstGeom>
          <a:solidFill>
            <a:srgbClr val="FF9B32">
              <a:alpha val="70000"/>
            </a:srgb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tx2"/>
              </a:solidFill>
            </a:endParaRPr>
          </a:p>
        </p:txBody>
      </p:sp>
      <p:sp>
        <p:nvSpPr>
          <p:cNvPr id="21" name="Textfeld 20"/>
          <p:cNvSpPr txBox="1"/>
          <p:nvPr/>
        </p:nvSpPr>
        <p:spPr>
          <a:xfrm>
            <a:off x="6353543" y="1573235"/>
            <a:ext cx="1621913" cy="1385806"/>
          </a:xfrm>
          <a:prstGeom prst="rect">
            <a:avLst/>
          </a:prstGeom>
          <a:noFill/>
          <a:ln>
            <a:noFill/>
          </a:ln>
        </p:spPr>
        <p:txBody>
          <a:bodyPr vert="horz" wrap="square" lIns="108000" tIns="46800" rIns="108000" bIns="46800" rtlCol="0" anchor="ctr">
            <a:noAutofit/>
          </a:bodyPr>
          <a:lstStyle/>
          <a:p>
            <a:pPr algn="ctr"/>
            <a:r>
              <a:rPr lang="en-US" sz="2600" b="1">
                <a:solidFill>
                  <a:schemeClr val="bg1"/>
                </a:solidFill>
              </a:rPr>
              <a:t>Moving</a:t>
            </a:r>
            <a:br>
              <a:rPr lang="en-US" sz="2600" b="1">
                <a:solidFill>
                  <a:schemeClr val="bg1"/>
                </a:solidFill>
              </a:rPr>
            </a:br>
            <a:r>
              <a:rPr lang="en-US" sz="2600" b="1">
                <a:solidFill>
                  <a:schemeClr val="bg1"/>
                </a:solidFill>
              </a:rPr>
              <a:t>1 billion </a:t>
            </a:r>
            <a:r>
              <a:rPr lang="en-US" sz="2000">
                <a:solidFill>
                  <a:schemeClr val="bg1"/>
                </a:solidFill>
              </a:rPr>
              <a:t>people every day</a:t>
            </a:r>
          </a:p>
        </p:txBody>
      </p:sp>
      <p:sp>
        <p:nvSpPr>
          <p:cNvPr id="6" name="Footer Placeholder 5"/>
          <p:cNvSpPr>
            <a:spLocks noGrp="1"/>
          </p:cNvSpPr>
          <p:nvPr>
            <p:ph type="ftr" sz="quarter" idx="11"/>
          </p:nvPr>
        </p:nvSpPr>
        <p:spPr/>
        <p:txBody>
          <a:bodyPr/>
          <a:lstStyle/>
          <a:p>
            <a:r>
              <a:rPr lang="de-DE"/>
              <a:t>Bühler Alternative Proteins - Iran Grain 2022</a:t>
            </a:r>
            <a:endParaRPr lang="en-US"/>
          </a:p>
        </p:txBody>
      </p:sp>
      <p:pic>
        <p:nvPicPr>
          <p:cNvPr id="14" name="Bild 7" descr="logo-grün.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50897" y="6543472"/>
            <a:ext cx="741103" cy="172729"/>
          </a:xfrm>
          <a:prstGeom prst="rect">
            <a:avLst/>
          </a:prstGeom>
        </p:spPr>
      </p:pic>
      <p:sp>
        <p:nvSpPr>
          <p:cNvPr id="7" name="Rectangle 6"/>
          <p:cNvSpPr/>
          <p:nvPr/>
        </p:nvSpPr>
        <p:spPr>
          <a:xfrm>
            <a:off x="0" y="4427403"/>
            <a:ext cx="12234143" cy="2474625"/>
          </a:xfrm>
          <a:prstGeom prst="rect">
            <a:avLst/>
          </a:prstGeom>
          <a:solidFill>
            <a:srgbClr val="E3E3E3">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pic>
        <p:nvPicPr>
          <p:cNvPr id="15" name="Picture 18"/>
          <p:cNvPicPr>
            <a:picLocks noChangeArrowheads="1"/>
          </p:cNvPicPr>
          <p:nvPr/>
        </p:nvPicPr>
        <p:blipFill rotWithShape="1">
          <a:blip r:embed="rId11" cstate="print">
            <a:extLst>
              <a:ext uri="{28A0092B-C50C-407E-A947-70E740481C1C}">
                <a14:useLocalDpi xmlns:a14="http://schemas.microsoft.com/office/drawing/2010/main" val="0"/>
              </a:ext>
            </a:extLst>
          </a:blip>
          <a:srcRect l="511" t="22632" r="491" b="11619"/>
          <a:stretch/>
        </p:blipFill>
        <p:spPr bwMode="auto">
          <a:xfrm>
            <a:off x="6168884" y="4589725"/>
            <a:ext cx="1601582" cy="209354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3"/>
          <p:cNvPicPr>
            <a:picLocks noChangeAspect="1"/>
          </p:cNvPicPr>
          <p:nvPr/>
        </p:nvPicPr>
        <p:blipFill rotWithShape="1">
          <a:blip r:embed="rId12" cstate="print">
            <a:extLst>
              <a:ext uri="{28A0092B-C50C-407E-A947-70E740481C1C}">
                <a14:useLocalDpi xmlns:a14="http://schemas.microsoft.com/office/drawing/2010/main" val="0"/>
              </a:ext>
            </a:extLst>
          </a:blip>
          <a:srcRect b="4821"/>
          <a:stretch/>
        </p:blipFill>
        <p:spPr>
          <a:xfrm>
            <a:off x="4297217" y="4596642"/>
            <a:ext cx="1745816" cy="2088915"/>
          </a:xfrm>
          <a:prstGeom prst="rect">
            <a:avLst/>
          </a:prstGeom>
        </p:spPr>
      </p:pic>
      <p:pic>
        <p:nvPicPr>
          <p:cNvPr id="22"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6417" t="-186" r="6356"/>
          <a:stretch/>
        </p:blipFill>
        <p:spPr bwMode="auto">
          <a:xfrm>
            <a:off x="2359785" y="4596642"/>
            <a:ext cx="1828519" cy="2136148"/>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9"/>
          <p:cNvPicPr>
            <a:picLocks noChangeAspect="1"/>
          </p:cNvPicPr>
          <p:nvPr/>
        </p:nvPicPr>
        <p:blipFill rotWithShape="1">
          <a:blip r:embed="rId14" cstate="print">
            <a:extLst>
              <a:ext uri="{28A0092B-C50C-407E-A947-70E740481C1C}">
                <a14:useLocalDpi xmlns:a14="http://schemas.microsoft.com/office/drawing/2010/main" val="0"/>
              </a:ext>
            </a:extLst>
          </a:blip>
          <a:srcRect l="40883" t="2767" r="10202" b="571"/>
          <a:stretch/>
        </p:blipFill>
        <p:spPr>
          <a:xfrm>
            <a:off x="7872238" y="4584065"/>
            <a:ext cx="1583620" cy="2086467"/>
          </a:xfrm>
          <a:prstGeom prst="rect">
            <a:avLst/>
          </a:prstGeom>
        </p:spPr>
      </p:pic>
      <p:pic>
        <p:nvPicPr>
          <p:cNvPr id="24" name="Grafik 11"/>
          <p:cNvPicPr>
            <a:picLocks noChangeAspect="1"/>
          </p:cNvPicPr>
          <p:nvPr/>
        </p:nvPicPr>
        <p:blipFill rotWithShape="1">
          <a:blip r:embed="rId15" cstate="print">
            <a:extLst>
              <a:ext uri="{28A0092B-C50C-407E-A947-70E740481C1C}">
                <a14:useLocalDpi xmlns:a14="http://schemas.microsoft.com/office/drawing/2010/main" val="0"/>
              </a:ext>
            </a:extLst>
          </a:blip>
          <a:srcRect l="11273" r="25476"/>
          <a:stretch/>
        </p:blipFill>
        <p:spPr>
          <a:xfrm>
            <a:off x="141697" y="4602022"/>
            <a:ext cx="2088232" cy="2141347"/>
          </a:xfrm>
          <a:prstGeom prst="rect">
            <a:avLst/>
          </a:prstGeom>
        </p:spPr>
      </p:pic>
      <p:pic>
        <p:nvPicPr>
          <p:cNvPr id="25" name="Grafik 15"/>
          <p:cNvPicPr>
            <a:picLocks noChangeAspect="1"/>
          </p:cNvPicPr>
          <p:nvPr/>
        </p:nvPicPr>
        <p:blipFill rotWithShape="1">
          <a:blip r:embed="rId16" cstate="print">
            <a:extLst>
              <a:ext uri="{28A0092B-C50C-407E-A947-70E740481C1C}">
                <a14:useLocalDpi xmlns:a14="http://schemas.microsoft.com/office/drawing/2010/main" val="0"/>
              </a:ext>
            </a:extLst>
          </a:blip>
          <a:srcRect l="7279" t="3164" r="16379" b="1633"/>
          <a:stretch/>
        </p:blipFill>
        <p:spPr>
          <a:xfrm>
            <a:off x="9557631" y="4589724"/>
            <a:ext cx="2501431" cy="2079635"/>
          </a:xfrm>
          <a:prstGeom prst="rect">
            <a:avLst/>
          </a:prstGeom>
        </p:spPr>
      </p:pic>
    </p:spTree>
    <p:extLst>
      <p:ext uri="{BB962C8B-B14F-4D97-AF65-F5344CB8AC3E}">
        <p14:creationId xmlns:p14="http://schemas.microsoft.com/office/powerpoint/2010/main" val="397890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FE0FB7D-BE2D-428B-8B38-17A222942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418"/>
          <a:stretch/>
        </p:blipFill>
        <p:spPr>
          <a:xfrm rot="10800000">
            <a:off x="-82790" y="-1"/>
            <a:ext cx="4681738" cy="3123542"/>
          </a:xfrm>
          <a:prstGeom prst="rect">
            <a:avLst/>
          </a:prstGeom>
        </p:spPr>
      </p:pic>
      <p:sp>
        <p:nvSpPr>
          <p:cNvPr id="2" name="Titel 1">
            <a:extLst>
              <a:ext uri="{FF2B5EF4-FFF2-40B4-BE49-F238E27FC236}">
                <a16:creationId xmlns:a16="http://schemas.microsoft.com/office/drawing/2014/main" id="{8DD409DB-10E3-4AC7-9E84-40B2F99AC1FE}"/>
              </a:ext>
            </a:extLst>
          </p:cNvPr>
          <p:cNvSpPr>
            <a:spLocks noGrp="1"/>
          </p:cNvSpPr>
          <p:nvPr>
            <p:ph type="title"/>
          </p:nvPr>
        </p:nvSpPr>
        <p:spPr/>
        <p:txBody>
          <a:bodyPr/>
          <a:lstStyle/>
          <a:p>
            <a:r>
              <a:rPr lang="en-US"/>
              <a:t>Cooling die, </a:t>
            </a:r>
            <a:r>
              <a:rPr lang="en-US" err="1"/>
              <a:t>PolyCool</a:t>
            </a:r>
            <a:r>
              <a:rPr lang="en-US"/>
              <a:t> 1000.</a:t>
            </a:r>
            <a:br>
              <a:rPr lang="en-US"/>
            </a:br>
            <a:r>
              <a:rPr lang="en-US" b="0"/>
              <a:t>Market leading solution.</a:t>
            </a:r>
            <a:endParaRPr lang="de-CH" b="0"/>
          </a:p>
        </p:txBody>
      </p:sp>
      <p:sp>
        <p:nvSpPr>
          <p:cNvPr id="10" name="Textfeld 9">
            <a:extLst>
              <a:ext uri="{FF2B5EF4-FFF2-40B4-BE49-F238E27FC236}">
                <a16:creationId xmlns:a16="http://schemas.microsoft.com/office/drawing/2014/main" id="{BC2E6E41-995C-42E5-A4B4-ACD165EEE09D}"/>
              </a:ext>
            </a:extLst>
          </p:cNvPr>
          <p:cNvSpPr txBox="1"/>
          <p:nvPr/>
        </p:nvSpPr>
        <p:spPr>
          <a:xfrm>
            <a:off x="4683267" y="1556792"/>
            <a:ext cx="7321724" cy="2277547"/>
          </a:xfrm>
          <a:prstGeom prst="rect">
            <a:avLst/>
          </a:prstGeom>
          <a:solidFill>
            <a:schemeClr val="bg1"/>
          </a:solidFill>
        </p:spPr>
        <p:txBody>
          <a:bodyPr wrap="square" lIns="0" tIns="0" rIns="0" bIns="0" rtlCol="0">
            <a:spAutoFit/>
          </a:bodyPr>
          <a:lstStyle/>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High capacity:  </a:t>
            </a:r>
            <a:r>
              <a:rPr lang="en-US" sz="1400">
                <a:solidFill>
                  <a:schemeClr val="tx2"/>
                </a:solidFill>
                <a:latin typeface="Arial" panose="020B0604020202020204" pitchFamily="34" charset="0"/>
                <a:cs typeface="Arial" panose="020B0604020202020204" pitchFamily="34" charset="0"/>
              </a:rPr>
              <a:t>	Throughput: </a:t>
            </a:r>
            <a:r>
              <a:rPr lang="de-CH" sz="1400">
                <a:solidFill>
                  <a:schemeClr val="tx2"/>
                </a:solidFill>
              </a:rPr>
              <a:t>1000 kg/h (</a:t>
            </a:r>
            <a:r>
              <a:rPr lang="de-CH" sz="1400" err="1">
                <a:solidFill>
                  <a:schemeClr val="tx2"/>
                </a:solidFill>
              </a:rPr>
              <a:t>depending</a:t>
            </a:r>
            <a:r>
              <a:rPr lang="de-CH" sz="1400">
                <a:solidFill>
                  <a:schemeClr val="tx2"/>
                </a:solidFill>
              </a:rPr>
              <a:t> on </a:t>
            </a:r>
            <a:r>
              <a:rPr lang="de-CH" sz="1400" err="1">
                <a:solidFill>
                  <a:schemeClr val="tx2"/>
                </a:solidFill>
              </a:rPr>
              <a:t>product</a:t>
            </a:r>
            <a:r>
              <a:rPr lang="de-CH" sz="1400">
                <a:solidFill>
                  <a:schemeClr val="tx2"/>
                </a:solidFill>
              </a:rPr>
              <a:t>)</a:t>
            </a:r>
            <a:endParaRPr lang="en-US" sz="1400">
              <a:solidFill>
                <a:schemeClr val="tx2"/>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Precise output: </a:t>
            </a:r>
            <a:r>
              <a:rPr lang="en-US" sz="1400">
                <a:solidFill>
                  <a:schemeClr val="tx2"/>
                </a:solidFill>
                <a:latin typeface="Arial" panose="020B0604020202020204" pitchFamily="34" charset="0"/>
                <a:cs typeface="Arial" panose="020B0604020202020204" pitchFamily="34" charset="0"/>
              </a:rPr>
              <a:t>	Control individual cooling circuits </a:t>
            </a:r>
          </a:p>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Flexibility: </a:t>
            </a:r>
            <a:r>
              <a:rPr lang="en-US" sz="1400">
                <a:solidFill>
                  <a:schemeClr val="tx2"/>
                </a:solidFill>
                <a:latin typeface="Arial" panose="020B0604020202020204" pitchFamily="34" charset="0"/>
                <a:cs typeface="Arial" panose="020B0604020202020204" pitchFamily="34" charset="0"/>
              </a:rPr>
              <a:t>	Wide range of raw materials</a:t>
            </a:r>
          </a:p>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Maximized food safety: </a:t>
            </a:r>
            <a:r>
              <a:rPr lang="en-US" sz="1400">
                <a:solidFill>
                  <a:schemeClr val="tx2"/>
                </a:solidFill>
                <a:latin typeface="Arial" panose="020B0604020202020204" pitchFamily="34" charset="0"/>
                <a:cs typeface="Arial" panose="020B0604020202020204" pitchFamily="34" charset="0"/>
              </a:rPr>
              <a:t>	Easy to clean</a:t>
            </a:r>
            <a:br>
              <a:rPr lang="en-US" sz="1400">
                <a:solidFill>
                  <a:schemeClr val="tx2"/>
                </a:solidFill>
                <a:latin typeface="Arial" panose="020B0604020202020204" pitchFamily="34" charset="0"/>
                <a:cs typeface="Arial" panose="020B0604020202020204" pitchFamily="34" charset="0"/>
              </a:rPr>
            </a:br>
            <a:r>
              <a:rPr lang="en-US" sz="1400">
                <a:solidFill>
                  <a:schemeClr val="tx2"/>
                </a:solidFill>
                <a:latin typeface="Arial" panose="020B0604020202020204" pitchFamily="34" charset="0"/>
                <a:cs typeface="Arial" panose="020B0604020202020204" pitchFamily="34" charset="0"/>
              </a:rPr>
              <a:t>	Electropolished surface</a:t>
            </a:r>
          </a:p>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Fast installation: </a:t>
            </a:r>
            <a:r>
              <a:rPr lang="en-US" sz="1400">
                <a:solidFill>
                  <a:schemeClr val="tx2"/>
                </a:solidFill>
                <a:latin typeface="Arial" panose="020B0604020202020204" pitchFamily="34" charset="0"/>
                <a:cs typeface="Arial" panose="020B0604020202020204" pitchFamily="34" charset="0"/>
              </a:rPr>
              <a:t>	Easy to assemble </a:t>
            </a:r>
          </a:p>
          <a:p>
            <a:pPr marL="285750" indent="-285750">
              <a:spcAft>
                <a:spcPts val="1200"/>
              </a:spcAft>
              <a:buFont typeface="Arial" panose="020B0604020202020204" pitchFamily="34" charset="0"/>
              <a:buChar char="•"/>
              <a:tabLst>
                <a:tab pos="2330450" algn="l"/>
              </a:tabLst>
            </a:pPr>
            <a:r>
              <a:rPr lang="en-US" sz="1400" b="1">
                <a:solidFill>
                  <a:schemeClr val="tx2"/>
                </a:solidFill>
                <a:latin typeface="Arial" panose="020B0604020202020204" pitchFamily="34" charset="0"/>
                <a:cs typeface="Arial" panose="020B0604020202020204" pitchFamily="34" charset="0"/>
              </a:rPr>
              <a:t>High profit: </a:t>
            </a:r>
            <a:r>
              <a:rPr lang="en-US" sz="1400">
                <a:solidFill>
                  <a:schemeClr val="tx2"/>
                </a:solidFill>
                <a:latin typeface="Arial" panose="020B0604020202020204" pitchFamily="34" charset="0"/>
                <a:cs typeface="Arial" panose="020B0604020202020204" pitchFamily="34" charset="0"/>
              </a:rPr>
              <a:t>	Industrial scale production in a growing high-demand market</a:t>
            </a:r>
            <a:endParaRPr lang="de-CH" sz="1400">
              <a:solidFill>
                <a:schemeClr val="tx2"/>
              </a:solidFill>
              <a:latin typeface="Arial" panose="020B0604020202020204" pitchFamily="34" charset="0"/>
              <a:cs typeface="Arial" panose="020B0604020202020204" pitchFamily="34" charset="0"/>
            </a:endParaRPr>
          </a:p>
        </p:txBody>
      </p:sp>
      <p:pic>
        <p:nvPicPr>
          <p:cNvPr id="12" name="Grafik 11" descr="Ein Bild, das Nähmaschine, Haushaltsgerät enthält.&#10;&#10;Automatisch generierte Beschreibung">
            <a:extLst>
              <a:ext uri="{FF2B5EF4-FFF2-40B4-BE49-F238E27FC236}">
                <a16:creationId xmlns:a16="http://schemas.microsoft.com/office/drawing/2014/main" id="{19D3692E-B6BB-4856-81A1-6FF40CD7D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0" y="2060848"/>
            <a:ext cx="9700752" cy="6858000"/>
          </a:xfrm>
          <a:prstGeom prst="rect">
            <a:avLst/>
          </a:prstGeom>
        </p:spPr>
      </p:pic>
      <p:sp>
        <p:nvSpPr>
          <p:cNvPr id="3" name="Footer Placeholder 2">
            <a:extLst>
              <a:ext uri="{FF2B5EF4-FFF2-40B4-BE49-F238E27FC236}">
                <a16:creationId xmlns:a16="http://schemas.microsoft.com/office/drawing/2014/main" id="{60576FDD-CB83-4D29-8EE1-656B3579576D}"/>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555981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405" name="think-cell Folie" r:id="rId6" imgW="470" imgH="469" progId="TCLayout.ActiveDocument.1">
                  <p:embed/>
                </p:oleObj>
              </mc:Choice>
              <mc:Fallback>
                <p:oleObj name="think-cell Folie" r:id="rId6" imgW="470" imgH="469"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IE" sz="2800" err="1">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vert="horz"/>
          <a:lstStyle/>
          <a:p>
            <a:r>
              <a:rPr lang="en-IE"/>
              <a:t>Protein Aeration Technology </a:t>
            </a:r>
            <a:br>
              <a:rPr lang="en-IE"/>
            </a:br>
            <a:r>
              <a:rPr lang="en-IE" b="0"/>
              <a:t>Added value in product characteristics</a:t>
            </a:r>
          </a:p>
        </p:txBody>
      </p:sp>
      <p:sp>
        <p:nvSpPr>
          <p:cNvPr id="4" name="Footer Placeholder 3"/>
          <p:cNvSpPr>
            <a:spLocks noGrp="1"/>
          </p:cNvSpPr>
          <p:nvPr>
            <p:ph type="ftr" sz="quarter" idx="11"/>
          </p:nvPr>
        </p:nvSpPr>
        <p:spPr>
          <a:xfrm>
            <a:off x="2060408" y="6428101"/>
            <a:ext cx="7920000" cy="180000"/>
          </a:xfrm>
        </p:spPr>
        <p:txBody>
          <a:bodyPr/>
          <a:lstStyle/>
          <a:p>
            <a:r>
              <a:rPr lang="de-DE"/>
              <a:t>Bühler Alternative Proteins - Iran Grain 2022</a:t>
            </a:r>
          </a:p>
        </p:txBody>
      </p:sp>
      <p:pic>
        <p:nvPicPr>
          <p:cNvPr id="13" name="Grafik 14"/>
          <p:cNvPicPr>
            <a:picLocks noChangeAspect="1"/>
          </p:cNvPicPr>
          <p:nvPr/>
        </p:nvPicPr>
        <p:blipFill>
          <a:blip r:embed="rId8"/>
          <a:stretch>
            <a:fillRect/>
          </a:stretch>
        </p:blipFill>
        <p:spPr>
          <a:xfrm>
            <a:off x="2711973" y="2569704"/>
            <a:ext cx="3419169" cy="2216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https://northeurope1-mediap.svc.ms/transform/thumbnail?provider=spo&amp;inputFormat=jpg&amp;cs=fFNQTw&amp;docid=https%3A%2F%2Fbuhlergroup.sharepoint.com%3A443%2F_api%2Fv2.0%2Fdrives%2Fb!RdKX_apUoUOW2lCrQShoOgKSSXk6ZT9CqacmbtYHfkjAGzA8ZNZyQaEyjdLI8E5B%2Fitems%2F016KVDHRS5QWQYJGMJTZAIPVW63LCUDD5W%3Fversion%3DPublished&amp;access_token=eyJ0eXAiOiJKV1QiLCJhbGciOiJub25lIn0.eyJhdWQiOiIwMDAwMDAwMy0wMDAwLTBmZjEtY2UwMC0wMDAwMDAwMDAwMDAvYnVobGVyZ3JvdXAuc2hhcmVwb2ludC5jb21AZWM2NGM0MzMtMWVlOC00ZGJkLTgzN2EtMzlmNTZjN2NkY2VhIiwiaXNzIjoiMDAwMDAwMDMtMDAwMC0wZmYxLWNlMDAtMDAwMDAwMDAwMDAwIiwibmJmIjoiMTYwNzAwNzYwMCIsImV4cCI6IjE2MDcwMjkyMDAiLCJlbmRwb2ludHVybCI6ImxxamJHRmdhNVZyc2piS1oyL1hYeFZzUkxoTTFtTXZrV3FoZ0JxRXZ5L2s9IiwiZW5kcG9pbnR1cmxMZW5ndGgiOiIxMTgiLCJpc2xvb3BiYWNrIjoiVHJ1ZSIsInZlciI6Imhhc2hlZHByb29mdG9rZW4iLCJzaXRlaWQiOiJabVE1TjJReU5EVXROVFJoWVMwME0yRXhMVGsyWkdFdE5UQmhZalF4TWpnMk9ETmgiLCJzaWduaW5fc3RhdGUiOiJbXCJrbXNpXCIsXCJkdmNfZG1qZFwiXSIsIm5hbWVpZCI6IjAjLmZ8bWVtYmVyc2hpcHxlbGVhbm9yLm1jc3dlZW5leUBidWhsZXJncm91cC5jb20iLCJuaWkiOiJtaWNyb3NvZnQuc2hhcmVwb2ludCIsImlzdXNlciI6InRydWUiLCJjYWNoZWtleSI6IjBoLmZ8bWVtYmVyc2hpcHwxMDAzN2ZmZWFjZTdjNjFjQGxpdmUuY29tIiwidHQiOiIwIiwidXNlUGVyc2lzdGVudENvb2tpZSI6IjMifQ.NEM0YkRiU0YvNVlYWXVzU1pPZkI4cG53NHB1L2djWTQzcmU0eDNYTDBuTT0&amp;encodeFailures=1&amp;srcWidth=&amp;srcHeight=&amp;width=1202&amp;height=901&amp;action=Acces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294"/>
          <a:stretch/>
        </p:blipFill>
        <p:spPr bwMode="auto">
          <a:xfrm>
            <a:off x="6388716" y="2569704"/>
            <a:ext cx="3571847" cy="2219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4354905" y="1285055"/>
            <a:ext cx="3619474" cy="1174231"/>
            <a:chOff x="431999" y="1669182"/>
            <a:chExt cx="3619474" cy="1174231"/>
          </a:xfrm>
        </p:grpSpPr>
        <p:sp>
          <p:nvSpPr>
            <p:cNvPr id="14" name="Rounded Rectangle 15"/>
            <p:cNvSpPr/>
            <p:nvPr/>
          </p:nvSpPr>
          <p:spPr>
            <a:xfrm>
              <a:off x="431999" y="1669182"/>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b="1">
                  <a:solidFill>
                    <a:schemeClr val="bg1"/>
                  </a:solidFill>
                  <a:latin typeface="Arial" panose="020B0604020202020204" pitchFamily="34" charset="0"/>
                  <a:cs typeface="Arial" panose="020B0604020202020204" pitchFamily="34" charset="0"/>
                </a:rPr>
                <a:t>Lighter colour </a:t>
              </a:r>
              <a:r>
                <a:rPr lang="en-IE" sz="1600">
                  <a:solidFill>
                    <a:schemeClr val="bg1"/>
                  </a:solidFill>
                  <a:latin typeface="Arial" panose="020B0604020202020204" pitchFamily="34" charset="0"/>
                  <a:cs typeface="Arial" panose="020B0604020202020204" pitchFamily="34" charset="0"/>
                </a:rPr>
                <a:t>- more like chicken</a:t>
              </a:r>
              <a:endParaRPr lang="en-IE" sz="1600" b="1">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77307" y="2483373"/>
              <a:ext cx="474165"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grpSp>
      <p:grpSp>
        <p:nvGrpSpPr>
          <p:cNvPr id="16" name="Group 15"/>
          <p:cNvGrpSpPr/>
          <p:nvPr/>
        </p:nvGrpSpPr>
        <p:grpSpPr>
          <a:xfrm>
            <a:off x="264939" y="4943616"/>
            <a:ext cx="3619474" cy="1174231"/>
            <a:chOff x="552971" y="4912556"/>
            <a:chExt cx="3619474" cy="1174231"/>
          </a:xfrm>
        </p:grpSpPr>
        <p:sp>
          <p:nvSpPr>
            <p:cNvPr id="17" name="Rounded Rectangle 15"/>
            <p:cNvSpPr/>
            <p:nvPr/>
          </p:nvSpPr>
          <p:spPr>
            <a:xfrm>
              <a:off x="552971" y="4912556"/>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a:solidFill>
                    <a:schemeClr val="bg1"/>
                  </a:solidFill>
                  <a:latin typeface="Arial" panose="020B0604020202020204" pitchFamily="34" charset="0"/>
                  <a:cs typeface="Arial" panose="020B0604020202020204" pitchFamily="34" charset="0"/>
                </a:rPr>
                <a:t>More </a:t>
              </a:r>
              <a:r>
                <a:rPr lang="en-IE" sz="1600" b="1">
                  <a:solidFill>
                    <a:schemeClr val="bg1"/>
                  </a:solidFill>
                  <a:latin typeface="Arial" panose="020B0604020202020204" pitchFamily="34" charset="0"/>
                  <a:cs typeface="Arial" panose="020B0604020202020204" pitchFamily="34" charset="0"/>
                </a:rPr>
                <a:t>flavour absorption</a:t>
              </a:r>
            </a:p>
          </p:txBody>
        </p:sp>
        <p:sp>
          <p:nvSpPr>
            <p:cNvPr id="18" name="Rectangle 17"/>
            <p:cNvSpPr/>
            <p:nvPr/>
          </p:nvSpPr>
          <p:spPr>
            <a:xfrm>
              <a:off x="3740397" y="4912556"/>
              <a:ext cx="432048"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grpSp>
      <p:grpSp>
        <p:nvGrpSpPr>
          <p:cNvPr id="19" name="Group 18"/>
          <p:cNvGrpSpPr/>
          <p:nvPr/>
        </p:nvGrpSpPr>
        <p:grpSpPr>
          <a:xfrm>
            <a:off x="4354904" y="4943616"/>
            <a:ext cx="3619474" cy="1174231"/>
            <a:chOff x="8388072" y="5156957"/>
            <a:chExt cx="3619474" cy="1174231"/>
          </a:xfrm>
        </p:grpSpPr>
        <p:sp>
          <p:nvSpPr>
            <p:cNvPr id="20" name="Rounded Rectangle 15"/>
            <p:cNvSpPr/>
            <p:nvPr/>
          </p:nvSpPr>
          <p:spPr>
            <a:xfrm>
              <a:off x="8388072" y="5156957"/>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b="1">
                  <a:solidFill>
                    <a:schemeClr val="bg1"/>
                  </a:solidFill>
                  <a:latin typeface="Arial" panose="020B0604020202020204" pitchFamily="34" charset="0"/>
                  <a:cs typeface="Arial" panose="020B0604020202020204" pitchFamily="34" charset="0"/>
                </a:rPr>
                <a:t>Biting</a:t>
              </a:r>
              <a:r>
                <a:rPr lang="en-IE" sz="1600">
                  <a:solidFill>
                    <a:schemeClr val="bg1"/>
                  </a:solidFill>
                  <a:latin typeface="Arial" panose="020B0604020202020204" pitchFamily="34" charset="0"/>
                  <a:cs typeface="Arial" panose="020B0604020202020204" pitchFamily="34" charset="0"/>
                </a:rPr>
                <a:t> properties and </a:t>
              </a:r>
              <a:r>
                <a:rPr lang="en-IE" sz="1600" b="1">
                  <a:solidFill>
                    <a:schemeClr val="bg1"/>
                  </a:solidFill>
                  <a:latin typeface="Arial" panose="020B0604020202020204" pitchFamily="34" charset="0"/>
                  <a:cs typeface="Arial" panose="020B0604020202020204" pitchFamily="34" charset="0"/>
                </a:rPr>
                <a:t>mouthfeel</a:t>
              </a:r>
              <a:r>
                <a:rPr lang="en-IE" sz="1600">
                  <a:solidFill>
                    <a:schemeClr val="bg1"/>
                  </a:solidFill>
                  <a:latin typeface="Arial" panose="020B0604020202020204" pitchFamily="34" charset="0"/>
                  <a:cs typeface="Arial" panose="020B0604020202020204" pitchFamily="34" charset="0"/>
                </a:rPr>
                <a:t> closer to meat</a:t>
              </a:r>
              <a:endParaRPr lang="en-IE" sz="1600" b="1">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1575498" y="5156957"/>
              <a:ext cx="432048"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grpSp>
      <p:grpSp>
        <p:nvGrpSpPr>
          <p:cNvPr id="22" name="Group 21"/>
          <p:cNvGrpSpPr/>
          <p:nvPr/>
        </p:nvGrpSpPr>
        <p:grpSpPr>
          <a:xfrm>
            <a:off x="8410117" y="1297780"/>
            <a:ext cx="3619474" cy="1174231"/>
            <a:chOff x="8133846" y="2214376"/>
            <a:chExt cx="3619474" cy="1174231"/>
          </a:xfrm>
        </p:grpSpPr>
        <p:sp>
          <p:nvSpPr>
            <p:cNvPr id="23" name="Rounded Rectangle 15"/>
            <p:cNvSpPr/>
            <p:nvPr/>
          </p:nvSpPr>
          <p:spPr>
            <a:xfrm>
              <a:off x="8133846" y="2214376"/>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b="1">
                  <a:solidFill>
                    <a:schemeClr val="bg1"/>
                  </a:solidFill>
                  <a:latin typeface="Arial" panose="020B0604020202020204" pitchFamily="34" charset="0"/>
                  <a:cs typeface="Arial" panose="020B0604020202020204" pitchFamily="34" charset="0"/>
                </a:rPr>
                <a:t>Thicker</a:t>
              </a:r>
              <a:r>
                <a:rPr lang="en-IE" sz="1600">
                  <a:solidFill>
                    <a:schemeClr val="bg1"/>
                  </a:solidFill>
                  <a:latin typeface="Arial" panose="020B0604020202020204" pitchFamily="34" charset="0"/>
                  <a:cs typeface="Arial" panose="020B0604020202020204" pitchFamily="34" charset="0"/>
                </a:rPr>
                <a:t> </a:t>
              </a:r>
              <a:r>
                <a:rPr lang="en-IE" sz="1600" b="1">
                  <a:solidFill>
                    <a:schemeClr val="bg1"/>
                  </a:solidFill>
                  <a:latin typeface="Arial" panose="020B0604020202020204" pitchFamily="34" charset="0"/>
                  <a:cs typeface="Arial" panose="020B0604020202020204" pitchFamily="34" charset="0"/>
                </a:rPr>
                <a:t>product</a:t>
              </a:r>
            </a:p>
          </p:txBody>
        </p:sp>
        <p:sp>
          <p:nvSpPr>
            <p:cNvPr id="24" name="Rectangle 23"/>
            <p:cNvSpPr/>
            <p:nvPr/>
          </p:nvSpPr>
          <p:spPr>
            <a:xfrm>
              <a:off x="8133846" y="3028567"/>
              <a:ext cx="432048"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grpSp>
      <p:grpSp>
        <p:nvGrpSpPr>
          <p:cNvPr id="25" name="Group 24"/>
          <p:cNvGrpSpPr/>
          <p:nvPr/>
        </p:nvGrpSpPr>
        <p:grpSpPr>
          <a:xfrm>
            <a:off x="250671" y="1297346"/>
            <a:ext cx="3619474" cy="1174231"/>
            <a:chOff x="431999" y="1669182"/>
            <a:chExt cx="3619474" cy="1174231"/>
          </a:xfrm>
        </p:grpSpPr>
        <p:sp>
          <p:nvSpPr>
            <p:cNvPr id="26" name="Rounded Rectangle 15"/>
            <p:cNvSpPr/>
            <p:nvPr/>
          </p:nvSpPr>
          <p:spPr>
            <a:xfrm>
              <a:off x="431999" y="1669182"/>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b="1"/>
                <a:t>Microporous </a:t>
              </a:r>
              <a:r>
                <a:rPr lang="en-IE" sz="1600"/>
                <a:t>structure</a:t>
              </a:r>
            </a:p>
          </p:txBody>
        </p:sp>
        <p:sp>
          <p:nvSpPr>
            <p:cNvPr id="27" name="Rectangle 26"/>
            <p:cNvSpPr/>
            <p:nvPr/>
          </p:nvSpPr>
          <p:spPr>
            <a:xfrm>
              <a:off x="3577307" y="2483373"/>
              <a:ext cx="474165"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grpSp>
      <p:sp>
        <p:nvSpPr>
          <p:cNvPr id="28" name="Rounded Rectangle 15">
            <a:extLst>
              <a:ext uri="{FF2B5EF4-FFF2-40B4-BE49-F238E27FC236}">
                <a16:creationId xmlns:a16="http://schemas.microsoft.com/office/drawing/2014/main" id="{DBF06354-551E-4490-A22D-1A8E07959739}"/>
              </a:ext>
            </a:extLst>
          </p:cNvPr>
          <p:cNvSpPr/>
          <p:nvPr/>
        </p:nvSpPr>
        <p:spPr>
          <a:xfrm>
            <a:off x="8410117" y="4943616"/>
            <a:ext cx="3619474" cy="11742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1600" b="1">
                <a:solidFill>
                  <a:schemeClr val="bg1"/>
                </a:solidFill>
                <a:latin typeface="Arial" panose="020B0604020202020204" pitchFamily="34" charset="0"/>
                <a:cs typeface="Arial" panose="020B0604020202020204" pitchFamily="34" charset="0"/>
              </a:rPr>
              <a:t>Reduced raw material costs – </a:t>
            </a:r>
            <a:r>
              <a:rPr lang="en-IE" sz="1600">
                <a:solidFill>
                  <a:schemeClr val="bg1"/>
                </a:solidFill>
                <a:latin typeface="Arial" panose="020B0604020202020204" pitchFamily="34" charset="0"/>
                <a:cs typeface="Arial" panose="020B0604020202020204" pitchFamily="34" charset="0"/>
              </a:rPr>
              <a:t>more volume and weight</a:t>
            </a:r>
          </a:p>
        </p:txBody>
      </p:sp>
      <p:sp>
        <p:nvSpPr>
          <p:cNvPr id="29" name="Rectangle 20">
            <a:extLst>
              <a:ext uri="{FF2B5EF4-FFF2-40B4-BE49-F238E27FC236}">
                <a16:creationId xmlns:a16="http://schemas.microsoft.com/office/drawing/2014/main" id="{938F8942-C2C4-47B6-91EC-EB4E73B45C9D}"/>
              </a:ext>
            </a:extLst>
          </p:cNvPr>
          <p:cNvSpPr/>
          <p:nvPr/>
        </p:nvSpPr>
        <p:spPr>
          <a:xfrm>
            <a:off x="11597543" y="4943616"/>
            <a:ext cx="432048"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860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F0532-CD79-4576-996A-A80E514F4D4B}"/>
              </a:ext>
            </a:extLst>
          </p:cNvPr>
          <p:cNvSpPr>
            <a:spLocks noGrp="1"/>
          </p:cNvSpPr>
          <p:nvPr>
            <p:ph type="title"/>
          </p:nvPr>
        </p:nvSpPr>
        <p:spPr/>
        <p:txBody>
          <a:bodyPr/>
          <a:lstStyle/>
          <a:p>
            <a:r>
              <a:rPr lang="de-CH">
                <a:latin typeface="Arial"/>
                <a:cs typeface="Arial"/>
              </a:rPr>
              <a:t>Protein </a:t>
            </a:r>
            <a:r>
              <a:rPr lang="de-CH" err="1">
                <a:latin typeface="Arial"/>
                <a:cs typeface="Arial"/>
              </a:rPr>
              <a:t>Aeration</a:t>
            </a:r>
            <a:r>
              <a:rPr lang="de-CH">
                <a:latin typeface="Arial"/>
                <a:cs typeface="Arial"/>
              </a:rPr>
              <a:t> Technology</a:t>
            </a:r>
            <a:endParaRPr lang="de-CH"/>
          </a:p>
        </p:txBody>
      </p:sp>
      <p:pic>
        <p:nvPicPr>
          <p:cNvPr id="6" name="Inhaltsplatzhalter 5">
            <a:extLst>
              <a:ext uri="{FF2B5EF4-FFF2-40B4-BE49-F238E27FC236}">
                <a16:creationId xmlns:a16="http://schemas.microsoft.com/office/drawing/2014/main" id="{D42749FC-A71E-4D1F-9963-224E42DE817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563" t="9275" r="29010" b="48619"/>
          <a:stretch/>
        </p:blipFill>
        <p:spPr>
          <a:xfrm>
            <a:off x="768554" y="1822710"/>
            <a:ext cx="5184576" cy="3888432"/>
          </a:xfrm>
        </p:spPr>
      </p:pic>
      <p:pic>
        <p:nvPicPr>
          <p:cNvPr id="8" name="Grafik 7" descr="Ein Bild, das gegessen, Mehl enthält.&#10;&#10;Automatisch generierte Beschreibung">
            <a:extLst>
              <a:ext uri="{FF2B5EF4-FFF2-40B4-BE49-F238E27FC236}">
                <a16:creationId xmlns:a16="http://schemas.microsoft.com/office/drawing/2014/main" id="{D1BBB4E0-F022-4A5F-8A32-20657012FC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490" t="21136" r="39477" b="49577"/>
          <a:stretch/>
        </p:blipFill>
        <p:spPr>
          <a:xfrm>
            <a:off x="6313611" y="1822710"/>
            <a:ext cx="5184577" cy="3888432"/>
          </a:xfrm>
          <a:prstGeom prst="rect">
            <a:avLst/>
          </a:prstGeom>
        </p:spPr>
      </p:pic>
      <p:sp>
        <p:nvSpPr>
          <p:cNvPr id="9" name="Textfeld 8">
            <a:extLst>
              <a:ext uri="{FF2B5EF4-FFF2-40B4-BE49-F238E27FC236}">
                <a16:creationId xmlns:a16="http://schemas.microsoft.com/office/drawing/2014/main" id="{627C7FD7-5A7D-4CDB-9CAC-D5BAF87B1AE1}"/>
              </a:ext>
            </a:extLst>
          </p:cNvPr>
          <p:cNvSpPr txBox="1"/>
          <p:nvPr/>
        </p:nvSpPr>
        <p:spPr>
          <a:xfrm>
            <a:off x="7969795" y="1380858"/>
            <a:ext cx="1872208" cy="246221"/>
          </a:xfrm>
          <a:prstGeom prst="rect">
            <a:avLst/>
          </a:prstGeom>
          <a:noFill/>
        </p:spPr>
        <p:txBody>
          <a:bodyPr wrap="square" lIns="0" tIns="0" rIns="0" bIns="0" rtlCol="0" anchor="t">
            <a:spAutoFit/>
          </a:bodyPr>
          <a:lstStyle/>
          <a:p>
            <a:r>
              <a:rPr lang="de-CH" sz="1600">
                <a:solidFill>
                  <a:schemeClr val="tx2"/>
                </a:solidFill>
                <a:latin typeface="Arial"/>
                <a:cs typeface="Arial"/>
              </a:rPr>
              <a:t>0.05% Gas </a:t>
            </a:r>
            <a:r>
              <a:rPr lang="de-CH" sz="1600" err="1">
                <a:solidFill>
                  <a:schemeClr val="tx2"/>
                </a:solidFill>
                <a:latin typeface="Arial"/>
                <a:cs typeface="Arial"/>
              </a:rPr>
              <a:t>Injection</a:t>
            </a:r>
            <a:endParaRPr lang="de-CH" sz="1600">
              <a:solidFill>
                <a:schemeClr val="tx2"/>
              </a:solidFill>
              <a:latin typeface="Arial"/>
              <a:cs typeface="Arial"/>
            </a:endParaRPr>
          </a:p>
        </p:txBody>
      </p:sp>
      <p:sp>
        <p:nvSpPr>
          <p:cNvPr id="10" name="Textfeld 9">
            <a:extLst>
              <a:ext uri="{FF2B5EF4-FFF2-40B4-BE49-F238E27FC236}">
                <a16:creationId xmlns:a16="http://schemas.microsoft.com/office/drawing/2014/main" id="{AB3A3763-6E21-4324-99B2-D38376FA127B}"/>
              </a:ext>
            </a:extLst>
          </p:cNvPr>
          <p:cNvSpPr txBox="1"/>
          <p:nvPr/>
        </p:nvSpPr>
        <p:spPr>
          <a:xfrm>
            <a:off x="2280721" y="1440289"/>
            <a:ext cx="2160241" cy="246221"/>
          </a:xfrm>
          <a:prstGeom prst="rect">
            <a:avLst/>
          </a:prstGeom>
          <a:noFill/>
        </p:spPr>
        <p:txBody>
          <a:bodyPr wrap="square" lIns="0" tIns="0" rIns="0" bIns="0" rtlCol="0">
            <a:spAutoFit/>
          </a:bodyPr>
          <a:lstStyle/>
          <a:p>
            <a:r>
              <a:rPr lang="de-CH" sz="1600">
                <a:solidFill>
                  <a:schemeClr val="tx2"/>
                </a:solidFill>
                <a:latin typeface="Arial" panose="020B0604020202020204" pitchFamily="34" charset="0"/>
                <a:cs typeface="Arial" panose="020B0604020202020204" pitchFamily="34" charset="0"/>
              </a:rPr>
              <a:t>W/O Protein </a:t>
            </a:r>
            <a:r>
              <a:rPr lang="de-CH" sz="1600" err="1">
                <a:solidFill>
                  <a:schemeClr val="tx2"/>
                </a:solidFill>
                <a:latin typeface="Arial" panose="020B0604020202020204" pitchFamily="34" charset="0"/>
                <a:cs typeface="Arial" panose="020B0604020202020204" pitchFamily="34" charset="0"/>
              </a:rPr>
              <a:t>Aeration</a:t>
            </a:r>
            <a:endParaRPr lang="de-CH" sz="1600">
              <a:solidFill>
                <a:schemeClr val="tx2"/>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D98FBC5B-EB7B-4376-9B7C-C5906BDBB0BA}"/>
              </a:ext>
            </a:extLst>
          </p:cNvPr>
          <p:cNvSpPr>
            <a:spLocks noGrp="1"/>
          </p:cNvSpPr>
          <p:nvPr>
            <p:ph type="ftr" sz="quarter" idx="11"/>
          </p:nvPr>
        </p:nvSpPr>
        <p:spPr/>
        <p:txBody>
          <a:bodyPr/>
          <a:lstStyle/>
          <a:p>
            <a:r>
              <a:rPr lang="de-DE" sz="800">
                <a:solidFill>
                  <a:schemeClr val="tx2"/>
                </a:solidFill>
                <a:latin typeface="Arial" panose="020B0604020202020204" pitchFamily="34" charset="0"/>
                <a:cs typeface="Arial" panose="020B0604020202020204" pitchFamily="34" charset="0"/>
              </a:rPr>
              <a:t>Bühler Alternative Proteins - Iran Grain 2022</a:t>
            </a:r>
          </a:p>
        </p:txBody>
      </p:sp>
    </p:spTree>
    <p:extLst>
      <p:ext uri="{BB962C8B-B14F-4D97-AF65-F5344CB8AC3E}">
        <p14:creationId xmlns:p14="http://schemas.microsoft.com/office/powerpoint/2010/main" val="3093692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C0F302-296F-4C19-ADE9-E095325C0D16}"/>
              </a:ext>
            </a:extLst>
          </p:cNvPr>
          <p:cNvSpPr txBox="1"/>
          <p:nvPr/>
        </p:nvSpPr>
        <p:spPr>
          <a:xfrm>
            <a:off x="0" y="0"/>
            <a:ext cx="0" cy="0"/>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oAutofit/>
          </a:bodyPr>
          <a:lstStyle/>
          <a:p>
            <a:pPr>
              <a:spcBef>
                <a:spcPct val="50000"/>
              </a:spcBef>
              <a:spcAft>
                <a:spcPct val="0"/>
              </a:spcAft>
            </a:pPr>
            <a:r>
              <a:rPr lang="en-US" sz="1600">
                <a:solidFill>
                  <a:schemeClr val="tx2"/>
                </a:solidFill>
                <a:latin typeface=""/>
                <a:cs typeface="Arial" panose="020B0604020202020204" pitchFamily="34" charset="0"/>
              </a:rPr>
              <a:t>x</a:t>
            </a:r>
            <a:endParaRPr lang="en-US" sz="1600" err="1">
              <a:solidFill>
                <a:schemeClr val="tx2"/>
              </a:solidFill>
              <a:latin typeface=""/>
              <a:cs typeface="Arial" panose="020B0604020202020204" pitchFamily="34" charset="0"/>
            </a:endParaRPr>
          </a:p>
        </p:txBody>
      </p:sp>
    </p:spTree>
    <p:extLst>
      <p:ext uri="{BB962C8B-B14F-4D97-AF65-F5344CB8AC3E}">
        <p14:creationId xmlns:p14="http://schemas.microsoft.com/office/powerpoint/2010/main" val="2843689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26" y="-1295399"/>
            <a:ext cx="12241501" cy="8171202"/>
          </a:xfrm>
          <a:prstGeom prst="rect">
            <a:avLst/>
          </a:prstGeom>
        </p:spPr>
      </p:pic>
      <p:sp>
        <p:nvSpPr>
          <p:cNvPr id="7" name="Titel 5">
            <a:extLst>
              <a:ext uri="{FF2B5EF4-FFF2-40B4-BE49-F238E27FC236}">
                <a16:creationId xmlns:a16="http://schemas.microsoft.com/office/drawing/2014/main" id="{3E617CF8-A1D4-4489-84EF-9FDDF84A115D}"/>
              </a:ext>
            </a:extLst>
          </p:cNvPr>
          <p:cNvSpPr txBox="1">
            <a:spLocks/>
          </p:cNvSpPr>
          <p:nvPr/>
        </p:nvSpPr>
        <p:spPr>
          <a:xfrm>
            <a:off x="-157696" y="44259"/>
            <a:ext cx="12739786" cy="1357538"/>
          </a:xfrm>
          <a:prstGeom prst="rect">
            <a:avLst/>
          </a:prstGeom>
          <a:solidFill>
            <a:srgbClr val="F6F6F6">
              <a:alpha val="63000"/>
            </a:srgbClr>
          </a:solidFill>
        </p:spPr>
        <p:txBody>
          <a:bodyPr anchor="ctr"/>
          <a:lstStyle>
            <a:lvl1pPr algn="l" defTabSz="914400" rtl="0" eaLnBrk="1" latinLnBrk="0" hangingPunct="1">
              <a:spcBef>
                <a:spcPct val="0"/>
              </a:spcBef>
              <a:buNone/>
              <a:defRPr sz="2800" b="1" kern="1200">
                <a:solidFill>
                  <a:schemeClr val="tx2"/>
                </a:solidFill>
                <a:latin typeface="Arial" panose="020B0604020202020204" pitchFamily="34" charset="0"/>
                <a:ea typeface="+mj-ea"/>
                <a:cs typeface="Arial" panose="020B0604020202020204" pitchFamily="34" charset="0"/>
              </a:defRPr>
            </a:lvl1pPr>
          </a:lstStyle>
          <a:p>
            <a:pPr algn="ctr"/>
            <a:endParaRPr lang="en-US"/>
          </a:p>
        </p:txBody>
      </p:sp>
      <p:sp>
        <p:nvSpPr>
          <p:cNvPr id="5" name="Titel 2"/>
          <p:cNvSpPr txBox="1">
            <a:spLocks/>
          </p:cNvSpPr>
          <p:nvPr/>
        </p:nvSpPr>
        <p:spPr>
          <a:xfrm>
            <a:off x="431999" y="274638"/>
            <a:ext cx="10130083" cy="90000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de-CH" b="1" dirty="0">
                <a:latin typeface="Arial"/>
                <a:cs typeface="Arial"/>
              </a:rPr>
              <a:t>Urgency of global challenges is increasing.</a:t>
            </a:r>
            <a:br>
              <a:rPr lang="de-CH" b="1" dirty="0"/>
            </a:br>
            <a:r>
              <a:rPr lang="de-CH" dirty="0">
                <a:latin typeface="Arial"/>
                <a:cs typeface="Arial"/>
              </a:rPr>
              <a:t>Business needs to become part of the solution.</a:t>
            </a:r>
          </a:p>
        </p:txBody>
      </p:sp>
      <p:sp>
        <p:nvSpPr>
          <p:cNvPr id="8" name="Träne 7"/>
          <p:cNvSpPr>
            <a:spLocks noChangeAspect="1"/>
          </p:cNvSpPr>
          <p:nvPr/>
        </p:nvSpPr>
        <p:spPr>
          <a:xfrm rot="5400000">
            <a:off x="7530993" y="1733069"/>
            <a:ext cx="3391507" cy="3391507"/>
          </a:xfrm>
          <a:prstGeom prst="teardrop">
            <a:avLst/>
          </a:prstGeom>
          <a:solidFill>
            <a:srgbClr val="009B91">
              <a:alpha val="80000"/>
            </a:srgb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tx2"/>
              </a:solidFill>
            </a:endParaRPr>
          </a:p>
        </p:txBody>
      </p:sp>
      <p:sp>
        <p:nvSpPr>
          <p:cNvPr id="2" name="Rechteck 1"/>
          <p:cNvSpPr/>
          <p:nvPr/>
        </p:nvSpPr>
        <p:spPr>
          <a:xfrm>
            <a:off x="7729724" y="2186101"/>
            <a:ext cx="3001832" cy="2800767"/>
          </a:xfrm>
          <a:prstGeom prst="rect">
            <a:avLst/>
          </a:prstGeom>
          <a:noFill/>
          <a:ln>
            <a:noFill/>
          </a:ln>
        </p:spPr>
        <p:txBody>
          <a:bodyPr wrap="square">
            <a:spAutoFit/>
          </a:bodyPr>
          <a:lstStyle/>
          <a:p>
            <a:pPr algn="ctr"/>
            <a:r>
              <a:rPr lang="en-US" sz="2000" dirty="0">
                <a:solidFill>
                  <a:schemeClr val="bg1"/>
                </a:solidFill>
                <a:latin typeface="Neue Helvetica W01"/>
              </a:rPr>
              <a:t>The urgency of </a:t>
            </a:r>
            <a:br>
              <a:rPr lang="en-US" sz="2000" dirty="0">
                <a:solidFill>
                  <a:schemeClr val="bg1"/>
                </a:solidFill>
                <a:latin typeface="Neue Helvetica W01"/>
              </a:rPr>
            </a:br>
            <a:r>
              <a:rPr lang="en-US" sz="2000" dirty="0">
                <a:solidFill>
                  <a:schemeClr val="bg1"/>
                </a:solidFill>
                <a:latin typeface="Neue Helvetica W01"/>
              </a:rPr>
              <a:t>facing up to systemic challenges has intensified over the past year amid proliferating signs of uncertainty, instability and fragility.</a:t>
            </a:r>
            <a:br>
              <a:rPr lang="en-US" dirty="0">
                <a:solidFill>
                  <a:schemeClr val="bg1"/>
                </a:solidFill>
                <a:latin typeface="Neue Helvetica W01"/>
              </a:rPr>
            </a:br>
            <a:endParaRPr lang="en-US" dirty="0">
              <a:solidFill>
                <a:schemeClr val="bg1"/>
              </a:solidFill>
              <a:latin typeface="Neue Helvetica W01"/>
            </a:endParaRPr>
          </a:p>
          <a:p>
            <a:pPr algn="r"/>
            <a:r>
              <a:rPr lang="de-CH" sz="1400" i="1" dirty="0">
                <a:solidFill>
                  <a:schemeClr val="bg1"/>
                </a:solidFill>
                <a:latin typeface="Neue Helvetica W01"/>
              </a:rPr>
              <a:t>WEF Risk Report 2019</a:t>
            </a:r>
            <a:endParaRPr lang="en-US" sz="1400" i="1" dirty="0">
              <a:solidFill>
                <a:schemeClr val="bg1"/>
              </a:solidFill>
            </a:endParaRPr>
          </a:p>
        </p:txBody>
      </p:sp>
      <p:sp>
        <p:nvSpPr>
          <p:cNvPr id="4" name="Fußzeilenplatzhalter 3"/>
          <p:cNvSpPr>
            <a:spLocks noGrp="1"/>
          </p:cNvSpPr>
          <p:nvPr>
            <p:ph type="ftr" sz="quarter" idx="11"/>
          </p:nvPr>
        </p:nvSpPr>
        <p:spPr/>
        <p:txBody>
          <a:bodyPr/>
          <a:lstStyle/>
          <a:p>
            <a:r>
              <a:rPr lang="de-DE"/>
              <a:t>Bühler Alternative Proteins - Iran Grain 2022</a:t>
            </a:r>
            <a:endParaRPr lang="en-US"/>
          </a:p>
        </p:txBody>
      </p:sp>
    </p:spTree>
    <p:extLst>
      <p:ext uri="{BB962C8B-B14F-4D97-AF65-F5344CB8AC3E}">
        <p14:creationId xmlns:p14="http://schemas.microsoft.com/office/powerpoint/2010/main" val="30196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IE"/>
              <a:t>Market Overview</a:t>
            </a:r>
          </a:p>
        </p:txBody>
      </p:sp>
      <p:sp>
        <p:nvSpPr>
          <p:cNvPr id="3" name="Träne 17"/>
          <p:cNvSpPr/>
          <p:nvPr/>
        </p:nvSpPr>
        <p:spPr>
          <a:xfrm>
            <a:off x="10033200" y="0"/>
            <a:ext cx="2160000" cy="2160000"/>
          </a:xfrm>
          <a:prstGeom prst="teardrop">
            <a:avLst/>
          </a:prstGeom>
          <a:solidFill>
            <a:schemeClr val="accent1">
              <a:alpha val="70000"/>
            </a:scheme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rPr>
              <a:t>1</a:t>
            </a:r>
          </a:p>
        </p:txBody>
      </p:sp>
    </p:spTree>
    <p:extLst>
      <p:ext uri="{BB962C8B-B14F-4D97-AF65-F5344CB8AC3E}">
        <p14:creationId xmlns:p14="http://schemas.microsoft.com/office/powerpoint/2010/main" val="159877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dn.static.finanzen100.de/foto/3550_orig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5175" cy="6858001"/>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a:extLst>
              <a:ext uri="{FF2B5EF4-FFF2-40B4-BE49-F238E27FC236}">
                <a16:creationId xmlns:a16="http://schemas.microsoft.com/office/drawing/2014/main" id="{9032E4A6-A93A-434C-B6FA-59F660C271FA}"/>
              </a:ext>
            </a:extLst>
          </p:cNvPr>
          <p:cNvSpPr/>
          <p:nvPr/>
        </p:nvSpPr>
        <p:spPr>
          <a:xfrm>
            <a:off x="-1" y="5792300"/>
            <a:ext cx="12195175" cy="1065700"/>
          </a:xfrm>
          <a:prstGeom prst="rect">
            <a:avLst/>
          </a:prstGeom>
          <a:gradFill>
            <a:gsLst>
              <a:gs pos="0">
                <a:schemeClr val="tx1">
                  <a:alpha val="0"/>
                </a:scheme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1600">
              <a:solidFill>
                <a:srgbClr val="00324B"/>
              </a:solidFill>
              <a:cs typeface="Arial" panose="020B0604020202020204" pitchFamily="34" charset="0"/>
            </a:endParaRPr>
          </a:p>
        </p:txBody>
      </p:sp>
      <p:sp>
        <p:nvSpPr>
          <p:cNvPr id="37" name="Rechteck 36">
            <a:extLst>
              <a:ext uri="{FF2B5EF4-FFF2-40B4-BE49-F238E27FC236}">
                <a16:creationId xmlns:a16="http://schemas.microsoft.com/office/drawing/2014/main" id="{70F71632-0AE1-4B87-91C3-9B86201E8BAF}"/>
              </a:ext>
            </a:extLst>
          </p:cNvPr>
          <p:cNvSpPr/>
          <p:nvPr/>
        </p:nvSpPr>
        <p:spPr>
          <a:xfrm>
            <a:off x="0" y="0"/>
            <a:ext cx="12195175" cy="1327614"/>
          </a:xfrm>
          <a:prstGeom prst="rect">
            <a:avLst/>
          </a:prstGeom>
          <a:solidFill>
            <a:srgbClr val="E3E3E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solidFill>
                <a:srgbClr val="00324B"/>
              </a:solidFill>
              <a:cs typeface="Arial" panose="020B0604020202020204" pitchFamily="34" charset="0"/>
            </a:endParaRPr>
          </a:p>
        </p:txBody>
      </p:sp>
      <p:sp>
        <p:nvSpPr>
          <p:cNvPr id="4" name="Titel 3">
            <a:extLst>
              <a:ext uri="{FF2B5EF4-FFF2-40B4-BE49-F238E27FC236}">
                <a16:creationId xmlns:a16="http://schemas.microsoft.com/office/drawing/2014/main" id="{F0F6E642-1276-4566-89B4-786A4B19660A}"/>
              </a:ext>
            </a:extLst>
          </p:cNvPr>
          <p:cNvSpPr>
            <a:spLocks noGrp="1"/>
          </p:cNvSpPr>
          <p:nvPr>
            <p:ph type="title"/>
          </p:nvPr>
        </p:nvSpPr>
        <p:spPr/>
        <p:txBody>
          <a:bodyPr/>
          <a:lstStyle/>
          <a:p>
            <a:r>
              <a:rPr lang="en-US"/>
              <a:t>The cost of feeding the world today.</a:t>
            </a:r>
          </a:p>
        </p:txBody>
      </p:sp>
      <p:sp>
        <p:nvSpPr>
          <p:cNvPr id="39" name="Freihandform: Form 38">
            <a:extLst>
              <a:ext uri="{FF2B5EF4-FFF2-40B4-BE49-F238E27FC236}">
                <a16:creationId xmlns:a16="http://schemas.microsoft.com/office/drawing/2014/main" id="{37B220F9-B85E-424E-BCC8-BD1F3D9BCD09}"/>
              </a:ext>
            </a:extLst>
          </p:cNvPr>
          <p:cNvSpPr/>
          <p:nvPr/>
        </p:nvSpPr>
        <p:spPr>
          <a:xfrm>
            <a:off x="438739" y="2983406"/>
            <a:ext cx="2617280" cy="2304000"/>
          </a:xfrm>
          <a:custGeom>
            <a:avLst/>
            <a:gdLst>
              <a:gd name="connsiteX0" fmla="*/ 0 w 2617280"/>
              <a:gd name="connsiteY0" fmla="*/ 0 h 2304000"/>
              <a:gd name="connsiteX1" fmla="*/ 384009 w 2617280"/>
              <a:gd name="connsiteY1" fmla="*/ 0 h 2304000"/>
              <a:gd name="connsiteX2" fmla="*/ 1369723 w 2617280"/>
              <a:gd name="connsiteY2" fmla="*/ 0 h 2304000"/>
              <a:gd name="connsiteX3" fmla="*/ 2233272 w 2617280"/>
              <a:gd name="connsiteY3" fmla="*/ 0 h 2304000"/>
              <a:gd name="connsiteX4" fmla="*/ 2617280 w 2617280"/>
              <a:gd name="connsiteY4" fmla="*/ 384008 h 2304000"/>
              <a:gd name="connsiteX5" fmla="*/ 2617280 w 2617280"/>
              <a:gd name="connsiteY5" fmla="*/ 1919992 h 2304000"/>
              <a:gd name="connsiteX6" fmla="*/ 2233272 w 2617280"/>
              <a:gd name="connsiteY6" fmla="*/ 2304000 h 2304000"/>
              <a:gd name="connsiteX7" fmla="*/ 384009 w 2617280"/>
              <a:gd name="connsiteY7" fmla="*/ 2304000 h 2304000"/>
              <a:gd name="connsiteX8" fmla="*/ 1 w 2617280"/>
              <a:gd name="connsiteY8" fmla="*/ 1919992 h 2304000"/>
              <a:gd name="connsiteX9" fmla="*/ 1 w 2617280"/>
              <a:gd name="connsiteY9" fmla="*/ 598096 h 2304000"/>
              <a:gd name="connsiteX10" fmla="*/ 0 w 2617280"/>
              <a:gd name="connsiteY10" fmla="*/ 598096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80" h="2304000">
                <a:moveTo>
                  <a:pt x="0" y="0"/>
                </a:moveTo>
                <a:lnTo>
                  <a:pt x="384009" y="0"/>
                </a:lnTo>
                <a:lnTo>
                  <a:pt x="1369723" y="0"/>
                </a:lnTo>
                <a:lnTo>
                  <a:pt x="2233272" y="0"/>
                </a:lnTo>
                <a:cubicBezTo>
                  <a:pt x="2445354" y="0"/>
                  <a:pt x="2617280" y="171926"/>
                  <a:pt x="2617280" y="384008"/>
                </a:cubicBezTo>
                <a:lnTo>
                  <a:pt x="2617280" y="1919992"/>
                </a:lnTo>
                <a:cubicBezTo>
                  <a:pt x="2617280" y="2132074"/>
                  <a:pt x="2445354" y="2304000"/>
                  <a:pt x="2233272" y="2304000"/>
                </a:cubicBezTo>
                <a:lnTo>
                  <a:pt x="384009" y="2304000"/>
                </a:lnTo>
                <a:cubicBezTo>
                  <a:pt x="171927" y="2304000"/>
                  <a:pt x="1" y="2132074"/>
                  <a:pt x="1" y="1919992"/>
                </a:cubicBezTo>
                <a:lnTo>
                  <a:pt x="1" y="598096"/>
                </a:lnTo>
                <a:lnTo>
                  <a:pt x="0" y="598096"/>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endParaRPr lang="en-US" sz="1400" b="1">
              <a:solidFill>
                <a:prstClr val="white"/>
              </a:solidFill>
              <a:cs typeface="Arial" panose="020B0604020202020204" pitchFamily="34" charset="0"/>
            </a:endParaRPr>
          </a:p>
        </p:txBody>
      </p:sp>
      <p:sp>
        <p:nvSpPr>
          <p:cNvPr id="40" name="Freihandform: Form 39">
            <a:extLst>
              <a:ext uri="{FF2B5EF4-FFF2-40B4-BE49-F238E27FC236}">
                <a16:creationId xmlns:a16="http://schemas.microsoft.com/office/drawing/2014/main" id="{98B53EE2-C4BA-4508-B6F7-5D85372C8336}"/>
              </a:ext>
            </a:extLst>
          </p:cNvPr>
          <p:cNvSpPr/>
          <p:nvPr/>
        </p:nvSpPr>
        <p:spPr>
          <a:xfrm>
            <a:off x="3286157" y="2983406"/>
            <a:ext cx="2617280" cy="2304000"/>
          </a:xfrm>
          <a:custGeom>
            <a:avLst/>
            <a:gdLst>
              <a:gd name="connsiteX0" fmla="*/ 0 w 2617280"/>
              <a:gd name="connsiteY0" fmla="*/ 0 h 2304000"/>
              <a:gd name="connsiteX1" fmla="*/ 384009 w 2617280"/>
              <a:gd name="connsiteY1" fmla="*/ 0 h 2304000"/>
              <a:gd name="connsiteX2" fmla="*/ 1369723 w 2617280"/>
              <a:gd name="connsiteY2" fmla="*/ 0 h 2304000"/>
              <a:gd name="connsiteX3" fmla="*/ 2233272 w 2617280"/>
              <a:gd name="connsiteY3" fmla="*/ 0 h 2304000"/>
              <a:gd name="connsiteX4" fmla="*/ 2617280 w 2617280"/>
              <a:gd name="connsiteY4" fmla="*/ 384008 h 2304000"/>
              <a:gd name="connsiteX5" fmla="*/ 2617280 w 2617280"/>
              <a:gd name="connsiteY5" fmla="*/ 1919992 h 2304000"/>
              <a:gd name="connsiteX6" fmla="*/ 2233272 w 2617280"/>
              <a:gd name="connsiteY6" fmla="*/ 2304000 h 2304000"/>
              <a:gd name="connsiteX7" fmla="*/ 384009 w 2617280"/>
              <a:gd name="connsiteY7" fmla="*/ 2304000 h 2304000"/>
              <a:gd name="connsiteX8" fmla="*/ 1 w 2617280"/>
              <a:gd name="connsiteY8" fmla="*/ 1919992 h 2304000"/>
              <a:gd name="connsiteX9" fmla="*/ 1 w 2617280"/>
              <a:gd name="connsiteY9" fmla="*/ 598096 h 2304000"/>
              <a:gd name="connsiteX10" fmla="*/ 0 w 2617280"/>
              <a:gd name="connsiteY10" fmla="*/ 598096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80" h="2304000">
                <a:moveTo>
                  <a:pt x="0" y="0"/>
                </a:moveTo>
                <a:lnTo>
                  <a:pt x="384009" y="0"/>
                </a:lnTo>
                <a:lnTo>
                  <a:pt x="1369723" y="0"/>
                </a:lnTo>
                <a:lnTo>
                  <a:pt x="2233272" y="0"/>
                </a:lnTo>
                <a:cubicBezTo>
                  <a:pt x="2445354" y="0"/>
                  <a:pt x="2617280" y="171926"/>
                  <a:pt x="2617280" y="384008"/>
                </a:cubicBezTo>
                <a:lnTo>
                  <a:pt x="2617280" y="1919992"/>
                </a:lnTo>
                <a:cubicBezTo>
                  <a:pt x="2617280" y="2132074"/>
                  <a:pt x="2445354" y="2304000"/>
                  <a:pt x="2233272" y="2304000"/>
                </a:cubicBezTo>
                <a:lnTo>
                  <a:pt x="384009" y="2304000"/>
                </a:lnTo>
                <a:cubicBezTo>
                  <a:pt x="171927" y="2304000"/>
                  <a:pt x="1" y="2132074"/>
                  <a:pt x="1" y="1919992"/>
                </a:cubicBezTo>
                <a:lnTo>
                  <a:pt x="1" y="598096"/>
                </a:lnTo>
                <a:lnTo>
                  <a:pt x="0" y="598096"/>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endParaRPr lang="en-US" sz="1400" b="1">
              <a:solidFill>
                <a:prstClr val="white"/>
              </a:solidFill>
              <a:cs typeface="Arial" panose="020B0604020202020204" pitchFamily="34" charset="0"/>
            </a:endParaRPr>
          </a:p>
        </p:txBody>
      </p:sp>
      <p:sp>
        <p:nvSpPr>
          <p:cNvPr id="42" name="Freihandform: Form 41">
            <a:extLst>
              <a:ext uri="{FF2B5EF4-FFF2-40B4-BE49-F238E27FC236}">
                <a16:creationId xmlns:a16="http://schemas.microsoft.com/office/drawing/2014/main" id="{7E2E90E3-3397-4CF9-A5FF-8ED3BAFC92A6}"/>
              </a:ext>
            </a:extLst>
          </p:cNvPr>
          <p:cNvSpPr/>
          <p:nvPr/>
        </p:nvSpPr>
        <p:spPr>
          <a:xfrm>
            <a:off x="8952916" y="2983406"/>
            <a:ext cx="2617279" cy="2304000"/>
          </a:xfrm>
          <a:custGeom>
            <a:avLst/>
            <a:gdLst>
              <a:gd name="connsiteX0" fmla="*/ 2679 w 2617279"/>
              <a:gd name="connsiteY0" fmla="*/ 0 h 2304000"/>
              <a:gd name="connsiteX1" fmla="*/ 384008 w 2617279"/>
              <a:gd name="connsiteY1" fmla="*/ 0 h 2304000"/>
              <a:gd name="connsiteX2" fmla="*/ 1372402 w 2617279"/>
              <a:gd name="connsiteY2" fmla="*/ 0 h 2304000"/>
              <a:gd name="connsiteX3" fmla="*/ 2233271 w 2617279"/>
              <a:gd name="connsiteY3" fmla="*/ 0 h 2304000"/>
              <a:gd name="connsiteX4" fmla="*/ 2617279 w 2617279"/>
              <a:gd name="connsiteY4" fmla="*/ 384008 h 2304000"/>
              <a:gd name="connsiteX5" fmla="*/ 2617279 w 2617279"/>
              <a:gd name="connsiteY5" fmla="*/ 1919992 h 2304000"/>
              <a:gd name="connsiteX6" fmla="*/ 2233271 w 2617279"/>
              <a:gd name="connsiteY6" fmla="*/ 2304000 h 2304000"/>
              <a:gd name="connsiteX7" fmla="*/ 384008 w 2617279"/>
              <a:gd name="connsiteY7" fmla="*/ 2304000 h 2304000"/>
              <a:gd name="connsiteX8" fmla="*/ 0 w 2617279"/>
              <a:gd name="connsiteY8" fmla="*/ 1919992 h 2304000"/>
              <a:gd name="connsiteX9" fmla="*/ 0 w 2617279"/>
              <a:gd name="connsiteY9" fmla="*/ 384008 h 2304000"/>
              <a:gd name="connsiteX10" fmla="*/ 2679 w 2617279"/>
              <a:gd name="connsiteY10" fmla="*/ 357433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79" h="2304000">
                <a:moveTo>
                  <a:pt x="2679" y="0"/>
                </a:moveTo>
                <a:lnTo>
                  <a:pt x="384008" y="0"/>
                </a:lnTo>
                <a:lnTo>
                  <a:pt x="1372402" y="0"/>
                </a:lnTo>
                <a:lnTo>
                  <a:pt x="2233271" y="0"/>
                </a:lnTo>
                <a:cubicBezTo>
                  <a:pt x="2445353" y="0"/>
                  <a:pt x="2617279" y="171926"/>
                  <a:pt x="2617279" y="384008"/>
                </a:cubicBezTo>
                <a:lnTo>
                  <a:pt x="2617279" y="1919992"/>
                </a:lnTo>
                <a:cubicBezTo>
                  <a:pt x="2617279" y="2132074"/>
                  <a:pt x="2445353" y="2304000"/>
                  <a:pt x="2233271" y="2304000"/>
                </a:cubicBezTo>
                <a:lnTo>
                  <a:pt x="384008" y="2304000"/>
                </a:lnTo>
                <a:cubicBezTo>
                  <a:pt x="171926" y="2304000"/>
                  <a:pt x="0" y="2132074"/>
                  <a:pt x="0" y="1919992"/>
                </a:cubicBezTo>
                <a:lnTo>
                  <a:pt x="0" y="384008"/>
                </a:lnTo>
                <a:lnTo>
                  <a:pt x="2679" y="357433"/>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endParaRPr lang="en-US" sz="1400" b="1">
              <a:solidFill>
                <a:prstClr val="white"/>
              </a:solidFill>
              <a:cs typeface="Arial" panose="020B0604020202020204" pitchFamily="34" charset="0"/>
            </a:endParaRPr>
          </a:p>
        </p:txBody>
      </p:sp>
      <p:sp>
        <p:nvSpPr>
          <p:cNvPr id="41" name="Freihandform: Form 40">
            <a:extLst>
              <a:ext uri="{FF2B5EF4-FFF2-40B4-BE49-F238E27FC236}">
                <a16:creationId xmlns:a16="http://schemas.microsoft.com/office/drawing/2014/main" id="{664E6456-AE33-4799-BF51-ABF7C6A077F3}"/>
              </a:ext>
            </a:extLst>
          </p:cNvPr>
          <p:cNvSpPr/>
          <p:nvPr/>
        </p:nvSpPr>
        <p:spPr>
          <a:xfrm>
            <a:off x="6133575" y="2983406"/>
            <a:ext cx="2617280" cy="2304000"/>
          </a:xfrm>
          <a:custGeom>
            <a:avLst/>
            <a:gdLst>
              <a:gd name="connsiteX0" fmla="*/ 0 w 2617280"/>
              <a:gd name="connsiteY0" fmla="*/ 0 h 2304000"/>
              <a:gd name="connsiteX1" fmla="*/ 384009 w 2617280"/>
              <a:gd name="connsiteY1" fmla="*/ 0 h 2304000"/>
              <a:gd name="connsiteX2" fmla="*/ 1369723 w 2617280"/>
              <a:gd name="connsiteY2" fmla="*/ 0 h 2304000"/>
              <a:gd name="connsiteX3" fmla="*/ 2233272 w 2617280"/>
              <a:gd name="connsiteY3" fmla="*/ 0 h 2304000"/>
              <a:gd name="connsiteX4" fmla="*/ 2617280 w 2617280"/>
              <a:gd name="connsiteY4" fmla="*/ 384008 h 2304000"/>
              <a:gd name="connsiteX5" fmla="*/ 2617280 w 2617280"/>
              <a:gd name="connsiteY5" fmla="*/ 1919992 h 2304000"/>
              <a:gd name="connsiteX6" fmla="*/ 2233272 w 2617280"/>
              <a:gd name="connsiteY6" fmla="*/ 2304000 h 2304000"/>
              <a:gd name="connsiteX7" fmla="*/ 384009 w 2617280"/>
              <a:gd name="connsiteY7" fmla="*/ 2304000 h 2304000"/>
              <a:gd name="connsiteX8" fmla="*/ 1 w 2617280"/>
              <a:gd name="connsiteY8" fmla="*/ 1919992 h 2304000"/>
              <a:gd name="connsiteX9" fmla="*/ 1 w 2617280"/>
              <a:gd name="connsiteY9" fmla="*/ 598096 h 2304000"/>
              <a:gd name="connsiteX10" fmla="*/ 0 w 2617280"/>
              <a:gd name="connsiteY10" fmla="*/ 598096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80" h="2304000">
                <a:moveTo>
                  <a:pt x="0" y="0"/>
                </a:moveTo>
                <a:lnTo>
                  <a:pt x="384009" y="0"/>
                </a:lnTo>
                <a:lnTo>
                  <a:pt x="1369723" y="0"/>
                </a:lnTo>
                <a:lnTo>
                  <a:pt x="2233272" y="0"/>
                </a:lnTo>
                <a:cubicBezTo>
                  <a:pt x="2445354" y="0"/>
                  <a:pt x="2617280" y="171926"/>
                  <a:pt x="2617280" y="384008"/>
                </a:cubicBezTo>
                <a:lnTo>
                  <a:pt x="2617280" y="1919992"/>
                </a:lnTo>
                <a:cubicBezTo>
                  <a:pt x="2617280" y="2132074"/>
                  <a:pt x="2445354" y="2304000"/>
                  <a:pt x="2233272" y="2304000"/>
                </a:cubicBezTo>
                <a:lnTo>
                  <a:pt x="384009" y="2304000"/>
                </a:lnTo>
                <a:cubicBezTo>
                  <a:pt x="171927" y="2304000"/>
                  <a:pt x="1" y="2132074"/>
                  <a:pt x="1" y="1919992"/>
                </a:cubicBezTo>
                <a:lnTo>
                  <a:pt x="1" y="598096"/>
                </a:lnTo>
                <a:lnTo>
                  <a:pt x="0" y="598096"/>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endParaRPr lang="en-US" sz="1400" b="1">
              <a:solidFill>
                <a:prstClr val="white"/>
              </a:solidFill>
              <a:cs typeface="Arial" panose="020B0604020202020204" pitchFamily="34" charset="0"/>
            </a:endParaRPr>
          </a:p>
        </p:txBody>
      </p:sp>
      <p:grpSp>
        <p:nvGrpSpPr>
          <p:cNvPr id="5" name="Gruppieren 4">
            <a:extLst>
              <a:ext uri="{FF2B5EF4-FFF2-40B4-BE49-F238E27FC236}">
                <a16:creationId xmlns:a16="http://schemas.microsoft.com/office/drawing/2014/main" id="{59D11E62-E275-40CC-AC0B-4D4F7E70309B}"/>
              </a:ext>
            </a:extLst>
          </p:cNvPr>
          <p:cNvGrpSpPr/>
          <p:nvPr/>
        </p:nvGrpSpPr>
        <p:grpSpPr>
          <a:xfrm>
            <a:off x="3286159" y="3049231"/>
            <a:ext cx="2520000" cy="1990423"/>
            <a:chOff x="3286159" y="3049231"/>
            <a:chExt cx="2520000" cy="1990423"/>
          </a:xfrm>
        </p:grpSpPr>
        <p:sp>
          <p:nvSpPr>
            <p:cNvPr id="17" name="Inhaltsplatzhalter 6"/>
            <p:cNvSpPr txBox="1">
              <a:spLocks/>
            </p:cNvSpPr>
            <p:nvPr/>
          </p:nvSpPr>
          <p:spPr>
            <a:xfrm>
              <a:off x="3286159" y="3887654"/>
              <a:ext cx="2520000" cy="1152000"/>
            </a:xfrm>
            <a:prstGeom prst="rect">
              <a:avLst/>
            </a:prstGeom>
            <a:noFill/>
          </p:spPr>
          <p:txBody>
            <a:bodyPr vert="horz" lIns="180000" tIns="0" rIns="0" bIns="0" rtlCol="0" anchor="t">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buClr>
                  <a:srgbClr val="009B91"/>
                </a:buClr>
              </a:pPr>
              <a:r>
                <a:rPr lang="en-US" sz="2000" b="1">
                  <a:solidFill>
                    <a:prstClr val="white"/>
                  </a:solidFill>
                </a:rPr>
                <a:t>of total fresh </a:t>
              </a:r>
              <a:br>
                <a:rPr lang="en-US" sz="2000" b="1">
                  <a:solidFill>
                    <a:prstClr val="white"/>
                  </a:solidFill>
                </a:rPr>
              </a:br>
              <a:r>
                <a:rPr lang="en-US" sz="2000" b="1">
                  <a:solidFill>
                    <a:prstClr val="white"/>
                  </a:solidFill>
                </a:rPr>
                <a:t>water usage </a:t>
              </a:r>
            </a:p>
            <a:p>
              <a:pPr>
                <a:buClr>
                  <a:srgbClr val="009B91"/>
                </a:buClr>
              </a:pPr>
              <a:r>
                <a:rPr lang="en-US" sz="1600">
                  <a:solidFill>
                    <a:prstClr val="white"/>
                  </a:solidFill>
                </a:rPr>
                <a:t>for agriculture</a:t>
              </a:r>
            </a:p>
          </p:txBody>
        </p:sp>
        <p:sp>
          <p:nvSpPr>
            <p:cNvPr id="21" name="Inhaltsplatzhalter 6"/>
            <p:cNvSpPr txBox="1">
              <a:spLocks/>
            </p:cNvSpPr>
            <p:nvPr/>
          </p:nvSpPr>
          <p:spPr>
            <a:xfrm>
              <a:off x="3286159" y="3049231"/>
              <a:ext cx="2168559" cy="807761"/>
            </a:xfrm>
            <a:prstGeom prst="rect">
              <a:avLst/>
            </a:prstGeom>
            <a:noFill/>
          </p:spPr>
          <p:txBody>
            <a:bodyPr vert="horz" lIns="180000" tIns="0" rIns="0" bIns="0" rtlCol="0" anchor="t" anchorCtr="0">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spcAft>
                  <a:spcPts val="0"/>
                </a:spcAft>
                <a:buClr>
                  <a:srgbClr val="009B91"/>
                </a:buClr>
              </a:pPr>
              <a:r>
                <a:rPr lang="en-US" sz="5600" b="1">
                  <a:solidFill>
                    <a:prstClr val="white"/>
                  </a:solidFill>
                  <a:cs typeface="Arial" panose="020B0604020202020204" pitchFamily="34" charset="0"/>
                </a:rPr>
                <a:t>70%</a:t>
              </a:r>
              <a:endParaRPr lang="en-US" sz="5600">
                <a:solidFill>
                  <a:srgbClr val="00324B"/>
                </a:solidFill>
              </a:endParaRPr>
            </a:p>
          </p:txBody>
        </p:sp>
      </p:grpSp>
      <p:grpSp>
        <p:nvGrpSpPr>
          <p:cNvPr id="2" name="Gruppieren 1">
            <a:extLst>
              <a:ext uri="{FF2B5EF4-FFF2-40B4-BE49-F238E27FC236}">
                <a16:creationId xmlns:a16="http://schemas.microsoft.com/office/drawing/2014/main" id="{028C7A10-6971-4FDD-B2E5-C9B0EB74EFA3}"/>
              </a:ext>
            </a:extLst>
          </p:cNvPr>
          <p:cNvGrpSpPr/>
          <p:nvPr/>
        </p:nvGrpSpPr>
        <p:grpSpPr>
          <a:xfrm>
            <a:off x="438741" y="3049231"/>
            <a:ext cx="2520000" cy="1990423"/>
            <a:chOff x="438741" y="3049231"/>
            <a:chExt cx="2520000" cy="1990423"/>
          </a:xfrm>
        </p:grpSpPr>
        <p:sp>
          <p:nvSpPr>
            <p:cNvPr id="10" name="Inhaltsplatzhalter 6"/>
            <p:cNvSpPr txBox="1">
              <a:spLocks/>
            </p:cNvSpPr>
            <p:nvPr/>
          </p:nvSpPr>
          <p:spPr>
            <a:xfrm>
              <a:off x="438741" y="3887654"/>
              <a:ext cx="2520000" cy="1152000"/>
            </a:xfrm>
            <a:prstGeom prst="rect">
              <a:avLst/>
            </a:prstGeom>
            <a:noFill/>
          </p:spPr>
          <p:txBody>
            <a:bodyPr vert="horz" lIns="180000" tIns="0" rIns="0" bIns="0" rtlCol="0" anchor="t">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buClr>
                  <a:srgbClr val="009B91"/>
                </a:buClr>
              </a:pPr>
              <a:r>
                <a:rPr lang="en-US" sz="2000" b="1">
                  <a:solidFill>
                    <a:prstClr val="white"/>
                  </a:solidFill>
                </a:rPr>
                <a:t>of global </a:t>
              </a:r>
              <a:br>
                <a:rPr lang="en-US" sz="2000" b="1">
                  <a:solidFill>
                    <a:prstClr val="white"/>
                  </a:solidFill>
                </a:rPr>
              </a:br>
              <a:r>
                <a:rPr lang="en-US" sz="2000" b="1">
                  <a:solidFill>
                    <a:prstClr val="white"/>
                  </a:solidFill>
                </a:rPr>
                <a:t>GHG emissions</a:t>
              </a:r>
            </a:p>
            <a:p>
              <a:pPr>
                <a:buClr>
                  <a:srgbClr val="009B91"/>
                </a:buClr>
              </a:pPr>
              <a:r>
                <a:rPr lang="en-US" sz="1600">
                  <a:solidFill>
                    <a:prstClr val="white"/>
                  </a:solidFill>
                </a:rPr>
                <a:t>is from agriculture</a:t>
              </a:r>
            </a:p>
          </p:txBody>
        </p:sp>
        <p:sp>
          <p:nvSpPr>
            <p:cNvPr id="32" name="Inhaltsplatzhalter 6"/>
            <p:cNvSpPr txBox="1">
              <a:spLocks/>
            </p:cNvSpPr>
            <p:nvPr/>
          </p:nvSpPr>
          <p:spPr>
            <a:xfrm>
              <a:off x="438741" y="3049231"/>
              <a:ext cx="2168559" cy="807761"/>
            </a:xfrm>
            <a:prstGeom prst="rect">
              <a:avLst/>
            </a:prstGeom>
            <a:noFill/>
          </p:spPr>
          <p:txBody>
            <a:bodyPr vert="horz" lIns="180000" tIns="0" rIns="0" bIns="0" rtlCol="0" anchor="t" anchorCtr="0">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spcAft>
                  <a:spcPts val="0"/>
                </a:spcAft>
                <a:buClr>
                  <a:srgbClr val="009B91"/>
                </a:buClr>
              </a:pPr>
              <a:r>
                <a:rPr lang="en-US" sz="5600" b="1">
                  <a:solidFill>
                    <a:prstClr val="white"/>
                  </a:solidFill>
                  <a:cs typeface="Arial" panose="020B0604020202020204" pitchFamily="34" charset="0"/>
                </a:rPr>
                <a:t>25%</a:t>
              </a:r>
              <a:endParaRPr lang="en-US" sz="5600">
                <a:solidFill>
                  <a:srgbClr val="00324B"/>
                </a:solidFill>
              </a:endParaRPr>
            </a:p>
          </p:txBody>
        </p:sp>
      </p:grpSp>
      <p:grpSp>
        <p:nvGrpSpPr>
          <p:cNvPr id="6" name="Gruppieren 5">
            <a:extLst>
              <a:ext uri="{FF2B5EF4-FFF2-40B4-BE49-F238E27FC236}">
                <a16:creationId xmlns:a16="http://schemas.microsoft.com/office/drawing/2014/main" id="{889C9CB0-132D-4609-8EDB-741DC0F559B3}"/>
              </a:ext>
            </a:extLst>
          </p:cNvPr>
          <p:cNvGrpSpPr/>
          <p:nvPr/>
        </p:nvGrpSpPr>
        <p:grpSpPr>
          <a:xfrm>
            <a:off x="6133577" y="3049231"/>
            <a:ext cx="2520000" cy="1990423"/>
            <a:chOff x="6133577" y="3049231"/>
            <a:chExt cx="2520000" cy="1990423"/>
          </a:xfrm>
        </p:grpSpPr>
        <p:sp>
          <p:nvSpPr>
            <p:cNvPr id="19" name="Inhaltsplatzhalter 6"/>
            <p:cNvSpPr txBox="1">
              <a:spLocks/>
            </p:cNvSpPr>
            <p:nvPr/>
          </p:nvSpPr>
          <p:spPr>
            <a:xfrm>
              <a:off x="6133577" y="3887654"/>
              <a:ext cx="2520000" cy="1152000"/>
            </a:xfrm>
            <a:prstGeom prst="rect">
              <a:avLst/>
            </a:prstGeom>
            <a:noFill/>
          </p:spPr>
          <p:txBody>
            <a:bodyPr vert="horz" lIns="180000" tIns="0" rIns="0" bIns="0" rtlCol="0" anchor="t">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buClr>
                  <a:srgbClr val="009B91"/>
                </a:buClr>
              </a:pPr>
              <a:r>
                <a:rPr lang="en-US" sz="2000" b="1">
                  <a:solidFill>
                    <a:prstClr val="white"/>
                  </a:solidFill>
                </a:rPr>
                <a:t>of global </a:t>
              </a:r>
              <a:br>
                <a:rPr lang="en-US" sz="2000" b="1">
                  <a:solidFill>
                    <a:prstClr val="white"/>
                  </a:solidFill>
                </a:rPr>
              </a:br>
              <a:r>
                <a:rPr lang="en-US" sz="2000" b="1">
                  <a:solidFill>
                    <a:prstClr val="white"/>
                  </a:solidFill>
                </a:rPr>
                <a:t>energy</a:t>
              </a:r>
            </a:p>
            <a:p>
              <a:pPr>
                <a:buClr>
                  <a:srgbClr val="009B91"/>
                </a:buClr>
              </a:pPr>
              <a:r>
                <a:rPr lang="en-US" sz="1600">
                  <a:solidFill>
                    <a:prstClr val="white"/>
                  </a:solidFill>
                </a:rPr>
                <a:t>goes into food production from field to table </a:t>
              </a:r>
            </a:p>
          </p:txBody>
        </p:sp>
        <p:sp>
          <p:nvSpPr>
            <p:cNvPr id="35" name="Inhaltsplatzhalter 6"/>
            <p:cNvSpPr txBox="1">
              <a:spLocks/>
            </p:cNvSpPr>
            <p:nvPr/>
          </p:nvSpPr>
          <p:spPr>
            <a:xfrm>
              <a:off x="6133577" y="3049231"/>
              <a:ext cx="2168559" cy="807761"/>
            </a:xfrm>
            <a:prstGeom prst="rect">
              <a:avLst/>
            </a:prstGeom>
            <a:noFill/>
          </p:spPr>
          <p:txBody>
            <a:bodyPr vert="horz" lIns="180000" tIns="0" rIns="0" bIns="0" rtlCol="0" anchor="t" anchorCtr="0">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spcAft>
                  <a:spcPts val="0"/>
                </a:spcAft>
                <a:buClr>
                  <a:srgbClr val="009B91"/>
                </a:buClr>
              </a:pPr>
              <a:r>
                <a:rPr lang="en-US" sz="5600" b="1">
                  <a:solidFill>
                    <a:prstClr val="white"/>
                  </a:solidFill>
                  <a:cs typeface="Arial" panose="020B0604020202020204" pitchFamily="34" charset="0"/>
                </a:rPr>
                <a:t>1/3</a:t>
              </a:r>
              <a:endParaRPr lang="en-US" sz="5600">
                <a:solidFill>
                  <a:srgbClr val="00324B"/>
                </a:solidFill>
              </a:endParaRPr>
            </a:p>
          </p:txBody>
        </p:sp>
      </p:grpSp>
      <p:grpSp>
        <p:nvGrpSpPr>
          <p:cNvPr id="7" name="Gruppieren 6">
            <a:extLst>
              <a:ext uri="{FF2B5EF4-FFF2-40B4-BE49-F238E27FC236}">
                <a16:creationId xmlns:a16="http://schemas.microsoft.com/office/drawing/2014/main" id="{5090D808-5748-44F1-B951-8E5E9F7BBB7C}"/>
              </a:ext>
            </a:extLst>
          </p:cNvPr>
          <p:cNvGrpSpPr/>
          <p:nvPr/>
        </p:nvGrpSpPr>
        <p:grpSpPr>
          <a:xfrm>
            <a:off x="8952916" y="3049231"/>
            <a:ext cx="2520000" cy="1990423"/>
            <a:chOff x="8952916" y="3049231"/>
            <a:chExt cx="2520000" cy="1990423"/>
          </a:xfrm>
        </p:grpSpPr>
        <p:sp>
          <p:nvSpPr>
            <p:cNvPr id="24" name="Inhaltsplatzhalter 6"/>
            <p:cNvSpPr txBox="1">
              <a:spLocks/>
            </p:cNvSpPr>
            <p:nvPr/>
          </p:nvSpPr>
          <p:spPr>
            <a:xfrm>
              <a:off x="8952916" y="3887654"/>
              <a:ext cx="2520000" cy="1152000"/>
            </a:xfrm>
            <a:prstGeom prst="rect">
              <a:avLst/>
            </a:prstGeom>
            <a:noFill/>
          </p:spPr>
          <p:txBody>
            <a:bodyPr vert="horz" lIns="180000" tIns="0" rIns="0" bIns="0" rtlCol="0" anchor="t">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buClr>
                  <a:srgbClr val="009B91"/>
                </a:buClr>
              </a:pPr>
              <a:r>
                <a:rPr lang="en-US" sz="2000" b="1">
                  <a:solidFill>
                    <a:prstClr val="white"/>
                  </a:solidFill>
                </a:rPr>
                <a:t>of all agricultural land</a:t>
              </a:r>
            </a:p>
            <a:p>
              <a:pPr>
                <a:buClr>
                  <a:srgbClr val="009B91"/>
                </a:buClr>
              </a:pPr>
              <a:r>
                <a:rPr lang="en-US" sz="1600">
                  <a:solidFill>
                    <a:prstClr val="white"/>
                  </a:solidFill>
                </a:rPr>
                <a:t>is used for meat &amp; dairy (18% of all calories)</a:t>
              </a:r>
            </a:p>
          </p:txBody>
        </p:sp>
        <p:sp>
          <p:nvSpPr>
            <p:cNvPr id="36" name="Inhaltsplatzhalter 6"/>
            <p:cNvSpPr txBox="1">
              <a:spLocks/>
            </p:cNvSpPr>
            <p:nvPr/>
          </p:nvSpPr>
          <p:spPr>
            <a:xfrm>
              <a:off x="8952916" y="3049231"/>
              <a:ext cx="2168559" cy="807761"/>
            </a:xfrm>
            <a:prstGeom prst="rect">
              <a:avLst/>
            </a:prstGeom>
            <a:noFill/>
          </p:spPr>
          <p:txBody>
            <a:bodyPr vert="horz" lIns="180000" tIns="0" rIns="0" bIns="0" rtlCol="0" anchor="t" anchorCtr="0">
              <a:noAutofit/>
            </a:bodyPr>
            <a:lstStyle>
              <a:lvl1pPr marL="0" indent="0" algn="l" defTabSz="477317" rtl="0" eaLnBrk="1" latinLnBrk="0" hangingPunct="1">
                <a:lnSpc>
                  <a:spcPct val="100000"/>
                </a:lnSpc>
                <a:spcBef>
                  <a:spcPts val="0"/>
                </a:spcBef>
                <a:spcAft>
                  <a:spcPts val="600"/>
                </a:spcAft>
                <a:buClr>
                  <a:schemeClr val="bg2"/>
                </a:buClr>
                <a:buSzPct val="110000"/>
                <a:buFont typeface="Arial"/>
                <a:buNone/>
                <a:defRPr sz="1400" kern="1200">
                  <a:solidFill>
                    <a:schemeClr val="tx2"/>
                  </a:solidFill>
                  <a:latin typeface="+mn-lt"/>
                  <a:ea typeface="+mn-ea"/>
                  <a:cs typeface="+mn-cs"/>
                </a:defRPr>
              </a:lvl1pPr>
              <a:lvl2pPr marL="216000" indent="-2159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2pPr>
              <a:lvl3pPr marL="354013" indent="-176213"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3pPr>
              <a:lvl4pPr marL="541338" indent="-187325"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4pPr>
              <a:lvl5pPr marL="719138" indent="-177800" algn="l" defTabSz="477317" rtl="0" eaLnBrk="1" latinLnBrk="0" hangingPunct="1">
                <a:lnSpc>
                  <a:spcPct val="100000"/>
                </a:lnSpc>
                <a:spcBef>
                  <a:spcPts val="0"/>
                </a:spcBef>
                <a:spcAft>
                  <a:spcPts val="600"/>
                </a:spcAft>
                <a:buClr>
                  <a:schemeClr val="bg2"/>
                </a:buClr>
                <a:buSzPct val="120000"/>
                <a:buFont typeface="Arial"/>
                <a:buChar char="•"/>
                <a:defRPr sz="1400" kern="1200">
                  <a:solidFill>
                    <a:schemeClr val="tx2"/>
                  </a:solidFill>
                  <a:latin typeface="+mn-lt"/>
                  <a:ea typeface="+mn-ea"/>
                  <a:cs typeface="+mn-cs"/>
                </a:defRPr>
              </a:lvl5pPr>
              <a:lvl6pPr marL="2625242" indent="-238658" algn="l" defTabSz="477317" rtl="0" eaLnBrk="1" latinLnBrk="0" hangingPunct="1">
                <a:spcBef>
                  <a:spcPct val="20000"/>
                </a:spcBef>
                <a:buFont typeface="Arial"/>
                <a:buChar char="•"/>
                <a:defRPr sz="1900" kern="1200">
                  <a:solidFill>
                    <a:schemeClr val="tx1"/>
                  </a:solidFill>
                  <a:latin typeface="+mn-lt"/>
                  <a:ea typeface="+mn-ea"/>
                  <a:cs typeface="+mn-cs"/>
                </a:defRPr>
              </a:lvl6pPr>
              <a:lvl7pPr marL="3102559" indent="-238658" algn="l" defTabSz="477317" rtl="0" eaLnBrk="1" latinLnBrk="0" hangingPunct="1">
                <a:spcBef>
                  <a:spcPct val="20000"/>
                </a:spcBef>
                <a:buFont typeface="Arial"/>
                <a:buChar char="•"/>
                <a:defRPr sz="1900" kern="1200">
                  <a:solidFill>
                    <a:schemeClr val="tx1"/>
                  </a:solidFill>
                  <a:latin typeface="+mn-lt"/>
                  <a:ea typeface="+mn-ea"/>
                  <a:cs typeface="+mn-cs"/>
                </a:defRPr>
              </a:lvl7pPr>
              <a:lvl8pPr marL="3579876" indent="-238658" algn="l" defTabSz="477317" rtl="0" eaLnBrk="1" latinLnBrk="0" hangingPunct="1">
                <a:spcBef>
                  <a:spcPct val="20000"/>
                </a:spcBef>
                <a:buFont typeface="Arial"/>
                <a:buChar char="•"/>
                <a:defRPr sz="1900" kern="1200">
                  <a:solidFill>
                    <a:schemeClr val="tx1"/>
                  </a:solidFill>
                  <a:latin typeface="+mn-lt"/>
                  <a:ea typeface="+mn-ea"/>
                  <a:cs typeface="+mn-cs"/>
                </a:defRPr>
              </a:lvl8pPr>
              <a:lvl9pPr marL="4057193" indent="-238658" algn="l" defTabSz="477317" rtl="0" eaLnBrk="1" latinLnBrk="0" hangingPunct="1">
                <a:spcBef>
                  <a:spcPct val="20000"/>
                </a:spcBef>
                <a:buFont typeface="Arial"/>
                <a:buChar char="•"/>
                <a:defRPr sz="1900" kern="1200">
                  <a:solidFill>
                    <a:schemeClr val="tx1"/>
                  </a:solidFill>
                  <a:latin typeface="+mn-lt"/>
                  <a:ea typeface="+mn-ea"/>
                  <a:cs typeface="+mn-cs"/>
                </a:defRPr>
              </a:lvl9pPr>
            </a:lstStyle>
            <a:p>
              <a:pPr>
                <a:spcAft>
                  <a:spcPts val="0"/>
                </a:spcAft>
                <a:buClr>
                  <a:srgbClr val="009B91"/>
                </a:buClr>
              </a:pPr>
              <a:r>
                <a:rPr lang="en-US" sz="5600" b="1">
                  <a:solidFill>
                    <a:prstClr val="white"/>
                  </a:solidFill>
                  <a:cs typeface="Arial" panose="020B0604020202020204" pitchFamily="34" charset="0"/>
                </a:rPr>
                <a:t>3/4</a:t>
              </a:r>
              <a:endParaRPr lang="en-US" sz="5600">
                <a:solidFill>
                  <a:srgbClr val="00324B"/>
                </a:solidFill>
              </a:endParaRPr>
            </a:p>
          </p:txBody>
        </p:sp>
      </p:grpSp>
      <p:sp>
        <p:nvSpPr>
          <p:cNvPr id="22" name="Fußzeilenplatzhalter 3"/>
          <p:cNvSpPr txBox="1">
            <a:spLocks/>
          </p:cNvSpPr>
          <p:nvPr/>
        </p:nvSpPr>
        <p:spPr>
          <a:xfrm>
            <a:off x="1993130" y="6561368"/>
            <a:ext cx="7920000" cy="180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de-DE" altLang="de-DE" sz="1000">
              <a:solidFill>
                <a:prstClr val="black"/>
              </a:solidFill>
            </a:endParaRPr>
          </a:p>
        </p:txBody>
      </p:sp>
      <p:pic>
        <p:nvPicPr>
          <p:cNvPr id="26" name="Bild 7" descr="logo-grün.png">
            <a:extLst>
              <a:ext uri="{FF2B5EF4-FFF2-40B4-BE49-F238E27FC236}">
                <a16:creationId xmlns:a16="http://schemas.microsoft.com/office/drawing/2014/main" id="{EAC0EDF2-8C5F-43DA-961F-CA51C4C4383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50897" y="6543472"/>
            <a:ext cx="741103" cy="172729"/>
          </a:xfrm>
          <a:prstGeom prst="rect">
            <a:avLst/>
          </a:prstGeom>
        </p:spPr>
      </p:pic>
      <p:sp>
        <p:nvSpPr>
          <p:cNvPr id="25" name="Foliennummernplatzhalter 5">
            <a:extLst>
              <a:ext uri="{FF2B5EF4-FFF2-40B4-BE49-F238E27FC236}">
                <a16:creationId xmlns:a16="http://schemas.microsoft.com/office/drawing/2014/main" id="{E34E869C-F7AC-41D8-8F33-BB1174DB22C9}"/>
              </a:ext>
            </a:extLst>
          </p:cNvPr>
          <p:cNvSpPr txBox="1">
            <a:spLocks/>
          </p:cNvSpPr>
          <p:nvPr/>
        </p:nvSpPr>
        <p:spPr>
          <a:xfrm>
            <a:off x="432000" y="6561368"/>
            <a:ext cx="328274" cy="180000"/>
          </a:xfrm>
          <a:prstGeom prst="rect">
            <a:avLst/>
          </a:prstGeom>
        </p:spPr>
        <p:txBody>
          <a:bodyPr vert="horz" lIns="0" tIns="0" rIns="0" bIns="0" rtlCol="0" anchor="ctr"/>
          <a:lstStyle>
            <a:defPPr>
              <a:defRPr lang="de-DE"/>
            </a:defPPr>
            <a:lvl1pPr marL="0" algn="l" defTabSz="914400" rtl="0" eaLnBrk="1" latinLnBrk="0" hangingPunct="1">
              <a:defRPr sz="800" b="1"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35AEB7-50D1-40EE-AFE7-1590608C1BDD}" type="slidenum">
              <a:rPr lang="de-DE" smtClean="0">
                <a:solidFill>
                  <a:prstClr val="white"/>
                </a:solidFill>
              </a:rPr>
              <a:pPr/>
              <a:t>5</a:t>
            </a:fld>
            <a:endParaRPr lang="de-DE">
              <a:solidFill>
                <a:prstClr val="white"/>
              </a:solidFill>
            </a:endParaRPr>
          </a:p>
        </p:txBody>
      </p:sp>
      <p:sp>
        <p:nvSpPr>
          <p:cNvPr id="28" name="Fußzeilenplatzhalter 3"/>
          <p:cNvSpPr>
            <a:spLocks noGrp="1"/>
          </p:cNvSpPr>
          <p:nvPr>
            <p:ph type="ftr" sz="quarter" idx="11"/>
          </p:nvPr>
        </p:nvSpPr>
        <p:spPr>
          <a:xfrm>
            <a:off x="2137586" y="6539836"/>
            <a:ext cx="7920000" cy="180000"/>
          </a:xfrm>
        </p:spPr>
        <p:txBody>
          <a:bodyPr/>
          <a:lstStyle/>
          <a:p>
            <a:r>
              <a:rPr lang="de-DE">
                <a:solidFill>
                  <a:prstClr val="white"/>
                </a:solidFill>
              </a:rPr>
              <a:t>Bühler Alternative Proteins - Iran Grain 2022</a:t>
            </a:r>
            <a:endParaRPr lang="en-US">
              <a:solidFill>
                <a:prstClr val="white"/>
              </a:solidFill>
            </a:endParaRPr>
          </a:p>
        </p:txBody>
      </p:sp>
    </p:spTree>
    <p:extLst>
      <p:ext uri="{BB962C8B-B14F-4D97-AF65-F5344CB8AC3E}">
        <p14:creationId xmlns:p14="http://schemas.microsoft.com/office/powerpoint/2010/main" val="38904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E14136-765D-45D3-ACAB-1F7664113AF6}"/>
              </a:ext>
            </a:extLst>
          </p:cNvPr>
          <p:cNvSpPr/>
          <p:nvPr/>
        </p:nvSpPr>
        <p:spPr>
          <a:xfrm>
            <a:off x="1705099" y="332656"/>
            <a:ext cx="9361040" cy="64807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2400" b="1">
                <a:solidFill>
                  <a:schemeClr val="bg1"/>
                </a:solidFill>
                <a:latin typeface="Arial" panose="020B0604020202020204" pitchFamily="34" charset="0"/>
                <a:cs typeface="Arial" panose="020B0604020202020204" pitchFamily="34" charset="0"/>
              </a:rPr>
              <a:t>Market: The Big Picture</a:t>
            </a:r>
          </a:p>
        </p:txBody>
      </p:sp>
      <p:sp>
        <p:nvSpPr>
          <p:cNvPr id="4" name="Oval 3">
            <a:extLst>
              <a:ext uri="{FF2B5EF4-FFF2-40B4-BE49-F238E27FC236}">
                <a16:creationId xmlns:a16="http://schemas.microsoft.com/office/drawing/2014/main" id="{8A826384-C3AA-4D8B-BDDC-E7A643671F4A}"/>
              </a:ext>
            </a:extLst>
          </p:cNvPr>
          <p:cNvSpPr/>
          <p:nvPr/>
        </p:nvSpPr>
        <p:spPr>
          <a:xfrm>
            <a:off x="3739325" y="1484784"/>
            <a:ext cx="4716524" cy="460851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A742E03F-E550-4074-AA3F-C188EBF12F49}"/>
              </a:ext>
            </a:extLst>
          </p:cNvPr>
          <p:cNvSpPr/>
          <p:nvPr/>
        </p:nvSpPr>
        <p:spPr>
          <a:xfrm>
            <a:off x="5709161" y="3433242"/>
            <a:ext cx="2238940" cy="2225810"/>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IE" sz="2000" b="1">
                <a:solidFill>
                  <a:schemeClr val="bg1"/>
                </a:solidFill>
                <a:latin typeface="Arial" panose="020B0604020202020204" pitchFamily="34" charset="0"/>
                <a:cs typeface="Arial" panose="020B0604020202020204" pitchFamily="34" charset="0"/>
              </a:rPr>
              <a:t>$1.4 trillion</a:t>
            </a:r>
          </a:p>
        </p:txBody>
      </p:sp>
      <p:sp>
        <p:nvSpPr>
          <p:cNvPr id="6" name="TextBox 5">
            <a:extLst>
              <a:ext uri="{FF2B5EF4-FFF2-40B4-BE49-F238E27FC236}">
                <a16:creationId xmlns:a16="http://schemas.microsoft.com/office/drawing/2014/main" id="{C3384DB8-54E3-412B-8688-C3D0877FB7D2}"/>
              </a:ext>
            </a:extLst>
          </p:cNvPr>
          <p:cNvSpPr txBox="1"/>
          <p:nvPr/>
        </p:nvSpPr>
        <p:spPr>
          <a:xfrm>
            <a:off x="4545685" y="2132856"/>
            <a:ext cx="3096344" cy="923330"/>
          </a:xfrm>
          <a:prstGeom prst="rect">
            <a:avLst/>
          </a:prstGeom>
          <a:noFill/>
        </p:spPr>
        <p:txBody>
          <a:bodyPr wrap="square" lIns="0" tIns="0" rIns="0" bIns="0" rtlCol="0">
            <a:spAutoFit/>
          </a:bodyPr>
          <a:lstStyle/>
          <a:p>
            <a:pPr algn="ctr"/>
            <a:r>
              <a:rPr lang="en-IE" sz="2000">
                <a:solidFill>
                  <a:schemeClr val="tx2"/>
                </a:solidFill>
                <a:latin typeface="Arial" panose="020B0604020202020204" pitchFamily="34" charset="0"/>
                <a:cs typeface="Arial" panose="020B0604020202020204" pitchFamily="34" charset="0"/>
              </a:rPr>
              <a:t>The </a:t>
            </a:r>
            <a:r>
              <a:rPr lang="en-IE" sz="2000" b="1">
                <a:solidFill>
                  <a:schemeClr val="tx2"/>
                </a:solidFill>
                <a:latin typeface="Arial" panose="020B0604020202020204" pitchFamily="34" charset="0"/>
                <a:cs typeface="Arial" panose="020B0604020202020204" pitchFamily="34" charset="0"/>
              </a:rPr>
              <a:t>global food industry </a:t>
            </a:r>
          </a:p>
          <a:p>
            <a:pPr algn="ctr"/>
            <a:r>
              <a:rPr lang="en-IE" sz="2000">
                <a:solidFill>
                  <a:schemeClr val="tx2"/>
                </a:solidFill>
                <a:latin typeface="Arial" panose="020B0604020202020204" pitchFamily="34" charset="0"/>
                <a:cs typeface="Arial" panose="020B0604020202020204" pitchFamily="34" charset="0"/>
              </a:rPr>
              <a:t>is worth over </a:t>
            </a:r>
          </a:p>
          <a:p>
            <a:pPr algn="ctr"/>
            <a:r>
              <a:rPr lang="en-IE" sz="2000">
                <a:solidFill>
                  <a:schemeClr val="tx2"/>
                </a:solidFill>
                <a:latin typeface="Arial" panose="020B0604020202020204" pitchFamily="34" charset="0"/>
                <a:cs typeface="Arial" panose="020B0604020202020204" pitchFamily="34" charset="0"/>
              </a:rPr>
              <a:t>$6 trillion</a:t>
            </a:r>
          </a:p>
        </p:txBody>
      </p:sp>
      <p:sp>
        <p:nvSpPr>
          <p:cNvPr id="10" name="Arrow: Up 9">
            <a:extLst>
              <a:ext uri="{FF2B5EF4-FFF2-40B4-BE49-F238E27FC236}">
                <a16:creationId xmlns:a16="http://schemas.microsoft.com/office/drawing/2014/main" id="{67E85E7E-77EC-45A5-A13F-963059F3568A}"/>
              </a:ext>
            </a:extLst>
          </p:cNvPr>
          <p:cNvSpPr/>
          <p:nvPr/>
        </p:nvSpPr>
        <p:spPr>
          <a:xfrm rot="13408058">
            <a:off x="8206784" y="2868970"/>
            <a:ext cx="432048" cy="1374142"/>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BA65EBB-0998-4720-9ADA-F3ACE0A41805}"/>
              </a:ext>
            </a:extLst>
          </p:cNvPr>
          <p:cNvSpPr txBox="1"/>
          <p:nvPr/>
        </p:nvSpPr>
        <p:spPr>
          <a:xfrm>
            <a:off x="8717692" y="2594521"/>
            <a:ext cx="2348447" cy="1538883"/>
          </a:xfrm>
          <a:prstGeom prst="rect">
            <a:avLst/>
          </a:prstGeom>
          <a:noFill/>
        </p:spPr>
        <p:txBody>
          <a:bodyPr wrap="square" lIns="0" tIns="0" rIns="0" bIns="0" rtlCol="0">
            <a:spAutoFit/>
          </a:bodyPr>
          <a:lstStyle/>
          <a:p>
            <a:pPr algn="ctr"/>
            <a:r>
              <a:rPr lang="en-IE" sz="2000">
                <a:solidFill>
                  <a:schemeClr val="tx2"/>
                </a:solidFill>
                <a:latin typeface="Arial" panose="020B0604020202020204" pitchFamily="34" charset="0"/>
                <a:cs typeface="Arial" panose="020B0604020202020204" pitchFamily="34" charset="0"/>
              </a:rPr>
              <a:t>The </a:t>
            </a:r>
            <a:r>
              <a:rPr lang="en-IE" sz="2000" b="1">
                <a:solidFill>
                  <a:schemeClr val="tx2"/>
                </a:solidFill>
                <a:highlight>
                  <a:srgbClr val="FF9B32"/>
                </a:highlight>
                <a:latin typeface="Arial" panose="020B0604020202020204" pitchFamily="34" charset="0"/>
                <a:cs typeface="Arial" panose="020B0604020202020204" pitchFamily="34" charset="0"/>
              </a:rPr>
              <a:t>meat industry</a:t>
            </a:r>
          </a:p>
          <a:p>
            <a:pPr algn="ctr"/>
            <a:r>
              <a:rPr lang="en-IE" sz="2000">
                <a:solidFill>
                  <a:schemeClr val="tx2"/>
                </a:solidFill>
                <a:latin typeface="Arial" panose="020B0604020202020204" pitchFamily="34" charset="0"/>
                <a:cs typeface="Arial" panose="020B0604020202020204" pitchFamily="34" charset="0"/>
              </a:rPr>
              <a:t>is the biggest category in food, and it is globally worth</a:t>
            </a:r>
          </a:p>
        </p:txBody>
      </p:sp>
      <p:sp>
        <p:nvSpPr>
          <p:cNvPr id="12" name="Textfeld 2">
            <a:extLst>
              <a:ext uri="{FF2B5EF4-FFF2-40B4-BE49-F238E27FC236}">
                <a16:creationId xmlns:a16="http://schemas.microsoft.com/office/drawing/2014/main" id="{53A2440A-D1A5-4938-B9CD-1B6D19ECEC51}"/>
              </a:ext>
            </a:extLst>
          </p:cNvPr>
          <p:cNvSpPr txBox="1"/>
          <p:nvPr/>
        </p:nvSpPr>
        <p:spPr>
          <a:xfrm>
            <a:off x="1705099" y="6371456"/>
            <a:ext cx="2088232" cy="153888"/>
          </a:xfrm>
          <a:prstGeom prst="rect">
            <a:avLst/>
          </a:prstGeom>
          <a:noFill/>
        </p:spPr>
        <p:txBody>
          <a:bodyPr wrap="square" lIns="0" tIns="0" rIns="0" bIns="0" rtlCol="0">
            <a:spAutoFit/>
          </a:bodyPr>
          <a:lstStyle/>
          <a:p>
            <a:r>
              <a:rPr lang="de-CH" sz="1000">
                <a:solidFill>
                  <a:schemeClr val="tx2"/>
                </a:solidFill>
                <a:latin typeface="Arial" panose="020B0604020202020204" pitchFamily="34" charset="0"/>
                <a:cs typeface="Arial" panose="020B0604020202020204" pitchFamily="34" charset="0"/>
              </a:rPr>
              <a:t>Source: Barclays Analysis 2019 </a:t>
            </a:r>
          </a:p>
        </p:txBody>
      </p:sp>
      <p:sp>
        <p:nvSpPr>
          <p:cNvPr id="2" name="Footer Placeholder 1">
            <a:extLst>
              <a:ext uri="{FF2B5EF4-FFF2-40B4-BE49-F238E27FC236}">
                <a16:creationId xmlns:a16="http://schemas.microsoft.com/office/drawing/2014/main" id="{F75D9CED-CF50-4FCF-A8BB-AF9818E020A5}"/>
              </a:ext>
            </a:extLst>
          </p:cNvPr>
          <p:cNvSpPr>
            <a:spLocks noGrp="1"/>
          </p:cNvSpPr>
          <p:nvPr>
            <p:ph type="ftr" sz="quarter" idx="11"/>
          </p:nvPr>
        </p:nvSpPr>
        <p:spPr/>
        <p:txBody>
          <a:bodyPr/>
          <a:lstStyle/>
          <a:p>
            <a:r>
              <a:rPr lang="de-DE"/>
              <a:t>Bühler Alternative Proteins - Iran Grain 2022</a:t>
            </a:r>
            <a:endParaRPr lang="en-US"/>
          </a:p>
        </p:txBody>
      </p:sp>
    </p:spTree>
    <p:extLst>
      <p:ext uri="{BB962C8B-B14F-4D97-AF65-F5344CB8AC3E}">
        <p14:creationId xmlns:p14="http://schemas.microsoft.com/office/powerpoint/2010/main" val="293510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89" name="think-cell Folie" r:id="rId6" imgW="470" imgH="469" progId="TCLayout.ActiveDocument.1">
                  <p:embed/>
                </p:oleObj>
              </mc:Choice>
              <mc:Fallback>
                <p:oleObj name="think-cell Folie" r:id="rId6" imgW="470" imgH="469" progId="TCLayout.ActiveDocument.1">
                  <p:embed/>
                  <p:pic>
                    <p:nvPicPr>
                      <p:cNvPr id="9" name="Object 8"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0" y="0"/>
            <a:ext cx="158750" cy="15875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err="1">
              <a:solidFill>
                <a:schemeClr val="tx2"/>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Rechteck 1"/>
          <p:cNvSpPr/>
          <p:nvPr/>
        </p:nvSpPr>
        <p:spPr>
          <a:xfrm>
            <a:off x="10634091" y="6021288"/>
            <a:ext cx="12241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CH" sz="1600" err="1">
              <a:solidFill>
                <a:schemeClr val="tx2"/>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8" cstate="screen">
            <a:extLst>
              <a:ext uri="{28A0092B-C50C-407E-A947-70E740481C1C}">
                <a14:useLocalDpi xmlns:a14="http://schemas.microsoft.com/office/drawing/2010/main"/>
              </a:ext>
            </a:extLst>
          </a:blip>
          <a:srcRect l="14353" t="16635" r="12370" b="20809"/>
          <a:stretch/>
        </p:blipFill>
        <p:spPr>
          <a:xfrm>
            <a:off x="624979" y="100006"/>
            <a:ext cx="10432222" cy="6757994"/>
          </a:xfrm>
          <a:prstGeom prst="rect">
            <a:avLst/>
          </a:prstGeom>
        </p:spPr>
      </p:pic>
      <p:sp>
        <p:nvSpPr>
          <p:cNvPr id="3" name="Textfeld 2"/>
          <p:cNvSpPr txBox="1"/>
          <p:nvPr/>
        </p:nvSpPr>
        <p:spPr>
          <a:xfrm>
            <a:off x="1129035" y="6381328"/>
            <a:ext cx="2088232" cy="153888"/>
          </a:xfrm>
          <a:prstGeom prst="rect">
            <a:avLst/>
          </a:prstGeom>
          <a:noFill/>
        </p:spPr>
        <p:txBody>
          <a:bodyPr wrap="square" lIns="0" tIns="0" rIns="0" bIns="0" rtlCol="0">
            <a:spAutoFit/>
          </a:bodyPr>
          <a:lstStyle/>
          <a:p>
            <a:r>
              <a:rPr lang="de-CH" sz="1000">
                <a:solidFill>
                  <a:schemeClr val="tx2"/>
                </a:solidFill>
                <a:latin typeface="Arial" panose="020B0604020202020204" pitchFamily="34" charset="0"/>
                <a:cs typeface="Arial" panose="020B0604020202020204" pitchFamily="34" charset="0"/>
              </a:rPr>
              <a:t>Source: </a:t>
            </a:r>
            <a:r>
              <a:rPr lang="de-CH" sz="1000" err="1">
                <a:solidFill>
                  <a:schemeClr val="tx2"/>
                </a:solidFill>
                <a:latin typeface="Arial" panose="020B0604020202020204" pitchFamily="34" charset="0"/>
                <a:cs typeface="Arial" panose="020B0604020202020204" pitchFamily="34" charset="0"/>
              </a:rPr>
              <a:t>ATKearney</a:t>
            </a:r>
            <a:endParaRPr lang="de-CH" sz="1000">
              <a:solidFill>
                <a:schemeClr val="tx2"/>
              </a:solidFill>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1026709" y="836712"/>
            <a:ext cx="7447142" cy="900000"/>
          </a:xfrm>
        </p:spPr>
        <p:txBody>
          <a:bodyPr/>
          <a:lstStyle/>
          <a:p>
            <a:r>
              <a:rPr lang="en-US" sz="2400"/>
              <a:t>Global meat market forecast.</a:t>
            </a:r>
            <a:br>
              <a:rPr lang="en-US"/>
            </a:br>
            <a:endParaRPr lang="en-US" b="0"/>
          </a:p>
        </p:txBody>
      </p:sp>
      <p:sp>
        <p:nvSpPr>
          <p:cNvPr id="7" name="Rectangle 6"/>
          <p:cNvSpPr/>
          <p:nvPr/>
        </p:nvSpPr>
        <p:spPr>
          <a:xfrm>
            <a:off x="8617866" y="2492896"/>
            <a:ext cx="2439335"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
        <p:nvSpPr>
          <p:cNvPr id="10" name="Oval 9"/>
          <p:cNvSpPr/>
          <p:nvPr/>
        </p:nvSpPr>
        <p:spPr>
          <a:xfrm>
            <a:off x="8833891" y="2420888"/>
            <a:ext cx="1008112"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
        <p:nvSpPr>
          <p:cNvPr id="4" name="Chord 3"/>
          <p:cNvSpPr/>
          <p:nvPr/>
        </p:nvSpPr>
        <p:spPr>
          <a:xfrm rot="6628707">
            <a:off x="8886967" y="2503757"/>
            <a:ext cx="1982676" cy="1950491"/>
          </a:xfrm>
          <a:prstGeom prst="chord">
            <a:avLst>
              <a:gd name="adj1" fmla="val 5303203"/>
              <a:gd name="adj2" fmla="val 13769501"/>
            </a:avLst>
          </a:prstGeom>
          <a:solidFill>
            <a:srgbClr val="92D4B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IE" sz="1600" err="1">
              <a:solidFill>
                <a:schemeClr val="tx2"/>
              </a:solidFill>
              <a:latin typeface="Arial" panose="020B0604020202020204" pitchFamily="34" charset="0"/>
              <a:cs typeface="Arial" panose="020B0604020202020204" pitchFamily="34" charset="0"/>
            </a:endParaRPr>
          </a:p>
        </p:txBody>
      </p:sp>
      <p:sp>
        <p:nvSpPr>
          <p:cNvPr id="11" name="TextBox 10"/>
          <p:cNvSpPr txBox="1"/>
          <p:nvPr/>
        </p:nvSpPr>
        <p:spPr>
          <a:xfrm>
            <a:off x="8725281" y="2376264"/>
            <a:ext cx="2520878" cy="738664"/>
          </a:xfrm>
          <a:prstGeom prst="rect">
            <a:avLst/>
          </a:prstGeom>
          <a:noFill/>
        </p:spPr>
        <p:txBody>
          <a:bodyPr wrap="square" lIns="0" tIns="0" rIns="0" bIns="0" rtlCol="0">
            <a:spAutoFit/>
          </a:bodyPr>
          <a:lstStyle/>
          <a:p>
            <a:pPr algn="ctr"/>
            <a:r>
              <a:rPr lang="en-IE" sz="2400">
                <a:latin typeface="Arial Narrow" panose="020B0606020202030204" pitchFamily="34" charset="0"/>
                <a:cs typeface="Arial" panose="020B0604020202020204" pitchFamily="34" charset="0"/>
              </a:rPr>
              <a:t>Novel vegan meat replacements</a:t>
            </a:r>
          </a:p>
        </p:txBody>
      </p:sp>
      <p:sp>
        <p:nvSpPr>
          <p:cNvPr id="12" name="Footer Placeholder 11"/>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1905226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IE"/>
              <a:t>Bean to Burger</a:t>
            </a:r>
          </a:p>
        </p:txBody>
      </p:sp>
      <p:sp>
        <p:nvSpPr>
          <p:cNvPr id="3" name="Träne 17"/>
          <p:cNvSpPr/>
          <p:nvPr/>
        </p:nvSpPr>
        <p:spPr>
          <a:xfrm>
            <a:off x="10033200" y="0"/>
            <a:ext cx="2160000" cy="2160000"/>
          </a:xfrm>
          <a:prstGeom prst="teardrop">
            <a:avLst/>
          </a:prstGeom>
          <a:solidFill>
            <a:schemeClr val="accent1">
              <a:alpha val="70000"/>
            </a:schemeClr>
          </a:solidFill>
          <a:ln>
            <a:noFill/>
          </a:ln>
          <a:effectLst/>
          <a:scene3d>
            <a:camera prst="orthographicFront">
              <a:rot lat="0" lon="0" rev="0"/>
            </a:camera>
            <a:lightRig rig="threePt" dir="tl">
              <a:rot lat="0" lon="0" rev="19800000"/>
            </a:lightRig>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2</a:t>
            </a:r>
          </a:p>
        </p:txBody>
      </p:sp>
    </p:spTree>
    <p:extLst>
      <p:ext uri="{BB962C8B-B14F-4D97-AF65-F5344CB8AC3E}">
        <p14:creationId xmlns:p14="http://schemas.microsoft.com/office/powerpoint/2010/main" val="3769228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rotWithShape="1">
          <a:blip r:embed="rId3"/>
          <a:srcRect l="4491" t="4522" r="1863" b="1630"/>
          <a:stretch/>
        </p:blipFill>
        <p:spPr>
          <a:xfrm>
            <a:off x="913011" y="1844824"/>
            <a:ext cx="10585176" cy="2664296"/>
          </a:xfrm>
          <a:prstGeom prst="rect">
            <a:avLst/>
          </a:prstGeom>
        </p:spPr>
      </p:pic>
      <p:sp>
        <p:nvSpPr>
          <p:cNvPr id="2" name="Titel 1"/>
          <p:cNvSpPr>
            <a:spLocks noGrp="1"/>
          </p:cNvSpPr>
          <p:nvPr>
            <p:ph type="title"/>
          </p:nvPr>
        </p:nvSpPr>
        <p:spPr/>
        <p:txBody>
          <a:bodyPr/>
          <a:lstStyle/>
          <a:p>
            <a:r>
              <a:rPr lang="en-US"/>
              <a:t>Solution provider along the protein value chain.</a:t>
            </a:r>
            <a:br>
              <a:rPr lang="en-US"/>
            </a:br>
            <a:r>
              <a:rPr lang="en-US" b="0"/>
              <a:t>Market leader from farm to fork.</a:t>
            </a:r>
            <a:endParaRPr lang="de-CH" b="0"/>
          </a:p>
        </p:txBody>
      </p:sp>
      <p:sp>
        <p:nvSpPr>
          <p:cNvPr id="10" name="tk_191"/>
          <p:cNvSpPr>
            <a:spLocks noChangeAspect="1"/>
          </p:cNvSpPr>
          <p:nvPr/>
        </p:nvSpPr>
        <p:spPr>
          <a:xfrm>
            <a:off x="436077" y="1340768"/>
            <a:ext cx="2200822" cy="432048"/>
          </a:xfrm>
          <a:custGeom>
            <a:avLst/>
            <a:gdLst/>
            <a:ahLst/>
            <a:cxnLst/>
            <a:rect l="l" t="t" r="r" b="b"/>
            <a:pathLst>
              <a:path w="5400000" h="1188000">
                <a:moveTo>
                  <a:pt x="179412" y="0"/>
                </a:moveTo>
                <a:lnTo>
                  <a:pt x="5220588" y="0"/>
                </a:lnTo>
                <a:cubicBezTo>
                  <a:pt x="5319675" y="0"/>
                  <a:pt x="5400000" y="80325"/>
                  <a:pt x="5400000" y="179412"/>
                </a:cubicBezTo>
                <a:lnTo>
                  <a:pt x="5400000" y="1008588"/>
                </a:lnTo>
                <a:cubicBezTo>
                  <a:pt x="5400000" y="1107675"/>
                  <a:pt x="5319675" y="1188000"/>
                  <a:pt x="5220588" y="1188000"/>
                </a:cubicBezTo>
                <a:lnTo>
                  <a:pt x="540000" y="1188000"/>
                </a:lnTo>
                <a:lnTo>
                  <a:pt x="179412" y="1188000"/>
                </a:lnTo>
                <a:lnTo>
                  <a:pt x="0" y="1188000"/>
                </a:lnTo>
                <a:lnTo>
                  <a:pt x="0" y="1008588"/>
                </a:lnTo>
                <a:lnTo>
                  <a:pt x="0" y="648000"/>
                </a:lnTo>
                <a:lnTo>
                  <a:pt x="0" y="179412"/>
                </a:lnTo>
                <a:cubicBezTo>
                  <a:pt x="0" y="80325"/>
                  <a:pt x="80325" y="0"/>
                  <a:pt x="179412" y="0"/>
                </a:cubicBezTo>
                <a:close/>
              </a:path>
            </a:pathLst>
          </a:custGeom>
          <a:solidFill>
            <a:srgbClr val="E6003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200" b="1">
                <a:solidFill>
                  <a:schemeClr val="bg1"/>
                </a:solidFill>
                <a:latin typeface="Arial" panose="020B0604020202020204" pitchFamily="34" charset="0"/>
                <a:cs typeface="Arial" panose="020B0604020202020204" pitchFamily="34" charset="0"/>
              </a:rPr>
              <a:t>Raw materials and novel </a:t>
            </a:r>
          </a:p>
          <a:p>
            <a:pPr algn="ctr"/>
            <a:r>
              <a:rPr lang="en-US" sz="1200" b="1">
                <a:solidFill>
                  <a:schemeClr val="bg1"/>
                </a:solidFill>
                <a:latin typeface="Arial" panose="020B0604020202020204" pitchFamily="34" charset="0"/>
                <a:cs typeface="Arial" panose="020B0604020202020204" pitchFamily="34" charset="0"/>
              </a:rPr>
              <a:t>ingredients</a:t>
            </a:r>
            <a:endParaRPr lang="de-DE" sz="1200" b="1">
              <a:solidFill>
                <a:schemeClr val="bg1"/>
              </a:solidFill>
              <a:latin typeface="Arial" panose="020B0604020202020204" pitchFamily="34" charset="0"/>
              <a:cs typeface="Arial" panose="020B0604020202020204" pitchFamily="34" charset="0"/>
            </a:endParaRPr>
          </a:p>
        </p:txBody>
      </p:sp>
      <p:sp>
        <p:nvSpPr>
          <p:cNvPr id="11" name="tk_191"/>
          <p:cNvSpPr>
            <a:spLocks noChangeAspect="1"/>
          </p:cNvSpPr>
          <p:nvPr/>
        </p:nvSpPr>
        <p:spPr>
          <a:xfrm>
            <a:off x="2717288" y="1340768"/>
            <a:ext cx="2200822" cy="432048"/>
          </a:xfrm>
          <a:custGeom>
            <a:avLst/>
            <a:gdLst/>
            <a:ahLst/>
            <a:cxnLst/>
            <a:rect l="l" t="t" r="r" b="b"/>
            <a:pathLst>
              <a:path w="5400000" h="1188000">
                <a:moveTo>
                  <a:pt x="179412" y="0"/>
                </a:moveTo>
                <a:lnTo>
                  <a:pt x="5220588" y="0"/>
                </a:lnTo>
                <a:cubicBezTo>
                  <a:pt x="5319675" y="0"/>
                  <a:pt x="5400000" y="80325"/>
                  <a:pt x="5400000" y="179412"/>
                </a:cubicBezTo>
                <a:lnTo>
                  <a:pt x="5400000" y="1008588"/>
                </a:lnTo>
                <a:cubicBezTo>
                  <a:pt x="5400000" y="1107675"/>
                  <a:pt x="5319675" y="1188000"/>
                  <a:pt x="5220588" y="1188000"/>
                </a:cubicBezTo>
                <a:lnTo>
                  <a:pt x="540000" y="1188000"/>
                </a:lnTo>
                <a:lnTo>
                  <a:pt x="179412" y="1188000"/>
                </a:lnTo>
                <a:lnTo>
                  <a:pt x="0" y="1188000"/>
                </a:lnTo>
                <a:lnTo>
                  <a:pt x="0" y="1008588"/>
                </a:lnTo>
                <a:lnTo>
                  <a:pt x="0" y="648000"/>
                </a:lnTo>
                <a:lnTo>
                  <a:pt x="0" y="179412"/>
                </a:lnTo>
                <a:cubicBezTo>
                  <a:pt x="0" y="80325"/>
                  <a:pt x="80325" y="0"/>
                  <a:pt x="179412" y="0"/>
                </a:cubicBezTo>
                <a:close/>
              </a:path>
            </a:pathLst>
          </a:custGeom>
          <a:solidFill>
            <a:srgbClr val="FF9B3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1200" b="1" err="1">
                <a:solidFill>
                  <a:schemeClr val="bg1"/>
                </a:solidFill>
                <a:latin typeface="Arial" panose="020B0604020202020204" pitchFamily="34" charset="0"/>
                <a:cs typeface="Arial" panose="020B0604020202020204" pitchFamily="34" charset="0"/>
              </a:rPr>
              <a:t>Pre-grinding</a:t>
            </a:r>
            <a:endParaRPr lang="de-DE" sz="1200" b="1">
              <a:solidFill>
                <a:schemeClr val="bg1"/>
              </a:solidFill>
              <a:latin typeface="Arial" panose="020B0604020202020204" pitchFamily="34" charset="0"/>
              <a:cs typeface="Arial" panose="020B0604020202020204" pitchFamily="34" charset="0"/>
            </a:endParaRPr>
          </a:p>
        </p:txBody>
      </p:sp>
      <p:sp>
        <p:nvSpPr>
          <p:cNvPr id="12" name="tk_191"/>
          <p:cNvSpPr>
            <a:spLocks noChangeAspect="1"/>
          </p:cNvSpPr>
          <p:nvPr/>
        </p:nvSpPr>
        <p:spPr>
          <a:xfrm>
            <a:off x="5006658" y="1340768"/>
            <a:ext cx="2200822" cy="432048"/>
          </a:xfrm>
          <a:custGeom>
            <a:avLst/>
            <a:gdLst/>
            <a:ahLst/>
            <a:cxnLst/>
            <a:rect l="l" t="t" r="r" b="b"/>
            <a:pathLst>
              <a:path w="5400000" h="1188000">
                <a:moveTo>
                  <a:pt x="179412" y="0"/>
                </a:moveTo>
                <a:lnTo>
                  <a:pt x="5220588" y="0"/>
                </a:lnTo>
                <a:cubicBezTo>
                  <a:pt x="5319675" y="0"/>
                  <a:pt x="5400000" y="80325"/>
                  <a:pt x="5400000" y="179412"/>
                </a:cubicBezTo>
                <a:lnTo>
                  <a:pt x="5400000" y="1008588"/>
                </a:lnTo>
                <a:cubicBezTo>
                  <a:pt x="5400000" y="1107675"/>
                  <a:pt x="5319675" y="1188000"/>
                  <a:pt x="5220588" y="1188000"/>
                </a:cubicBezTo>
                <a:lnTo>
                  <a:pt x="540000" y="1188000"/>
                </a:lnTo>
                <a:lnTo>
                  <a:pt x="179412" y="1188000"/>
                </a:lnTo>
                <a:lnTo>
                  <a:pt x="0" y="1188000"/>
                </a:lnTo>
                <a:lnTo>
                  <a:pt x="0" y="1008588"/>
                </a:lnTo>
                <a:lnTo>
                  <a:pt x="0" y="648000"/>
                </a:lnTo>
                <a:lnTo>
                  <a:pt x="0" y="179412"/>
                </a:lnTo>
                <a:cubicBezTo>
                  <a:pt x="0" y="80325"/>
                  <a:pt x="80325" y="0"/>
                  <a:pt x="179412" y="0"/>
                </a:cubicBezTo>
                <a:close/>
              </a:path>
            </a:pathLst>
          </a:custGeom>
          <a:solidFill>
            <a:srgbClr val="0032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1200" b="1">
                <a:solidFill>
                  <a:schemeClr val="bg1"/>
                </a:solidFill>
                <a:latin typeface="Arial" panose="020B0604020202020204" pitchFamily="34" charset="0"/>
                <a:cs typeface="Arial" panose="020B0604020202020204" pitchFamily="34" charset="0"/>
              </a:rPr>
              <a:t>Protein </a:t>
            </a:r>
            <a:r>
              <a:rPr lang="de-DE" sz="1200" b="1" err="1">
                <a:solidFill>
                  <a:schemeClr val="bg1"/>
                </a:solidFill>
                <a:latin typeface="Arial" panose="020B0604020202020204" pitchFamily="34" charset="0"/>
                <a:cs typeface="Arial" panose="020B0604020202020204" pitchFamily="34" charset="0"/>
              </a:rPr>
              <a:t>concentration</a:t>
            </a:r>
            <a:r>
              <a:rPr lang="de-DE" sz="1200" b="1">
                <a:solidFill>
                  <a:schemeClr val="bg1"/>
                </a:solidFill>
                <a:latin typeface="Arial" panose="020B0604020202020204" pitchFamily="34" charset="0"/>
                <a:cs typeface="Arial" panose="020B0604020202020204" pitchFamily="34" charset="0"/>
              </a:rPr>
              <a:t> /  </a:t>
            </a:r>
          </a:p>
          <a:p>
            <a:pPr algn="ctr"/>
            <a:r>
              <a:rPr lang="de-DE" sz="1200" b="1" err="1">
                <a:solidFill>
                  <a:schemeClr val="bg1"/>
                </a:solidFill>
                <a:latin typeface="Arial" panose="020B0604020202020204" pitchFamily="34" charset="0"/>
                <a:cs typeface="Arial" panose="020B0604020202020204" pitchFamily="34" charset="0"/>
              </a:rPr>
              <a:t>isolation</a:t>
            </a:r>
            <a:endParaRPr lang="de-DE" sz="1200" b="1">
              <a:solidFill>
                <a:schemeClr val="bg1"/>
              </a:solidFill>
              <a:latin typeface="Arial" panose="020B0604020202020204" pitchFamily="34" charset="0"/>
              <a:cs typeface="Arial" panose="020B0604020202020204" pitchFamily="34" charset="0"/>
            </a:endParaRPr>
          </a:p>
        </p:txBody>
      </p:sp>
      <p:sp>
        <p:nvSpPr>
          <p:cNvPr id="13" name="tk_191"/>
          <p:cNvSpPr>
            <a:spLocks noChangeAspect="1"/>
          </p:cNvSpPr>
          <p:nvPr/>
        </p:nvSpPr>
        <p:spPr>
          <a:xfrm>
            <a:off x="7291948" y="1340768"/>
            <a:ext cx="2200822" cy="432048"/>
          </a:xfrm>
          <a:custGeom>
            <a:avLst/>
            <a:gdLst/>
            <a:ahLst/>
            <a:cxnLst/>
            <a:rect l="l" t="t" r="r" b="b"/>
            <a:pathLst>
              <a:path w="5400000" h="1188000">
                <a:moveTo>
                  <a:pt x="179412" y="0"/>
                </a:moveTo>
                <a:lnTo>
                  <a:pt x="5220588" y="0"/>
                </a:lnTo>
                <a:cubicBezTo>
                  <a:pt x="5319675" y="0"/>
                  <a:pt x="5400000" y="80325"/>
                  <a:pt x="5400000" y="179412"/>
                </a:cubicBezTo>
                <a:lnTo>
                  <a:pt x="5400000" y="1008588"/>
                </a:lnTo>
                <a:cubicBezTo>
                  <a:pt x="5400000" y="1107675"/>
                  <a:pt x="5319675" y="1188000"/>
                  <a:pt x="5220588" y="1188000"/>
                </a:cubicBezTo>
                <a:lnTo>
                  <a:pt x="540000" y="1188000"/>
                </a:lnTo>
                <a:lnTo>
                  <a:pt x="179412" y="1188000"/>
                </a:lnTo>
                <a:lnTo>
                  <a:pt x="0" y="1188000"/>
                </a:lnTo>
                <a:lnTo>
                  <a:pt x="0" y="1008588"/>
                </a:lnTo>
                <a:lnTo>
                  <a:pt x="0" y="648000"/>
                </a:lnTo>
                <a:lnTo>
                  <a:pt x="0" y="179412"/>
                </a:lnTo>
                <a:cubicBezTo>
                  <a:pt x="0" y="80325"/>
                  <a:pt x="80325" y="0"/>
                  <a:pt x="1794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1200" b="1">
                <a:solidFill>
                  <a:schemeClr val="bg1"/>
                </a:solidFill>
                <a:latin typeface="Arial" panose="020B0604020202020204" pitchFamily="34" charset="0"/>
                <a:cs typeface="Arial" panose="020B0604020202020204" pitchFamily="34" charset="0"/>
              </a:rPr>
              <a:t>Extrusion</a:t>
            </a:r>
          </a:p>
        </p:txBody>
      </p:sp>
      <p:sp>
        <p:nvSpPr>
          <p:cNvPr id="14" name="tk_191"/>
          <p:cNvSpPr>
            <a:spLocks noChangeAspect="1"/>
          </p:cNvSpPr>
          <p:nvPr/>
        </p:nvSpPr>
        <p:spPr>
          <a:xfrm>
            <a:off x="9577238" y="1340768"/>
            <a:ext cx="2200822" cy="432048"/>
          </a:xfrm>
          <a:custGeom>
            <a:avLst/>
            <a:gdLst/>
            <a:ahLst/>
            <a:cxnLst/>
            <a:rect l="l" t="t" r="r" b="b"/>
            <a:pathLst>
              <a:path w="5400000" h="1188000">
                <a:moveTo>
                  <a:pt x="179412" y="0"/>
                </a:moveTo>
                <a:lnTo>
                  <a:pt x="5220588" y="0"/>
                </a:lnTo>
                <a:cubicBezTo>
                  <a:pt x="5319675" y="0"/>
                  <a:pt x="5400000" y="80325"/>
                  <a:pt x="5400000" y="179412"/>
                </a:cubicBezTo>
                <a:lnTo>
                  <a:pt x="5400000" y="1008588"/>
                </a:lnTo>
                <a:cubicBezTo>
                  <a:pt x="5400000" y="1107675"/>
                  <a:pt x="5319675" y="1188000"/>
                  <a:pt x="5220588" y="1188000"/>
                </a:cubicBezTo>
                <a:lnTo>
                  <a:pt x="540000" y="1188000"/>
                </a:lnTo>
                <a:lnTo>
                  <a:pt x="179412" y="1188000"/>
                </a:lnTo>
                <a:lnTo>
                  <a:pt x="0" y="1188000"/>
                </a:lnTo>
                <a:lnTo>
                  <a:pt x="0" y="1008588"/>
                </a:lnTo>
                <a:lnTo>
                  <a:pt x="0" y="648000"/>
                </a:lnTo>
                <a:lnTo>
                  <a:pt x="0" y="179412"/>
                </a:lnTo>
                <a:cubicBezTo>
                  <a:pt x="0" y="80325"/>
                  <a:pt x="80325" y="0"/>
                  <a:pt x="179412" y="0"/>
                </a:cubicBezTo>
                <a:close/>
              </a:path>
            </a:pathLst>
          </a:custGeom>
          <a:solidFill>
            <a:srgbClr val="AAD2B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1200" b="1">
                <a:solidFill>
                  <a:schemeClr val="bg1"/>
                </a:solidFill>
                <a:latin typeface="Arial" panose="020B0604020202020204" pitchFamily="34" charset="0"/>
                <a:cs typeface="Arial" panose="020B0604020202020204" pitchFamily="34" charset="0"/>
              </a:rPr>
              <a:t>Plant-</a:t>
            </a:r>
            <a:r>
              <a:rPr lang="de-DE" sz="1200" b="1" err="1">
                <a:solidFill>
                  <a:schemeClr val="bg1"/>
                </a:solidFill>
                <a:latin typeface="Arial" panose="020B0604020202020204" pitchFamily="34" charset="0"/>
                <a:cs typeface="Arial" panose="020B0604020202020204" pitchFamily="34" charset="0"/>
              </a:rPr>
              <a:t>based</a:t>
            </a:r>
            <a:r>
              <a:rPr lang="de-DE" sz="1200" b="1">
                <a:solidFill>
                  <a:schemeClr val="bg1"/>
                </a:solidFill>
                <a:latin typeface="Arial" panose="020B0604020202020204" pitchFamily="34" charset="0"/>
                <a:cs typeface="Arial" panose="020B0604020202020204" pitchFamily="34" charset="0"/>
              </a:rPr>
              <a:t> </a:t>
            </a:r>
            <a:r>
              <a:rPr lang="de-DE" sz="1200" b="1" err="1">
                <a:solidFill>
                  <a:schemeClr val="bg1"/>
                </a:solidFill>
                <a:latin typeface="Arial" panose="020B0604020202020204" pitchFamily="34" charset="0"/>
                <a:cs typeface="Arial" panose="020B0604020202020204" pitchFamily="34" charset="0"/>
              </a:rPr>
              <a:t>products</a:t>
            </a:r>
            <a:endParaRPr lang="de-DE" sz="1200" b="1">
              <a:solidFill>
                <a:schemeClr val="bg1"/>
              </a:solidFill>
              <a:latin typeface="Arial" panose="020B0604020202020204" pitchFamily="34" charset="0"/>
              <a:cs typeface="Arial" panose="020B0604020202020204" pitchFamily="34" charset="0"/>
            </a:endParaRPr>
          </a:p>
        </p:txBody>
      </p:sp>
      <p:pic>
        <p:nvPicPr>
          <p:cNvPr id="16" name="Grafik 15"/>
          <p:cNvPicPr>
            <a:picLocks noChangeAspect="1"/>
          </p:cNvPicPr>
          <p:nvPr/>
        </p:nvPicPr>
        <p:blipFill rotWithShape="1">
          <a:blip r:embed="rId4" cstate="print">
            <a:extLst>
              <a:ext uri="{28A0092B-C50C-407E-A947-70E740481C1C}">
                <a14:useLocalDpi xmlns:a14="http://schemas.microsoft.com/office/drawing/2010/main" val="0"/>
              </a:ext>
            </a:extLst>
          </a:blip>
          <a:srcRect l="24440" t="6325" r="12308" b="8285"/>
          <a:stretch/>
        </p:blipFill>
        <p:spPr>
          <a:xfrm>
            <a:off x="9581318" y="4515992"/>
            <a:ext cx="2204900" cy="1984410"/>
          </a:xfrm>
          <a:prstGeom prst="rect">
            <a:avLst/>
          </a:prstGeom>
        </p:spPr>
      </p:pic>
      <p:pic>
        <p:nvPicPr>
          <p:cNvPr id="17" name="Grafik 16"/>
          <p:cNvPicPr>
            <a:picLocks noChangeAspect="1"/>
          </p:cNvPicPr>
          <p:nvPr/>
        </p:nvPicPr>
        <p:blipFill rotWithShape="1">
          <a:blip r:embed="rId5" cstate="print">
            <a:extLst>
              <a:ext uri="{28A0092B-C50C-407E-A947-70E740481C1C}">
                <a14:useLocalDpi xmlns:a14="http://schemas.microsoft.com/office/drawing/2010/main" val="0"/>
              </a:ext>
            </a:extLst>
          </a:blip>
          <a:srcRect l="5149" t="25932" r="2232" b="9140"/>
          <a:stretch/>
        </p:blipFill>
        <p:spPr>
          <a:xfrm>
            <a:off x="7291947" y="4515992"/>
            <a:ext cx="2200823" cy="1991281"/>
          </a:xfrm>
          <a:prstGeom prst="rect">
            <a:avLst/>
          </a:prstGeom>
        </p:spPr>
      </p:pic>
      <p:pic>
        <p:nvPicPr>
          <p:cNvPr id="18" name="Grafik 17"/>
          <p:cNvPicPr>
            <a:picLocks noChangeAspect="1"/>
          </p:cNvPicPr>
          <p:nvPr/>
        </p:nvPicPr>
        <p:blipFill rotWithShape="1">
          <a:blip r:embed="rId6" cstate="print">
            <a:extLst>
              <a:ext uri="{28A0092B-C50C-407E-A947-70E740481C1C}">
                <a14:useLocalDpi xmlns:a14="http://schemas.microsoft.com/office/drawing/2010/main" val="0"/>
              </a:ext>
            </a:extLst>
          </a:blip>
          <a:srcRect l="11043" r="14003"/>
          <a:stretch/>
        </p:blipFill>
        <p:spPr>
          <a:xfrm>
            <a:off x="4997300" y="4514826"/>
            <a:ext cx="2210178" cy="1985576"/>
          </a:xfrm>
          <a:prstGeom prst="rect">
            <a:avLst/>
          </a:prstGeom>
        </p:spPr>
      </p:pic>
      <p:pic>
        <p:nvPicPr>
          <p:cNvPr id="19" name="Grafik 18"/>
          <p:cNvPicPr>
            <a:picLocks noChangeAspect="1"/>
          </p:cNvPicPr>
          <p:nvPr/>
        </p:nvPicPr>
        <p:blipFill rotWithShape="1">
          <a:blip r:embed="rId7" cstate="print">
            <a:extLst>
              <a:ext uri="{28A0092B-C50C-407E-A947-70E740481C1C}">
                <a14:useLocalDpi xmlns:a14="http://schemas.microsoft.com/office/drawing/2010/main" val="0"/>
              </a:ext>
            </a:extLst>
          </a:blip>
          <a:srcRect l="8380" r="11065" b="3646"/>
          <a:stretch/>
        </p:blipFill>
        <p:spPr>
          <a:xfrm>
            <a:off x="2721367" y="4509122"/>
            <a:ext cx="2200822" cy="1991282"/>
          </a:xfrm>
          <a:prstGeom prst="rect">
            <a:avLst/>
          </a:prstGeom>
          <a:ln>
            <a:solidFill>
              <a:schemeClr val="bg1">
                <a:lumMod val="75000"/>
              </a:schemeClr>
            </a:solidFill>
          </a:ln>
        </p:spPr>
      </p:pic>
      <p:pic>
        <p:nvPicPr>
          <p:cNvPr id="20" name="Grafik 19"/>
          <p:cNvPicPr>
            <a:picLocks noChangeAspect="1"/>
          </p:cNvPicPr>
          <p:nvPr/>
        </p:nvPicPr>
        <p:blipFill rotWithShape="1">
          <a:blip r:embed="rId8"/>
          <a:srcRect t="3505" r="2166" b="5354"/>
          <a:stretch/>
        </p:blipFill>
        <p:spPr>
          <a:xfrm>
            <a:off x="436076" y="4509121"/>
            <a:ext cx="2196743" cy="1998152"/>
          </a:xfrm>
          <a:prstGeom prst="rect">
            <a:avLst/>
          </a:prstGeom>
        </p:spPr>
      </p:pic>
      <p:sp>
        <p:nvSpPr>
          <p:cNvPr id="3" name="Footer Placeholder 2">
            <a:extLst>
              <a:ext uri="{FF2B5EF4-FFF2-40B4-BE49-F238E27FC236}">
                <a16:creationId xmlns:a16="http://schemas.microsoft.com/office/drawing/2014/main" id="{DBA5AA19-0D73-483E-A02D-2DBFD672353C}"/>
              </a:ext>
            </a:extLst>
          </p:cNvPr>
          <p:cNvSpPr>
            <a:spLocks noGrp="1"/>
          </p:cNvSpPr>
          <p:nvPr>
            <p:ph type="ftr" sz="quarter" idx="11"/>
          </p:nvPr>
        </p:nvSpPr>
        <p:spPr/>
        <p:txBody>
          <a:bodyPr/>
          <a:lstStyle/>
          <a:p>
            <a:r>
              <a:rPr lang="de-DE"/>
              <a:t>Bühler Alternative Proteins - Iran Grain 2022</a:t>
            </a:r>
          </a:p>
        </p:txBody>
      </p:sp>
    </p:spTree>
    <p:extLst>
      <p:ext uri="{BB962C8B-B14F-4D97-AF65-F5344CB8AC3E}">
        <p14:creationId xmlns:p14="http://schemas.microsoft.com/office/powerpoint/2010/main" val="3245367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 val="germa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IKpN8KN_.h6RUPZ8XfiP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3i7QAHyNrMgWrLs.HJFw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U8GcUsCfXATxGri6ysu0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hbwF2nssLwDqFjhKAGAr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WNOCDCHECK" val="-1"/>
  <p:tag name="ISTITLESLIDE"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GU9HiOqTxavnQRcBNBi6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M3BYNCLCmW7tH00FrFhwg"/>
</p:tagLst>
</file>

<file path=ppt/theme/theme1.xml><?xml version="1.0" encoding="utf-8"?>
<a:theme xmlns:a="http://schemas.openxmlformats.org/drawingml/2006/main" name="master_buehler_1">
  <a:themeElements>
    <a:clrScheme name="© Bühler">
      <a:dk1>
        <a:sysClr val="windowText" lastClr="000000"/>
      </a:dk1>
      <a:lt1>
        <a:sysClr val="window" lastClr="FFFFFF"/>
      </a:lt1>
      <a:dk2>
        <a:srgbClr val="00324B"/>
      </a:dk2>
      <a:lt2>
        <a:srgbClr val="009B91"/>
      </a:lt2>
      <a:accent1>
        <a:srgbClr val="009B91"/>
      </a:accent1>
      <a:accent2>
        <a:srgbClr val="64C3C8"/>
      </a:accent2>
      <a:accent3>
        <a:srgbClr val="AAD2B4"/>
      </a:accent3>
      <a:accent4>
        <a:srgbClr val="87C8F0"/>
      </a:accent4>
      <a:accent5>
        <a:srgbClr val="005578"/>
      </a:accent5>
      <a:accent6>
        <a:srgbClr val="FF9B32"/>
      </a:accent6>
      <a:hlink>
        <a:srgbClr val="009B91"/>
      </a:hlink>
      <a:folHlink>
        <a:srgbClr val="64C3C8"/>
      </a:folHlink>
    </a:clrScheme>
    <a:fontScheme name="Standar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3E3"/>
        </a:solidFill>
        <a:ln>
          <a:noFill/>
        </a:ln>
      </a:spPr>
      <a:bodyPr lIns="72000" tIns="72000" rIns="72000" bIns="72000" rtlCol="0" anchor="ctr"/>
      <a:lstStyle>
        <a:defPPr algn="ctr">
          <a:defRPr sz="1600" dirty="0" err="1" smtClean="0">
            <a:solidFill>
              <a:schemeClr val="tx2"/>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tx2"/>
            </a:solidFill>
            <a:latin typeface="Arial" panose="020B0604020202020204" pitchFamily="34" charset="0"/>
            <a:cs typeface="Arial" panose="020B0604020202020204" pitchFamily="34" charset="0"/>
          </a:defRPr>
        </a:defPPr>
      </a:lstStyle>
    </a:txDef>
  </a:objectDefaults>
  <a:extraClrSchemeLst/>
  <a:custClrLst>
    <a:custClr>
      <a:srgbClr val="F6F6F6"/>
    </a:custClr>
    <a:custClr>
      <a:srgbClr val="E3E3E3"/>
    </a:custClr>
    <a:custClr>
      <a:srgbClr val="A7A7A7"/>
    </a:custClr>
    <a:custClr>
      <a:srgbClr val="7B7B7B"/>
    </a:custClr>
    <a:custClr>
      <a:srgbClr val="494949"/>
    </a:custClr>
    <a:custClr>
      <a:srgbClr val="FFFFFF"/>
    </a:custClr>
    <a:custClr>
      <a:srgbClr val="E6003C"/>
    </a:custClr>
    <a:custClr>
      <a:srgbClr val="FF9B32"/>
    </a:custClr>
    <a:custClr>
      <a:srgbClr val="E6E100"/>
    </a:custClr>
  </a:custClrLst>
  <a:extLst>
    <a:ext uri="{05A4C25C-085E-4340-85A3-A5531E510DB2}">
      <thm15:themeFamily xmlns:thm15="http://schemas.microsoft.com/office/thememl/2012/main" name="master_buehler_1.potx" id="{0688875F-BDFD-459A-ABB2-8B9C1096BF4B}" vid="{EB3F4D36-CF51-4832-B4E6-5A42DC4F773D}"/>
    </a:ext>
  </a:extLst>
</a:theme>
</file>

<file path=ppt/theme/theme2.xml><?xml version="1.0" encoding="utf-8"?>
<a:theme xmlns:a="http://schemas.openxmlformats.org/drawingml/2006/main" name="master_buehler_1">
  <a:themeElements>
    <a:clrScheme name="© Bühler">
      <a:dk1>
        <a:sysClr val="windowText" lastClr="000000"/>
      </a:dk1>
      <a:lt1>
        <a:sysClr val="window" lastClr="FFFFFF"/>
      </a:lt1>
      <a:dk2>
        <a:srgbClr val="00324B"/>
      </a:dk2>
      <a:lt2>
        <a:srgbClr val="009B91"/>
      </a:lt2>
      <a:accent1>
        <a:srgbClr val="009B91"/>
      </a:accent1>
      <a:accent2>
        <a:srgbClr val="64C3C8"/>
      </a:accent2>
      <a:accent3>
        <a:srgbClr val="AAD2B4"/>
      </a:accent3>
      <a:accent4>
        <a:srgbClr val="87C8F0"/>
      </a:accent4>
      <a:accent5>
        <a:srgbClr val="005578"/>
      </a:accent5>
      <a:accent6>
        <a:srgbClr val="FF9B32"/>
      </a:accent6>
      <a:hlink>
        <a:srgbClr val="009B91"/>
      </a:hlink>
      <a:folHlink>
        <a:srgbClr val="64C3C8"/>
      </a:folHlink>
    </a:clrScheme>
    <a:fontScheme name="Standar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3E3"/>
        </a:solidFill>
        <a:ln>
          <a:noFill/>
        </a:ln>
      </a:spPr>
      <a:bodyPr lIns="72000" tIns="72000" rIns="72000" bIns="72000" rtlCol="0" anchor="ctr"/>
      <a:lstStyle>
        <a:defPPr algn="ctr">
          <a:defRPr sz="1600" dirty="0" err="1" smtClean="0">
            <a:solidFill>
              <a:schemeClr val="tx2"/>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tx2"/>
            </a:solidFill>
            <a:latin typeface="Arial" panose="020B0604020202020204" pitchFamily="34" charset="0"/>
            <a:cs typeface="Arial" panose="020B0604020202020204" pitchFamily="34" charset="0"/>
          </a:defRPr>
        </a:defPPr>
      </a:lstStyle>
    </a:txDef>
  </a:objectDefaults>
  <a:extraClrSchemeLst/>
  <a:custClrLst>
    <a:custClr>
      <a:srgbClr val="F6F6F6"/>
    </a:custClr>
    <a:custClr>
      <a:srgbClr val="E3E3E3"/>
    </a:custClr>
    <a:custClr>
      <a:srgbClr val="A7A7A7"/>
    </a:custClr>
    <a:custClr>
      <a:srgbClr val="7B7B7B"/>
    </a:custClr>
    <a:custClr>
      <a:srgbClr val="494949"/>
    </a:custClr>
    <a:custClr>
      <a:srgbClr val="FFFFFF"/>
    </a:custClr>
    <a:custClr>
      <a:srgbClr val="E6003C"/>
    </a:custClr>
    <a:custClr>
      <a:srgbClr val="FF9B32"/>
    </a:custClr>
    <a:custClr>
      <a:srgbClr val="E6E100"/>
    </a:custClr>
  </a:custClrLst>
  <a:extLst>
    <a:ext uri="{05A4C25C-085E-4340-85A3-A5531E510DB2}">
      <thm15:themeFamily xmlns:thm15="http://schemas.microsoft.com/office/thememl/2012/main" name="master_buehler_1.potx" id="{0688875F-BDFD-459A-ABB2-8B9C1096BF4B}" vid="{EB3F4D36-CF51-4832-B4E6-5A42DC4F773D}"/>
    </a:ext>
  </a:extLst>
</a:theme>
</file>

<file path=ppt/theme/theme3.xml><?xml version="1.0" encoding="utf-8"?>
<a:theme xmlns:a="http://schemas.openxmlformats.org/drawingml/2006/main" name="Larissa">
  <a:themeElements>
    <a:clrScheme name="© Bühler">
      <a:dk1>
        <a:sysClr val="windowText" lastClr="000000"/>
      </a:dk1>
      <a:lt1>
        <a:sysClr val="window" lastClr="FFFFFF"/>
      </a:lt1>
      <a:dk2>
        <a:srgbClr val="00324B"/>
      </a:dk2>
      <a:lt2>
        <a:srgbClr val="009B91"/>
      </a:lt2>
      <a:accent1>
        <a:srgbClr val="009B91"/>
      </a:accent1>
      <a:accent2>
        <a:srgbClr val="64C3C8"/>
      </a:accent2>
      <a:accent3>
        <a:srgbClr val="AAD2B4"/>
      </a:accent3>
      <a:accent4>
        <a:srgbClr val="87C8F0"/>
      </a:accent4>
      <a:accent5>
        <a:srgbClr val="005578"/>
      </a:accent5>
      <a:accent6>
        <a:srgbClr val="FF9B32"/>
      </a:accent6>
      <a:hlink>
        <a:srgbClr val="009B91"/>
      </a:hlink>
      <a:folHlink>
        <a:srgbClr val="64C3C8"/>
      </a:folHlink>
    </a:clrScheme>
    <a:fontScheme name="Standar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061faf1c7db4b90950b9cc6eda4cdd3 xmlns="e4ea1253-5d9e-4f64-8592-ebed1399f634">
      <Terms xmlns="http://schemas.microsoft.com/office/infopath/2007/PartnerControls"/>
    </k061faf1c7db4b90950b9cc6eda4cdd3>
    <f50094f86067438c90ed6552ca2f7263 xmlns="e4ea1253-5d9e-4f64-8592-ebed1399f634">
      <Terms xmlns="http://schemas.microsoft.com/office/infopath/2007/PartnerControls"/>
    </f50094f86067438c90ed6552ca2f7263>
    <TaxCatchAll xmlns="e4ea1253-5d9e-4f64-8592-ebed1399f634" xsi:nil="true"/>
    <f25f315c07f9439fa4dd99a56a3d9aa8 xmlns="e4ea1253-5d9e-4f64-8592-ebed1399f634">
      <Terms xmlns="http://schemas.microsoft.com/office/infopath/2007/PartnerControls"/>
    </f25f315c07f9439fa4dd99a56a3d9aa8>
    <TaxKeywordTaxHTField xmlns="e4ea1253-5d9e-4f64-8592-ebed1399f634">
      <Terms xmlns="http://schemas.microsoft.com/office/infopath/2007/PartnerControls"/>
    </TaxKeywordTaxHTField>
    <B_ProjectID xmlns="e4ea1253-5d9e-4f64-8592-ebed1399f634" xsi:nil="true"/>
    <oc6a0dc9bbd44e3f88a27f1a5d274f02 xmlns="e4ea1253-5d9e-4f64-8592-ebed1399f634">
      <Terms xmlns="http://schemas.microsoft.com/office/infopath/2007/PartnerControls"/>
    </oc6a0dc9bbd44e3f88a27f1a5d274f02>
    <nd0329a7d139476498b3fbab36f42831 xmlns="e4ea1253-5d9e-4f64-8592-ebed1399f634">
      <Terms xmlns="http://schemas.microsoft.com/office/infopath/2007/PartnerControls"/>
    </nd0329a7d139476498b3fbab36f42831>
    <m119064baada42e49cb418ace41b3b71 xmlns="e4ea1253-5d9e-4f64-8592-ebed1399f634">
      <Terms xmlns="http://schemas.microsoft.com/office/infopath/2007/PartnerControls"/>
    </m119064baada42e49cb418ace41b3b71>
    <B_Language xmlns="e4ea1253-5d9e-4f64-8592-ebed1399f634">EN</B_Language>
    <B_Doc_Classification xmlns="e4ea1253-5d9e-4f64-8592-ebed1399f634" xsi:nil="true"/>
    <_ip_UnifiedCompliancePolicyUIAction xmlns="http://schemas.microsoft.com/sharepoint/v3" xsi:nil="true"/>
    <j52faedc5f3547a9912483a9c2c110ad xmlns="e4ea1253-5d9e-4f64-8592-ebed1399f634">
      <Terms xmlns="http://schemas.microsoft.com/office/infopath/2007/PartnerControls"/>
    </j52faedc5f3547a9912483a9c2c110ad>
    <_ip_UnifiedCompliancePolicyProperties xmlns="http://schemas.microsoft.com/sharepoint/v3" xsi:nil="true"/>
    <SharedWithUsers xmlns="e4ea1253-5d9e-4f64-8592-ebed1399f634">
      <UserInfo>
        <DisplayName>Babitz Thomas, HN, BSAZ</DisplayName>
        <AccountId>164</AccountId>
        <AccountType/>
      </UserInfo>
      <UserInfo>
        <DisplayName>McSweeney Eleanor, HNPI1, BUZ</DisplayName>
        <AccountId>99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B_Project" ma:contentTypeID="0x010100CDAD0EFE9AFC4A77B2954F5E3FB5662C001B110B319F87E848A8B1AD18B75529C0" ma:contentTypeVersion="36" ma:contentTypeDescription="Create a new B_Project" ma:contentTypeScope="" ma:versionID="38d4c72529bb9d29d05e2746fa5be5de">
  <xsd:schema xmlns:xsd="http://www.w3.org/2001/XMLSchema" xmlns:xs="http://www.w3.org/2001/XMLSchema" xmlns:p="http://schemas.microsoft.com/office/2006/metadata/properties" xmlns:ns1="http://schemas.microsoft.com/sharepoint/v3" xmlns:ns2="e4ea1253-5d9e-4f64-8592-ebed1399f634" xmlns:ns4="1b135096-c836-4083-a0b3-af28abee415c" targetNamespace="http://schemas.microsoft.com/office/2006/metadata/properties" ma:root="true" ma:fieldsID="85602c4f1dae54eea695053afb555cdd" ns1:_="" ns2:_="" ns4:_="">
    <xsd:import namespace="http://schemas.microsoft.com/sharepoint/v3"/>
    <xsd:import namespace="e4ea1253-5d9e-4f64-8592-ebed1399f634"/>
    <xsd:import namespace="1b135096-c836-4083-a0b3-af28abee415c"/>
    <xsd:element name="properties">
      <xsd:complexType>
        <xsd:sequence>
          <xsd:element name="documentManagement">
            <xsd:complexType>
              <xsd:all>
                <xsd:element ref="ns2:oc6a0dc9bbd44e3f88a27f1a5d274f02" minOccurs="0"/>
                <xsd:element ref="ns2:TaxCatchAll" minOccurs="0"/>
                <xsd:element ref="ns2:TaxCatchAllLabel" minOccurs="0"/>
                <xsd:element ref="ns2:f25f315c07f9439fa4dd99a56a3d9aa8" minOccurs="0"/>
                <xsd:element ref="ns2:k061faf1c7db4b90950b9cc6eda4cdd3" minOccurs="0"/>
                <xsd:element ref="ns2:nd0329a7d139476498b3fbab36f42831" minOccurs="0"/>
                <xsd:element ref="ns2:j52faedc5f3547a9912483a9c2c110ad" minOccurs="0"/>
                <xsd:element ref="ns2:B_Language" minOccurs="0"/>
                <xsd:element ref="ns2:B_ProjectID" minOccurs="0"/>
                <xsd:element ref="ns2:m119064baada42e49cb418ace41b3b71" minOccurs="0"/>
                <xsd:element ref="ns2:f50094f86067438c90ed6552ca2f7263" minOccurs="0"/>
                <xsd:element ref="ns2:TaxKeywordTaxHTField" minOccurs="0"/>
                <xsd:element ref="ns4:MediaServiceMetadata" minOccurs="0"/>
                <xsd:element ref="ns4:MediaServiceFastMetadata" minOccurs="0"/>
                <xsd:element ref="ns2:SharedWithUsers" minOccurs="0"/>
                <xsd:element ref="ns2:SharedWithDetails" minOccurs="0"/>
                <xsd:element ref="ns4:MediaServiceDateTaken" minOccurs="0"/>
                <xsd:element ref="ns4:MediaServiceAutoTags" minOccurs="0"/>
                <xsd:element ref="ns4:MediaServiceOCR" minOccurs="0"/>
                <xsd:element ref="ns2:B_Doc_Classificatio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ea1253-5d9e-4f64-8592-ebed1399f634" elementFormDefault="qualified">
    <xsd:import namespace="http://schemas.microsoft.com/office/2006/documentManagement/types"/>
    <xsd:import namespace="http://schemas.microsoft.com/office/infopath/2007/PartnerControls"/>
    <xsd:element name="oc6a0dc9bbd44e3f88a27f1a5d274f02" ma:index="8" nillable="true" ma:taxonomy="true" ma:internalName="oc6a0dc9bbd44e3f88a27f1a5d274f02" ma:taxonomyFieldName="B_Business" ma:displayName="Business" ma:default="" ma:fieldId="{8c6a0dc9-bbd4-4e3f-88a2-7f1a5d274f02}" ma:taxonomyMulti="true" ma:sspId="2357a364-65da-470a-9b5b-23a52125fdeb" ma:termSetId="37b8c747-4a3e-48a3-befe-dfbd37fbabf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9257503-d389-43d0-8bf0-1c107c66fdfb}" ma:internalName="TaxCatchAll" ma:showField="CatchAllData" ma:web="e4ea1253-5d9e-4f64-8592-ebed1399f63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9257503-d389-43d0-8bf0-1c107c66fdfb}" ma:internalName="TaxCatchAllLabel" ma:readOnly="true" ma:showField="CatchAllDataLabel" ma:web="e4ea1253-5d9e-4f64-8592-ebed1399f634">
      <xsd:complexType>
        <xsd:complexContent>
          <xsd:extension base="dms:MultiChoiceLookup">
            <xsd:sequence>
              <xsd:element name="Value" type="dms:Lookup" maxOccurs="unbounded" minOccurs="0" nillable="true"/>
            </xsd:sequence>
          </xsd:extension>
        </xsd:complexContent>
      </xsd:complexType>
    </xsd:element>
    <xsd:element name="f25f315c07f9439fa4dd99a56a3d9aa8" ma:index="12" nillable="true" ma:taxonomy="true" ma:internalName="f25f315c07f9439fa4dd99a56a3d9aa8" ma:taxonomyFieldName="B_Doc_Type" ma:displayName="Document Type" ma:fieldId="{f25f315c-07f9-439f-a4dd-99a56a3d9aa8}" ma:sspId="2357a364-65da-470a-9b5b-23a52125fdeb" ma:termSetId="fb4ffb98-f7eb-4162-bc57-924a8fc617d7" ma:anchorId="00000000-0000-0000-0000-000000000000" ma:open="false" ma:isKeyword="false">
      <xsd:complexType>
        <xsd:sequence>
          <xsd:element ref="pc:Terms" minOccurs="0" maxOccurs="1"/>
        </xsd:sequence>
      </xsd:complexType>
    </xsd:element>
    <xsd:element name="k061faf1c7db4b90950b9cc6eda4cdd3" ma:index="14" nillable="true" ma:taxonomy="true" ma:internalName="k061faf1c7db4b90950b9cc6eda4cdd3" ma:taxonomyFieldName="B_Business_Process" ma:displayName="Business Process" ma:default="" ma:fieldId="{4061faf1-c7db-4b90-950b-9cc6eda4cdd3}" ma:taxonomyMulti="true" ma:sspId="2357a364-65da-470a-9b5b-23a52125fdeb" ma:termSetId="c1459c76-ec0e-48fe-8f49-9ab9b5ff513c" ma:anchorId="00000000-0000-0000-0000-000000000000" ma:open="false" ma:isKeyword="false">
      <xsd:complexType>
        <xsd:sequence>
          <xsd:element ref="pc:Terms" minOccurs="0" maxOccurs="1"/>
        </xsd:sequence>
      </xsd:complexType>
    </xsd:element>
    <xsd:element name="nd0329a7d139476498b3fbab36f42831" ma:index="16" nillable="true" ma:taxonomy="true" ma:internalName="nd0329a7d139476498b3fbab36f42831" ma:taxonomyFieldName="B_SAS" ma:displayName="SAS" ma:default="" ma:fieldId="{7d0329a7-d139-4764-98b3-fbab36f42831}" ma:taxonomyMulti="true" ma:sspId="2357a364-65da-470a-9b5b-23a52125fdeb" ma:termSetId="dd90a035-0c44-4625-877b-ffb11c60cb30" ma:anchorId="00000000-0000-0000-0000-000000000000" ma:open="false" ma:isKeyword="false">
      <xsd:complexType>
        <xsd:sequence>
          <xsd:element ref="pc:Terms" minOccurs="0" maxOccurs="1"/>
        </xsd:sequence>
      </xsd:complexType>
    </xsd:element>
    <xsd:element name="j52faedc5f3547a9912483a9c2c110ad" ma:index="18" nillable="true" ma:taxonomy="true" ma:internalName="j52faedc5f3547a9912483a9c2c110ad" ma:taxonomyFieldName="B_Expertise" ma:displayName="Expertise" ma:default="" ma:fieldId="{352faedc-5f35-47a9-9124-83a9c2c110ad}" ma:taxonomyMulti="true" ma:sspId="2357a364-65da-470a-9b5b-23a52125fdeb" ma:termSetId="9c3c2670-9076-4781-acc9-e9504db2ecf9" ma:anchorId="00000000-0000-0000-0000-000000000000" ma:open="false" ma:isKeyword="false">
      <xsd:complexType>
        <xsd:sequence>
          <xsd:element ref="pc:Terms" minOccurs="0" maxOccurs="1"/>
        </xsd:sequence>
      </xsd:complexType>
    </xsd:element>
    <xsd:element name="B_Language" ma:index="20" nillable="true" ma:displayName="Lang" ma:default="EN" ma:internalName="B_Language">
      <xsd:simpleType>
        <xsd:restriction base="dms:Choice">
          <xsd:enumeration value="CS"/>
          <xsd:enumeration value="DA"/>
          <xsd:enumeration value="DE"/>
          <xsd:enumeration value="EN"/>
          <xsd:enumeration value="ES"/>
          <xsd:enumeration value="FI"/>
          <xsd:enumeration value="FR"/>
          <xsd:enumeration value="IT"/>
          <xsd:enumeration value="JA"/>
          <xsd:enumeration value="KO"/>
          <xsd:enumeration value="NL"/>
          <xsd:enumeration value="NO"/>
          <xsd:enumeration value="PL"/>
          <xsd:enumeration value="PT"/>
          <xsd:enumeration value="RU"/>
          <xsd:enumeration value="SV"/>
          <xsd:enumeration value="ZH"/>
        </xsd:restriction>
      </xsd:simpleType>
    </xsd:element>
    <xsd:element name="B_ProjectID" ma:index="21" nillable="true" ma:displayName="ProjectID" ma:internalName="B_ProjectID">
      <xsd:simpleType>
        <xsd:restriction base="dms:Text"/>
      </xsd:simpleType>
    </xsd:element>
    <xsd:element name="m119064baada42e49cb418ace41b3b71" ma:index="22" nillable="true" ma:taxonomy="true" ma:internalName="m119064baada42e49cb418ace41b3b71" ma:taxonomyFieldName="MCProjectPhase" ma:displayName="Project Phase" ma:fieldId="{6119064b-aada-42e4-9cb4-18ace41b3b71}" ma:sspId="2357a364-65da-470a-9b5b-23a52125fdeb" ma:termSetId="1c1d3bdc-4a97-4a67-a12d-5064b2f05d99" ma:anchorId="00000000-0000-0000-0000-000000000000" ma:open="false" ma:isKeyword="false">
      <xsd:complexType>
        <xsd:sequence>
          <xsd:element ref="pc:Terms" minOccurs="0" maxOccurs="1"/>
        </xsd:sequence>
      </xsd:complexType>
    </xsd:element>
    <xsd:element name="f50094f86067438c90ed6552ca2f7263" ma:index="24" nillable="true" ma:taxonomy="true" ma:internalName="f50094f86067438c90ed6552ca2f7263" ma:taxonomyFieldName="MCProjectType" ma:displayName="Project Type" ma:fieldId="{f50094f8-6067-438c-90ed-6552ca2f7263}" ma:sspId="2357a364-65da-470a-9b5b-23a52125fdeb" ma:termSetId="b7936f3a-79e1-4ce3-888c-8b52c5668d75" ma:anchorId="00000000-0000-0000-0000-000000000000" ma:open="false" ma:isKeyword="false">
      <xsd:complexType>
        <xsd:sequence>
          <xsd:element ref="pc:Terms" minOccurs="0" maxOccurs="1"/>
        </xsd:sequence>
      </xsd:complexType>
    </xsd:element>
    <xsd:element name="TaxKeywordTaxHTField" ma:index="26" nillable="true" ma:taxonomy="true" ma:internalName="TaxKeywordTaxHTField" ma:taxonomyFieldName="TaxKeyword" ma:displayName="Keyword" ma:fieldId="{23f27201-bee3-471e-b2e7-b64fd8b7ca38}" ma:taxonomyMulti="true" ma:sspId="2357a364-65da-470a-9b5b-23a52125fdeb" ma:termSetId="00000000-0000-0000-0000-000000000000" ma:anchorId="00000000-0000-0000-0000-000000000000" ma:open="true" ma:isKeyword="true">
      <xsd:complexType>
        <xsd:sequence>
          <xsd:element ref="pc:Terms" minOccurs="0" maxOccurs="1"/>
        </xsd:sequence>
      </xsd:complex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element name="B_Doc_Classification" ma:index="35" nillable="true" ma:displayName="Doc Classification" ma:default="Commercial" ma:internalName="B_Doc_Classification">
      <xsd:simpleType>
        <xsd:restriction base="dms:Choice">
          <xsd:enumeration value="Commercial"/>
          <xsd:enumeration value="Confidential"/>
          <xsd:enumeration value="For internal use only"/>
        </xsd:restriction>
      </xsd:simpleType>
    </xsd:element>
  </xsd:schema>
  <xsd:schema xmlns:xsd="http://www.w3.org/2001/XMLSchema" xmlns:xs="http://www.w3.org/2001/XMLSchema" xmlns:dms="http://schemas.microsoft.com/office/2006/documentManagement/types" xmlns:pc="http://schemas.microsoft.com/office/infopath/2007/PartnerControls" targetNamespace="1b135096-c836-4083-a0b3-af28abee415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6" nillable="true" ma:displayName="Location" ma:internalName="MediaServiceLocatio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E53933-8552-4965-B277-5F2B9840EA49}">
  <ds:schemaRefs>
    <ds:schemaRef ds:uri="http://schemas.microsoft.com/sharepoint/v3/contenttype/forms"/>
  </ds:schemaRefs>
</ds:datastoreItem>
</file>

<file path=customXml/itemProps2.xml><?xml version="1.0" encoding="utf-8"?>
<ds:datastoreItem xmlns:ds="http://schemas.openxmlformats.org/officeDocument/2006/customXml" ds:itemID="{C9E1FC45-3070-4A2B-ACB6-CF15BCD0987B}">
  <ds:schemaRefs>
    <ds:schemaRef ds:uri="http://schemas.openxmlformats.org/package/2006/metadata/core-properties"/>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1b135096-c836-4083-a0b3-af28abee415c"/>
    <ds:schemaRef ds:uri="http://schemas.microsoft.com/office/2006/documentManagement/types"/>
    <ds:schemaRef ds:uri="e4ea1253-5d9e-4f64-8592-ebed1399f634"/>
    <ds:schemaRef ds:uri="http://www.w3.org/XML/1998/namespace"/>
    <ds:schemaRef ds:uri="http://purl.org/dc/dcmitype/"/>
  </ds:schemaRefs>
</ds:datastoreItem>
</file>

<file path=customXml/itemProps3.xml><?xml version="1.0" encoding="utf-8"?>
<ds:datastoreItem xmlns:ds="http://schemas.openxmlformats.org/officeDocument/2006/customXml" ds:itemID="{D15640B3-EEC4-4EC6-B0E6-17FE5B45D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ea1253-5d9e-4f64-8592-ebed1399f634"/>
    <ds:schemaRef ds:uri="1b135096-c836-4083-a0b3-af28abee41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381</TotalTime>
  <Words>1694</Words>
  <Application>Microsoft Office PowerPoint</Application>
  <PresentationFormat>Custom</PresentationFormat>
  <Paragraphs>278</Paragraphs>
  <Slides>23</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1" baseType="lpstr">
      <vt:lpstr>Arial</vt:lpstr>
      <vt:lpstr>Arial Narrow</vt:lpstr>
      <vt:lpstr>Arial Nova Light</vt:lpstr>
      <vt:lpstr>Neue Helvetica W01</vt:lpstr>
      <vt:lpstr>Wingdings</vt:lpstr>
      <vt:lpstr>master_buehler_1</vt:lpstr>
      <vt:lpstr>master_buehler_1</vt:lpstr>
      <vt:lpstr>think-cell Folie</vt:lpstr>
      <vt:lpstr>Alternative Protein Solutions</vt:lpstr>
      <vt:lpstr>We Develop Manufacturing Equipment for Food and Mobility Billions of people come into contact with Bühler every day</vt:lpstr>
      <vt:lpstr>PowerPoint Presentation</vt:lpstr>
      <vt:lpstr>PowerPoint Presentation</vt:lpstr>
      <vt:lpstr>The cost of feeding the world today.</vt:lpstr>
      <vt:lpstr>PowerPoint Presentation</vt:lpstr>
      <vt:lpstr>Global meat market forecast. </vt:lpstr>
      <vt:lpstr>PowerPoint Presentation</vt:lpstr>
      <vt:lpstr>Solution provider along the protein value chain. Market leader from farm to fork.</vt:lpstr>
      <vt:lpstr>Common protein sources for meat analogues</vt:lpstr>
      <vt:lpstr>Types of extruded meat substitutes.</vt:lpstr>
      <vt:lpstr>PowerPoint Presentation</vt:lpstr>
      <vt:lpstr>“A process by which a material is forced through a restricting orifice”</vt:lpstr>
      <vt:lpstr>Extrusion at Bühler. Dozens of applications developed over the years</vt:lpstr>
      <vt:lpstr>Dry textured meat substitute.</vt:lpstr>
      <vt:lpstr>Wet textured meat substitute.</vt:lpstr>
      <vt:lpstr>PowerPoint Presentation</vt:lpstr>
      <vt:lpstr>Our Extruder Systems </vt:lpstr>
      <vt:lpstr>Our range of cooling dies. Bühler has the highest throughput solution on the market.</vt:lpstr>
      <vt:lpstr>Cooling die, PolyCool 1000. Market leading solution.</vt:lpstr>
      <vt:lpstr>Protein Aeration Technology  Added value in product characteristics</vt:lpstr>
      <vt:lpstr>Protein Aeration Technology</vt:lpstr>
      <vt:lpstr>PowerPoint Presentation</vt:lpstr>
    </vt:vector>
  </TitlesOfParts>
  <Company>Buhler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Protein Solutions. IPIA Webinar</dc:title>
  <dc:creator>McSweeney Eleanor, HNPI1, BUZ;Iman Rahimi (BTEH-SALES)</dc:creator>
  <cp:lastModifiedBy>Iman Rahimi</cp:lastModifiedBy>
  <cp:revision>38</cp:revision>
  <cp:lastPrinted>2022-05-09T05:20:45Z</cp:lastPrinted>
  <dcterms:created xsi:type="dcterms:W3CDTF">2021-12-01T12:12:13Z</dcterms:created>
  <dcterms:modified xsi:type="dcterms:W3CDTF">2022-05-09T05:21:09Z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w_title">
    <vt:lpwstr/>
  </property>
  <property fmtid="{D5CDD505-2E9C-101B-9397-08002B2CF9AE}" pid="3" name="tw_theme">
    <vt:lpwstr/>
  </property>
  <property fmtid="{D5CDD505-2E9C-101B-9397-08002B2CF9AE}" pid="4" name="tw_company">
    <vt:lpwstr/>
  </property>
  <property fmtid="{D5CDD505-2E9C-101B-9397-08002B2CF9AE}" pid="5" name="tw_unit">
    <vt:lpwstr/>
  </property>
  <property fmtid="{D5CDD505-2E9C-101B-9397-08002B2CF9AE}" pid="6" name="tw_speaker">
    <vt:lpwstr/>
  </property>
  <property fmtid="{D5CDD505-2E9C-101B-9397-08002B2CF9AE}" pid="7" name="tw_function">
    <vt:lpwstr/>
  </property>
  <property fmtid="{D5CDD505-2E9C-101B-9397-08002B2CF9AE}" pid="8" name="tw_location">
    <vt:lpwstr/>
  </property>
  <property fmtid="{D5CDD505-2E9C-101B-9397-08002B2CF9AE}" pid="9" name="tw_date">
    <vt:lpwstr/>
  </property>
  <property fmtid="{D5CDD505-2E9C-101B-9397-08002B2CF9AE}" pid="10" name="tw_Confidential">
    <vt:lpwstr>-1</vt:lpwstr>
  </property>
  <property fmtid="{D5CDD505-2E9C-101B-9397-08002B2CF9AE}" pid="11" name="TaxKeyword">
    <vt:lpwstr/>
  </property>
  <property fmtid="{D5CDD505-2E9C-101B-9397-08002B2CF9AE}" pid="12" name="ContentTypeId">
    <vt:lpwstr>0x010100CDAD0EFE9AFC4A77B2954F5E3FB5662C001B110B319F87E848A8B1AD18B75529C0</vt:lpwstr>
  </property>
  <property fmtid="{D5CDD505-2E9C-101B-9397-08002B2CF9AE}" pid="13" name="B_SAS">
    <vt:lpwstr/>
  </property>
  <property fmtid="{D5CDD505-2E9C-101B-9397-08002B2CF9AE}" pid="14" name="MCProjectPhase">
    <vt:lpwstr/>
  </property>
  <property fmtid="{D5CDD505-2E9C-101B-9397-08002B2CF9AE}" pid="15" name="B_Doc_Type">
    <vt:lpwstr/>
  </property>
  <property fmtid="{D5CDD505-2E9C-101B-9397-08002B2CF9AE}" pid="16" name="MCProjectType">
    <vt:lpwstr/>
  </property>
  <property fmtid="{D5CDD505-2E9C-101B-9397-08002B2CF9AE}" pid="17" name="B_Business">
    <vt:lpwstr/>
  </property>
  <property fmtid="{D5CDD505-2E9C-101B-9397-08002B2CF9AE}" pid="18" name="B_Business_Process">
    <vt:lpwstr/>
  </property>
  <property fmtid="{D5CDD505-2E9C-101B-9397-08002B2CF9AE}" pid="19" name="B_Expertise">
    <vt:lpwstr/>
  </property>
</Properties>
</file>