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sldIdLst>
    <p:sldId id="271" r:id="rId3"/>
    <p:sldId id="256" r:id="rId4"/>
    <p:sldId id="257" r:id="rId5"/>
    <p:sldId id="260" r:id="rId6"/>
    <p:sldId id="259" r:id="rId7"/>
    <p:sldId id="267" r:id="rId8"/>
    <p:sldId id="268" r:id="rId9"/>
    <p:sldId id="265" r:id="rId10"/>
    <p:sldId id="266" r:id="rId11"/>
    <p:sldId id="258" r:id="rId12"/>
    <p:sldId id="269" r:id="rId13"/>
    <p:sldId id="261" r:id="rId14"/>
    <p:sldId id="262" r:id="rId15"/>
    <p:sldId id="263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2661E-CD85-4B64-B8E4-08E494AE23E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fa-IR"/>
        </a:p>
      </dgm:t>
    </dgm:pt>
    <dgm:pt modelId="{DBEE16A2-0286-448B-8D0D-83B876CC1980}">
      <dgm:prSet phldrT="[Text]"/>
      <dgm:spPr/>
      <dgm:t>
        <a:bodyPr/>
        <a:lstStyle/>
        <a:p>
          <a:pPr rtl="1"/>
          <a:r>
            <a:rPr lang="en-US" dirty="0" smtClean="0"/>
            <a:t>TC</a:t>
          </a:r>
          <a:endParaRPr lang="fa-IR" dirty="0"/>
        </a:p>
      </dgm:t>
    </dgm:pt>
    <dgm:pt modelId="{552F99DA-DFAF-47F1-9AB2-3B02A26B5F85}" type="parTrans" cxnId="{8E7D7C86-AB15-4036-82C7-0944A7B81D7A}">
      <dgm:prSet/>
      <dgm:spPr/>
      <dgm:t>
        <a:bodyPr/>
        <a:lstStyle/>
        <a:p>
          <a:pPr rtl="1"/>
          <a:endParaRPr lang="fa-IR"/>
        </a:p>
      </dgm:t>
    </dgm:pt>
    <dgm:pt modelId="{6AEAF7AE-A2FE-4BC1-BA85-8767F4D9FD3F}" type="sibTrans" cxnId="{8E7D7C86-AB15-4036-82C7-0944A7B81D7A}">
      <dgm:prSet/>
      <dgm:spPr/>
      <dgm:t>
        <a:bodyPr/>
        <a:lstStyle/>
        <a:p>
          <a:pPr rtl="1"/>
          <a:endParaRPr lang="fa-IR"/>
        </a:p>
      </dgm:t>
    </dgm:pt>
    <dgm:pt modelId="{15089E22-D5A9-43F5-8D3E-20CB08D85509}">
      <dgm:prSet phldrT="[Text]"/>
      <dgm:spPr/>
      <dgm:t>
        <a:bodyPr/>
        <a:lstStyle/>
        <a:p>
          <a:pPr rtl="1"/>
          <a:r>
            <a:rPr lang="en-US" dirty="0" smtClean="0"/>
            <a:t>SC</a:t>
          </a:r>
          <a:endParaRPr lang="fa-IR" dirty="0"/>
        </a:p>
      </dgm:t>
    </dgm:pt>
    <dgm:pt modelId="{B8EDDE0D-69E1-4888-9465-D92A449C977F}" type="parTrans" cxnId="{2EC54E03-20E0-4D7A-8960-13303309332C}">
      <dgm:prSet/>
      <dgm:spPr/>
      <dgm:t>
        <a:bodyPr/>
        <a:lstStyle/>
        <a:p>
          <a:pPr rtl="1"/>
          <a:endParaRPr lang="fa-IR"/>
        </a:p>
      </dgm:t>
    </dgm:pt>
    <dgm:pt modelId="{A3A51836-562D-483A-8DA9-B14A997B7D82}" type="sibTrans" cxnId="{2EC54E03-20E0-4D7A-8960-13303309332C}">
      <dgm:prSet/>
      <dgm:spPr/>
      <dgm:t>
        <a:bodyPr/>
        <a:lstStyle/>
        <a:p>
          <a:pPr rtl="1"/>
          <a:endParaRPr lang="fa-IR"/>
        </a:p>
      </dgm:t>
    </dgm:pt>
    <dgm:pt modelId="{5CE3A801-7D6D-4D33-85F9-67C9923F03A5}">
      <dgm:prSet phldrT="[Text]"/>
      <dgm:spPr/>
      <dgm:t>
        <a:bodyPr/>
        <a:lstStyle/>
        <a:p>
          <a:pPr rtl="1"/>
          <a:r>
            <a:rPr lang="en-US" dirty="0" smtClean="0"/>
            <a:t>WG</a:t>
          </a:r>
          <a:endParaRPr lang="fa-IR" dirty="0"/>
        </a:p>
      </dgm:t>
    </dgm:pt>
    <dgm:pt modelId="{F85DDC9E-0A68-44F9-9E90-D7B1A8743E06}" type="parTrans" cxnId="{5B52C976-9821-42C7-9249-D0D687A64A1C}">
      <dgm:prSet/>
      <dgm:spPr/>
      <dgm:t>
        <a:bodyPr/>
        <a:lstStyle/>
        <a:p>
          <a:pPr rtl="1"/>
          <a:endParaRPr lang="fa-IR"/>
        </a:p>
      </dgm:t>
    </dgm:pt>
    <dgm:pt modelId="{144DA849-BB19-4715-B683-C8A1EF4B1C59}" type="sibTrans" cxnId="{5B52C976-9821-42C7-9249-D0D687A64A1C}">
      <dgm:prSet/>
      <dgm:spPr/>
      <dgm:t>
        <a:bodyPr/>
        <a:lstStyle/>
        <a:p>
          <a:pPr rtl="1"/>
          <a:endParaRPr lang="fa-IR"/>
        </a:p>
      </dgm:t>
    </dgm:pt>
    <dgm:pt modelId="{DA8E2C73-9CD2-4A34-9CAE-2A7A1294E557}" type="pres">
      <dgm:prSet presAssocID="{5AF2661E-CD85-4B64-B8E4-08E494AE23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A5B213A2-3E0D-4C0D-830B-24B8837F632B}" type="pres">
      <dgm:prSet presAssocID="{DBEE16A2-0286-448B-8D0D-83B876CC1980}" presName="hierRoot1" presStyleCnt="0">
        <dgm:presLayoutVars>
          <dgm:hierBranch val="init"/>
        </dgm:presLayoutVars>
      </dgm:prSet>
      <dgm:spPr/>
    </dgm:pt>
    <dgm:pt modelId="{D5191547-08EB-4895-B496-B09B2D46C090}" type="pres">
      <dgm:prSet presAssocID="{DBEE16A2-0286-448B-8D0D-83B876CC1980}" presName="rootComposite1" presStyleCnt="0"/>
      <dgm:spPr/>
    </dgm:pt>
    <dgm:pt modelId="{6CAC21EF-10E6-41FA-AD94-500C8670736A}" type="pres">
      <dgm:prSet presAssocID="{DBEE16A2-0286-448B-8D0D-83B876CC1980}" presName="rootText1" presStyleLbl="node0" presStyleIdx="0" presStyleCnt="1" custLinFactNeighborX="-199" custLinFactNeighborY="271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EF7951D9-ADDD-436A-8120-9BEBF16396BD}" type="pres">
      <dgm:prSet presAssocID="{DBEE16A2-0286-448B-8D0D-83B876CC1980}" presName="rootConnector1" presStyleLbl="node1" presStyleIdx="0" presStyleCnt="0"/>
      <dgm:spPr/>
      <dgm:t>
        <a:bodyPr/>
        <a:lstStyle/>
        <a:p>
          <a:pPr rtl="1"/>
          <a:endParaRPr lang="fa-IR"/>
        </a:p>
      </dgm:t>
    </dgm:pt>
    <dgm:pt modelId="{3629D558-CEFD-47F3-A148-176D8DF5D748}" type="pres">
      <dgm:prSet presAssocID="{DBEE16A2-0286-448B-8D0D-83B876CC1980}" presName="hierChild2" presStyleCnt="0"/>
      <dgm:spPr/>
    </dgm:pt>
    <dgm:pt modelId="{8BE520D6-E730-4062-853D-A272296C8F12}" type="pres">
      <dgm:prSet presAssocID="{B8EDDE0D-69E1-4888-9465-D92A449C977F}" presName="Name37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9176AF5D-DAF5-4C88-96B9-D516FAD30995}" type="pres">
      <dgm:prSet presAssocID="{15089E22-D5A9-43F5-8D3E-20CB08D85509}" presName="hierRoot2" presStyleCnt="0">
        <dgm:presLayoutVars>
          <dgm:hierBranch val="init"/>
        </dgm:presLayoutVars>
      </dgm:prSet>
      <dgm:spPr/>
    </dgm:pt>
    <dgm:pt modelId="{22E3BA6F-E504-49F9-9B94-5C274598390A}" type="pres">
      <dgm:prSet presAssocID="{15089E22-D5A9-43F5-8D3E-20CB08D85509}" presName="rootComposite" presStyleCnt="0"/>
      <dgm:spPr/>
    </dgm:pt>
    <dgm:pt modelId="{3EC87C2B-E225-4083-9A88-A246299D1421}" type="pres">
      <dgm:prSet presAssocID="{15089E22-D5A9-43F5-8D3E-20CB08D8550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2FECEEA-2881-4FEC-BE31-94C8113A6BAA}" type="pres">
      <dgm:prSet presAssocID="{15089E22-D5A9-43F5-8D3E-20CB08D85509}" presName="rootConnector" presStyleLbl="node2" presStyleIdx="0" presStyleCnt="2"/>
      <dgm:spPr/>
      <dgm:t>
        <a:bodyPr/>
        <a:lstStyle/>
        <a:p>
          <a:pPr rtl="1"/>
          <a:endParaRPr lang="fa-IR"/>
        </a:p>
      </dgm:t>
    </dgm:pt>
    <dgm:pt modelId="{97EB0C22-3993-4902-BA5A-7BAB7DD5AE9E}" type="pres">
      <dgm:prSet presAssocID="{15089E22-D5A9-43F5-8D3E-20CB08D85509}" presName="hierChild4" presStyleCnt="0"/>
      <dgm:spPr/>
    </dgm:pt>
    <dgm:pt modelId="{7BE0E3C0-9974-4F4B-AB7C-6B3ECB6D2B82}" type="pres">
      <dgm:prSet presAssocID="{15089E22-D5A9-43F5-8D3E-20CB08D85509}" presName="hierChild5" presStyleCnt="0"/>
      <dgm:spPr/>
    </dgm:pt>
    <dgm:pt modelId="{F9AB45AF-642E-4665-8B0F-BB104FB02517}" type="pres">
      <dgm:prSet presAssocID="{F85DDC9E-0A68-44F9-9E90-D7B1A8743E06}" presName="Name37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B63FEF5-175E-4CD0-B35C-EA14DB60DC6E}" type="pres">
      <dgm:prSet presAssocID="{5CE3A801-7D6D-4D33-85F9-67C9923F03A5}" presName="hierRoot2" presStyleCnt="0">
        <dgm:presLayoutVars>
          <dgm:hierBranch val="init"/>
        </dgm:presLayoutVars>
      </dgm:prSet>
      <dgm:spPr/>
    </dgm:pt>
    <dgm:pt modelId="{046DDD5E-160C-49EF-A921-FB0CE6E0C837}" type="pres">
      <dgm:prSet presAssocID="{5CE3A801-7D6D-4D33-85F9-67C9923F03A5}" presName="rootComposite" presStyleCnt="0"/>
      <dgm:spPr/>
    </dgm:pt>
    <dgm:pt modelId="{8ACD1136-1C66-4BC0-8233-9BCC8B0EAF65}" type="pres">
      <dgm:prSet presAssocID="{5CE3A801-7D6D-4D33-85F9-67C9923F03A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7DB0AF9-417B-435E-901D-BFDBC4EC2D26}" type="pres">
      <dgm:prSet presAssocID="{5CE3A801-7D6D-4D33-85F9-67C9923F03A5}" presName="rootConnector" presStyleLbl="node2" presStyleIdx="1" presStyleCnt="2"/>
      <dgm:spPr/>
      <dgm:t>
        <a:bodyPr/>
        <a:lstStyle/>
        <a:p>
          <a:pPr rtl="1"/>
          <a:endParaRPr lang="fa-IR"/>
        </a:p>
      </dgm:t>
    </dgm:pt>
    <dgm:pt modelId="{9DCF2439-6FD0-47A4-A0D9-2904349B3A7B}" type="pres">
      <dgm:prSet presAssocID="{5CE3A801-7D6D-4D33-85F9-67C9923F03A5}" presName="hierChild4" presStyleCnt="0"/>
      <dgm:spPr/>
    </dgm:pt>
    <dgm:pt modelId="{CC9A7AF8-55F0-4DC8-879E-D548EC8D456E}" type="pres">
      <dgm:prSet presAssocID="{5CE3A801-7D6D-4D33-85F9-67C9923F03A5}" presName="hierChild5" presStyleCnt="0"/>
      <dgm:spPr/>
    </dgm:pt>
    <dgm:pt modelId="{54C34917-58DA-4E5A-8055-A431F239C56A}" type="pres">
      <dgm:prSet presAssocID="{DBEE16A2-0286-448B-8D0D-83B876CC1980}" presName="hierChild3" presStyleCnt="0"/>
      <dgm:spPr/>
    </dgm:pt>
  </dgm:ptLst>
  <dgm:cxnLst>
    <dgm:cxn modelId="{5B52C976-9821-42C7-9249-D0D687A64A1C}" srcId="{DBEE16A2-0286-448B-8D0D-83B876CC1980}" destId="{5CE3A801-7D6D-4D33-85F9-67C9923F03A5}" srcOrd="1" destOrd="0" parTransId="{F85DDC9E-0A68-44F9-9E90-D7B1A8743E06}" sibTransId="{144DA849-BB19-4715-B683-C8A1EF4B1C59}"/>
    <dgm:cxn modelId="{2EC54E03-20E0-4D7A-8960-13303309332C}" srcId="{DBEE16A2-0286-448B-8D0D-83B876CC1980}" destId="{15089E22-D5A9-43F5-8D3E-20CB08D85509}" srcOrd="0" destOrd="0" parTransId="{B8EDDE0D-69E1-4888-9465-D92A449C977F}" sibTransId="{A3A51836-562D-483A-8DA9-B14A997B7D82}"/>
    <dgm:cxn modelId="{09A88D28-95A3-4E87-8556-B4B223A35F08}" type="presOf" srcId="{5AF2661E-CD85-4B64-B8E4-08E494AE23E7}" destId="{DA8E2C73-9CD2-4A34-9CAE-2A7A1294E557}" srcOrd="0" destOrd="0" presId="urn:microsoft.com/office/officeart/2005/8/layout/orgChart1"/>
    <dgm:cxn modelId="{5CBB0669-28EE-40A1-BFEB-68D3BFF2F9EA}" type="presOf" srcId="{15089E22-D5A9-43F5-8D3E-20CB08D85509}" destId="{3EC87C2B-E225-4083-9A88-A246299D1421}" srcOrd="0" destOrd="0" presId="urn:microsoft.com/office/officeart/2005/8/layout/orgChart1"/>
    <dgm:cxn modelId="{46301E3F-3FD6-4D9B-B54A-67F95B96D944}" type="presOf" srcId="{5CE3A801-7D6D-4D33-85F9-67C9923F03A5}" destId="{8ACD1136-1C66-4BC0-8233-9BCC8B0EAF65}" srcOrd="0" destOrd="0" presId="urn:microsoft.com/office/officeart/2005/8/layout/orgChart1"/>
    <dgm:cxn modelId="{A18F4490-F7E9-476F-A633-526B9095BDC7}" type="presOf" srcId="{F85DDC9E-0A68-44F9-9E90-D7B1A8743E06}" destId="{F9AB45AF-642E-4665-8B0F-BB104FB02517}" srcOrd="0" destOrd="0" presId="urn:microsoft.com/office/officeart/2005/8/layout/orgChart1"/>
    <dgm:cxn modelId="{754478C5-9515-4830-97B1-932390F9CE97}" type="presOf" srcId="{B8EDDE0D-69E1-4888-9465-D92A449C977F}" destId="{8BE520D6-E730-4062-853D-A272296C8F12}" srcOrd="0" destOrd="0" presId="urn:microsoft.com/office/officeart/2005/8/layout/orgChart1"/>
    <dgm:cxn modelId="{8E7D7C86-AB15-4036-82C7-0944A7B81D7A}" srcId="{5AF2661E-CD85-4B64-B8E4-08E494AE23E7}" destId="{DBEE16A2-0286-448B-8D0D-83B876CC1980}" srcOrd="0" destOrd="0" parTransId="{552F99DA-DFAF-47F1-9AB2-3B02A26B5F85}" sibTransId="{6AEAF7AE-A2FE-4BC1-BA85-8767F4D9FD3F}"/>
    <dgm:cxn modelId="{3993BEE9-28FF-49C4-A2EE-CDDB74C9B3F5}" type="presOf" srcId="{15089E22-D5A9-43F5-8D3E-20CB08D85509}" destId="{B2FECEEA-2881-4FEC-BE31-94C8113A6BAA}" srcOrd="1" destOrd="0" presId="urn:microsoft.com/office/officeart/2005/8/layout/orgChart1"/>
    <dgm:cxn modelId="{D0859A8B-7B01-41B3-8A5E-2960D194BB2E}" type="presOf" srcId="{5CE3A801-7D6D-4D33-85F9-67C9923F03A5}" destId="{87DB0AF9-417B-435E-901D-BFDBC4EC2D26}" srcOrd="1" destOrd="0" presId="urn:microsoft.com/office/officeart/2005/8/layout/orgChart1"/>
    <dgm:cxn modelId="{24814016-3CF5-44FB-AA9E-08EEED9CEFB5}" type="presOf" srcId="{DBEE16A2-0286-448B-8D0D-83B876CC1980}" destId="{EF7951D9-ADDD-436A-8120-9BEBF16396BD}" srcOrd="1" destOrd="0" presId="urn:microsoft.com/office/officeart/2005/8/layout/orgChart1"/>
    <dgm:cxn modelId="{FB94E9F5-7AE6-4E4F-AE61-13656FD41116}" type="presOf" srcId="{DBEE16A2-0286-448B-8D0D-83B876CC1980}" destId="{6CAC21EF-10E6-41FA-AD94-500C8670736A}" srcOrd="0" destOrd="0" presId="urn:microsoft.com/office/officeart/2005/8/layout/orgChart1"/>
    <dgm:cxn modelId="{19FD7574-4B11-42C1-BF8A-9623B1CE3DAE}" type="presParOf" srcId="{DA8E2C73-9CD2-4A34-9CAE-2A7A1294E557}" destId="{A5B213A2-3E0D-4C0D-830B-24B8837F632B}" srcOrd="0" destOrd="0" presId="urn:microsoft.com/office/officeart/2005/8/layout/orgChart1"/>
    <dgm:cxn modelId="{C8079E14-EB76-4F41-B46E-5C167829E8AB}" type="presParOf" srcId="{A5B213A2-3E0D-4C0D-830B-24B8837F632B}" destId="{D5191547-08EB-4895-B496-B09B2D46C090}" srcOrd="0" destOrd="0" presId="urn:microsoft.com/office/officeart/2005/8/layout/orgChart1"/>
    <dgm:cxn modelId="{6DC1A382-0A81-4AF7-8996-9EFB63ACE03B}" type="presParOf" srcId="{D5191547-08EB-4895-B496-B09B2D46C090}" destId="{6CAC21EF-10E6-41FA-AD94-500C8670736A}" srcOrd="0" destOrd="0" presId="urn:microsoft.com/office/officeart/2005/8/layout/orgChart1"/>
    <dgm:cxn modelId="{30CD245C-D4C8-4C9C-BCB9-900E3EEED56D}" type="presParOf" srcId="{D5191547-08EB-4895-B496-B09B2D46C090}" destId="{EF7951D9-ADDD-436A-8120-9BEBF16396BD}" srcOrd="1" destOrd="0" presId="urn:microsoft.com/office/officeart/2005/8/layout/orgChart1"/>
    <dgm:cxn modelId="{68494A66-2B37-42F2-B16A-235F473DE65A}" type="presParOf" srcId="{A5B213A2-3E0D-4C0D-830B-24B8837F632B}" destId="{3629D558-CEFD-47F3-A148-176D8DF5D748}" srcOrd="1" destOrd="0" presId="urn:microsoft.com/office/officeart/2005/8/layout/orgChart1"/>
    <dgm:cxn modelId="{1B14F614-4093-4ED8-8FB3-E0FE3C68B77D}" type="presParOf" srcId="{3629D558-CEFD-47F3-A148-176D8DF5D748}" destId="{8BE520D6-E730-4062-853D-A272296C8F12}" srcOrd="0" destOrd="0" presId="urn:microsoft.com/office/officeart/2005/8/layout/orgChart1"/>
    <dgm:cxn modelId="{E827D7EF-5F80-4CBB-B1B8-ED964E8B851F}" type="presParOf" srcId="{3629D558-CEFD-47F3-A148-176D8DF5D748}" destId="{9176AF5D-DAF5-4C88-96B9-D516FAD30995}" srcOrd="1" destOrd="0" presId="urn:microsoft.com/office/officeart/2005/8/layout/orgChart1"/>
    <dgm:cxn modelId="{1320E26F-BE80-49E7-88AA-9B65BFCDE4B7}" type="presParOf" srcId="{9176AF5D-DAF5-4C88-96B9-D516FAD30995}" destId="{22E3BA6F-E504-49F9-9B94-5C274598390A}" srcOrd="0" destOrd="0" presId="urn:microsoft.com/office/officeart/2005/8/layout/orgChart1"/>
    <dgm:cxn modelId="{2290C3C4-8C86-44CF-AD46-B2BEFAF7EA3B}" type="presParOf" srcId="{22E3BA6F-E504-49F9-9B94-5C274598390A}" destId="{3EC87C2B-E225-4083-9A88-A246299D1421}" srcOrd="0" destOrd="0" presId="urn:microsoft.com/office/officeart/2005/8/layout/orgChart1"/>
    <dgm:cxn modelId="{586294B8-65E1-4317-A95F-896FEC799444}" type="presParOf" srcId="{22E3BA6F-E504-49F9-9B94-5C274598390A}" destId="{B2FECEEA-2881-4FEC-BE31-94C8113A6BAA}" srcOrd="1" destOrd="0" presId="urn:microsoft.com/office/officeart/2005/8/layout/orgChart1"/>
    <dgm:cxn modelId="{35225458-332B-4860-BFB9-A58D84DC62C8}" type="presParOf" srcId="{9176AF5D-DAF5-4C88-96B9-D516FAD30995}" destId="{97EB0C22-3993-4902-BA5A-7BAB7DD5AE9E}" srcOrd="1" destOrd="0" presId="urn:microsoft.com/office/officeart/2005/8/layout/orgChart1"/>
    <dgm:cxn modelId="{6B190DAA-596B-4C25-8521-86A91B34F7E1}" type="presParOf" srcId="{9176AF5D-DAF5-4C88-96B9-D516FAD30995}" destId="{7BE0E3C0-9974-4F4B-AB7C-6B3ECB6D2B82}" srcOrd="2" destOrd="0" presId="urn:microsoft.com/office/officeart/2005/8/layout/orgChart1"/>
    <dgm:cxn modelId="{00D9B592-2BE5-4E64-9144-DF4155E96E55}" type="presParOf" srcId="{3629D558-CEFD-47F3-A148-176D8DF5D748}" destId="{F9AB45AF-642E-4665-8B0F-BB104FB02517}" srcOrd="2" destOrd="0" presId="urn:microsoft.com/office/officeart/2005/8/layout/orgChart1"/>
    <dgm:cxn modelId="{5B05C8A0-2C0F-42B2-89D9-BADD15AD97DD}" type="presParOf" srcId="{3629D558-CEFD-47F3-A148-176D8DF5D748}" destId="{9B63FEF5-175E-4CD0-B35C-EA14DB60DC6E}" srcOrd="3" destOrd="0" presId="urn:microsoft.com/office/officeart/2005/8/layout/orgChart1"/>
    <dgm:cxn modelId="{DB84AC66-6223-489D-9BBB-57ABD5F82A3D}" type="presParOf" srcId="{9B63FEF5-175E-4CD0-B35C-EA14DB60DC6E}" destId="{046DDD5E-160C-49EF-A921-FB0CE6E0C837}" srcOrd="0" destOrd="0" presId="urn:microsoft.com/office/officeart/2005/8/layout/orgChart1"/>
    <dgm:cxn modelId="{9BA5F8E8-D4A6-45C3-B276-291A06A5E05E}" type="presParOf" srcId="{046DDD5E-160C-49EF-A921-FB0CE6E0C837}" destId="{8ACD1136-1C66-4BC0-8233-9BCC8B0EAF65}" srcOrd="0" destOrd="0" presId="urn:microsoft.com/office/officeart/2005/8/layout/orgChart1"/>
    <dgm:cxn modelId="{067F8EE6-52F3-4C15-A9D0-3E54BDACD9D8}" type="presParOf" srcId="{046DDD5E-160C-49EF-A921-FB0CE6E0C837}" destId="{87DB0AF9-417B-435E-901D-BFDBC4EC2D26}" srcOrd="1" destOrd="0" presId="urn:microsoft.com/office/officeart/2005/8/layout/orgChart1"/>
    <dgm:cxn modelId="{21E8E564-FD3C-42E8-95D8-0247BFF9AA8C}" type="presParOf" srcId="{9B63FEF5-175E-4CD0-B35C-EA14DB60DC6E}" destId="{9DCF2439-6FD0-47A4-A0D9-2904349B3A7B}" srcOrd="1" destOrd="0" presId="urn:microsoft.com/office/officeart/2005/8/layout/orgChart1"/>
    <dgm:cxn modelId="{177A3AB1-4066-41B6-9FF9-B4A62F33C108}" type="presParOf" srcId="{9B63FEF5-175E-4CD0-B35C-EA14DB60DC6E}" destId="{CC9A7AF8-55F0-4DC8-879E-D548EC8D456E}" srcOrd="2" destOrd="0" presId="urn:microsoft.com/office/officeart/2005/8/layout/orgChart1"/>
    <dgm:cxn modelId="{C9CDCE1D-CFC1-4898-A10F-1147793E7B9A}" type="presParOf" srcId="{A5B213A2-3E0D-4C0D-830B-24B8837F632B}" destId="{54C34917-58DA-4E5A-8055-A431F239C5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AB45AF-642E-4665-8B0F-BB104FB02517}">
      <dsp:nvSpPr>
        <dsp:cNvPr id="0" name=""/>
        <dsp:cNvSpPr/>
      </dsp:nvSpPr>
      <dsp:spPr>
        <a:xfrm>
          <a:off x="1950581" y="1286174"/>
          <a:ext cx="1072892" cy="347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625"/>
              </a:lnTo>
              <a:lnTo>
                <a:pt x="1072892" y="161625"/>
              </a:lnTo>
              <a:lnTo>
                <a:pt x="1072892" y="3472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520D6-E730-4062-853D-A272296C8F12}">
      <dsp:nvSpPr>
        <dsp:cNvPr id="0" name=""/>
        <dsp:cNvSpPr/>
      </dsp:nvSpPr>
      <dsp:spPr>
        <a:xfrm>
          <a:off x="884723" y="1286174"/>
          <a:ext cx="1065857" cy="347220"/>
        </a:xfrm>
        <a:custGeom>
          <a:avLst/>
          <a:gdLst/>
          <a:ahLst/>
          <a:cxnLst/>
          <a:rect l="0" t="0" r="0" b="0"/>
          <a:pathLst>
            <a:path>
              <a:moveTo>
                <a:pt x="1065857" y="0"/>
              </a:moveTo>
              <a:lnTo>
                <a:pt x="1065857" y="161625"/>
              </a:lnTo>
              <a:lnTo>
                <a:pt x="0" y="161625"/>
              </a:lnTo>
              <a:lnTo>
                <a:pt x="0" y="3472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C21EF-10E6-41FA-AD94-500C8670736A}">
      <dsp:nvSpPr>
        <dsp:cNvPr id="0" name=""/>
        <dsp:cNvSpPr/>
      </dsp:nvSpPr>
      <dsp:spPr>
        <a:xfrm>
          <a:off x="1066800" y="402392"/>
          <a:ext cx="1767562" cy="883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TC</a:t>
          </a:r>
          <a:endParaRPr lang="fa-IR" sz="6000" kern="1200" dirty="0"/>
        </a:p>
      </dsp:txBody>
      <dsp:txXfrm>
        <a:off x="1066800" y="402392"/>
        <a:ext cx="1767562" cy="883781"/>
      </dsp:txXfrm>
    </dsp:sp>
    <dsp:sp modelId="{3EC87C2B-E225-4083-9A88-A246299D1421}">
      <dsp:nvSpPr>
        <dsp:cNvPr id="0" name=""/>
        <dsp:cNvSpPr/>
      </dsp:nvSpPr>
      <dsp:spPr>
        <a:xfrm>
          <a:off x="942" y="1633394"/>
          <a:ext cx="1767562" cy="883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SC</a:t>
          </a:r>
          <a:endParaRPr lang="fa-IR" sz="6000" kern="1200" dirty="0"/>
        </a:p>
      </dsp:txBody>
      <dsp:txXfrm>
        <a:off x="942" y="1633394"/>
        <a:ext cx="1767562" cy="883781"/>
      </dsp:txXfrm>
    </dsp:sp>
    <dsp:sp modelId="{8ACD1136-1C66-4BC0-8233-9BCC8B0EAF65}">
      <dsp:nvSpPr>
        <dsp:cNvPr id="0" name=""/>
        <dsp:cNvSpPr/>
      </dsp:nvSpPr>
      <dsp:spPr>
        <a:xfrm>
          <a:off x="2139693" y="1633394"/>
          <a:ext cx="1767562" cy="8837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0" kern="1200" dirty="0" smtClean="0"/>
            <a:t>WG</a:t>
          </a:r>
          <a:endParaRPr lang="fa-IR" sz="6000" kern="1200" dirty="0"/>
        </a:p>
      </dsp:txBody>
      <dsp:txXfrm>
        <a:off x="2139693" y="1633394"/>
        <a:ext cx="1767562" cy="883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ADD70-7046-4B5B-9A65-E9E57AA9A651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799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B60B2-1F90-4E12-BC7D-7914A9BFF930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82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CE6A7-B463-430D-81EB-8B396B60BA7F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73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07A3-8704-4CAE-8540-98817549AB1B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795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7CFB-1B1A-4418-9B13-79CFE7D10A88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847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0AFB9-B568-477D-B24D-D84A333DF4C7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24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E23AE-F1C0-401E-BFF0-DB642C402DD3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0274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D988-E79D-4C8B-9273-713DB3D801CF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2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0A69-947C-4E32-85C8-698AD6E8699F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44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0E3DF-B489-4714-A1D6-6455792F1628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408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C53B4-4A72-48AA-A9B6-43495B929C9A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90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9077-269D-4389-A4B7-1E243C1942D0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5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EA4CD-1A45-4EDF-BAA7-9B6CE890C82D}" type="slidenum">
              <a:rPr lang="ar-SA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28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5/9/2022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053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a-IR" smtClean="0"/>
              <a:t>Click to edit Master text styles</a:t>
            </a:r>
          </a:p>
          <a:p>
            <a:pPr lvl="1"/>
            <a:r>
              <a:rPr lang="en-US" altLang="fa-IR" smtClean="0"/>
              <a:t>Second level</a:t>
            </a:r>
          </a:p>
          <a:p>
            <a:pPr lvl="2"/>
            <a:r>
              <a:rPr lang="en-US" altLang="fa-IR" smtClean="0"/>
              <a:t>Third level</a:t>
            </a:r>
          </a:p>
          <a:p>
            <a:pPr lvl="3"/>
            <a:r>
              <a:rPr lang="en-US" altLang="fa-IR" smtClean="0"/>
              <a:t>Fourth level</a:t>
            </a:r>
          </a:p>
          <a:p>
            <a:pPr lvl="4"/>
            <a:r>
              <a:rPr lang="en-US" altLang="fa-IR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cs typeface="Arial" charset="0"/>
              </a:defRPr>
            </a:lvl1pPr>
          </a:lstStyle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fld id="{EDA8C287-AA98-40BA-9E1B-212CD86DA54B}" type="slidenum">
              <a:rPr lang="ar-SA">
                <a:solidFill>
                  <a:srgbClr val="F0A22E">
                    <a:shade val="75000"/>
                  </a:srgbClr>
                </a:solidFill>
                <a:latin typeface="Verdana" pitchFamily="34" charset="0"/>
              </a:rPr>
              <a:pPr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  <a:latin typeface="Verdana" pitchFamily="34" charset="0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3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57150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5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اهداف استانداردهای بین الملی در تجارت جهانی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Low"/>
            <a:r>
              <a:rPr lang="fa-IR" altLang="fa-IR" sz="5100" b="1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ايجاد يك زبان واحد ميان توليد كنندگان و مصرف </a:t>
            </a:r>
            <a:r>
              <a:rPr lang="fa-IR" altLang="fa-IR" sz="51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كنندگان با </a:t>
            </a:r>
            <a:r>
              <a:rPr lang="fa-IR" altLang="fa-IR" sz="5100" b="1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هدف </a:t>
            </a:r>
            <a:r>
              <a:rPr lang="fa-IR" altLang="fa-IR" sz="51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اطمینان مشتری </a:t>
            </a:r>
            <a:r>
              <a:rPr lang="fa-IR" altLang="fa-IR" sz="5100" b="1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از </a:t>
            </a:r>
            <a:r>
              <a:rPr lang="fa-IR" altLang="fa-IR" sz="51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کیفیت، ایمنی و سایر ویژگی های محصول</a:t>
            </a:r>
          </a:p>
          <a:p>
            <a:pPr marL="82296" indent="0" algn="justLow">
              <a:buNone/>
            </a:pPr>
            <a:endParaRPr lang="fa-IR" altLang="fa-IR" sz="5100" b="1" dirty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  <a:p>
            <a:pPr algn="just"/>
            <a:r>
              <a:rPr lang="fa-IR" altLang="fa-IR" sz="5100" b="1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  <a:sym typeface="Wingdings 3" pitchFamily="18" charset="2"/>
              </a:rPr>
              <a:t>تس</a:t>
            </a:r>
            <a:r>
              <a:rPr lang="fa-IR" altLang="fa-IR" sz="5100" b="1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هيل در تجارت بین المللی از طریق برداشتن موانع </a:t>
            </a:r>
            <a:r>
              <a:rPr lang="fa-IR" altLang="fa-IR" sz="51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فنی غیر ضروری </a:t>
            </a:r>
          </a:p>
          <a:p>
            <a:pPr algn="just"/>
            <a:endParaRPr lang="fa-IR" altLang="fa-IR" sz="5100" b="1" dirty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  <a:p>
            <a:pPr algn="just"/>
            <a:r>
              <a:rPr lang="fa-IR" altLang="fa-IR" sz="5100" b="1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توسعه بهینه فناوری </a:t>
            </a:r>
            <a:r>
              <a:rPr lang="fa-IR" altLang="fa-IR" sz="51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ها</a:t>
            </a:r>
          </a:p>
          <a:p>
            <a:pPr marL="82296" indent="0" algn="just">
              <a:buNone/>
            </a:pPr>
            <a:r>
              <a:rPr lang="fa-IR" altLang="fa-IR" sz="51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 </a:t>
            </a:r>
            <a:endParaRPr lang="fa-IR" altLang="fa-IR" sz="5100" b="1" dirty="0">
              <a:solidFill>
                <a:srgbClr val="C00000"/>
              </a:solidFill>
              <a:latin typeface="Times New Roman" pitchFamily="18" charset="0"/>
              <a:cs typeface="B Nazanin" pitchFamily="2" charset="-78"/>
            </a:endParaRPr>
          </a:p>
          <a:p>
            <a:pPr algn="just"/>
            <a:r>
              <a:rPr lang="fa-IR" altLang="fa-IR" sz="51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حمایت </a:t>
            </a:r>
            <a:r>
              <a:rPr lang="fa-IR" altLang="fa-IR" sz="5100" b="1" dirty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از مشتری و حفاظت زیست </a:t>
            </a:r>
            <a:r>
              <a:rPr lang="fa-IR" altLang="fa-IR" sz="5100" b="1" dirty="0" smtClean="0">
                <a:solidFill>
                  <a:srgbClr val="C00000"/>
                </a:solidFill>
                <a:latin typeface="Times New Roman" pitchFamily="18" charset="0"/>
                <a:cs typeface="B Nazanin" pitchFamily="2" charset="-78"/>
              </a:rPr>
              <a:t>محیطی</a:t>
            </a:r>
          </a:p>
          <a:p>
            <a:pPr algn="just"/>
            <a:endParaRPr lang="fa-IR" altLang="fa-IR" b="1" dirty="0" smtClean="0">
              <a:latin typeface="Times New Roman" pitchFamily="18" charset="0"/>
              <a:cs typeface="B Nazanin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19844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9041"/>
            <a:ext cx="6140222" cy="6808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16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600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WTO</a:t>
            </a:r>
            <a:r>
              <a:rPr lang="fa-IR" dirty="0" smtClean="0">
                <a:solidFill>
                  <a:schemeClr val="tx1"/>
                </a:solidFill>
              </a:rPr>
              <a:t/>
            </a:r>
            <a:br>
              <a:rPr lang="fa-IR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Agreements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TBT &amp; SPS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endParaRPr lang="fa-IR" dirty="0" smtClean="0">
              <a:cs typeface="Nazanin" pitchFamily="2" charset="-78"/>
            </a:endParaRPr>
          </a:p>
          <a:p>
            <a:pPr algn="ctr"/>
            <a:r>
              <a:rPr lang="en-US" dirty="0">
                <a:solidFill>
                  <a:prstClr val="black"/>
                </a:solidFill>
                <a:cs typeface="Nazanin" pitchFamily="2" charset="-78"/>
              </a:rPr>
              <a:t>SPS Agreement</a:t>
            </a:r>
            <a:r>
              <a:rPr lang="fa-IR" dirty="0">
                <a:solidFill>
                  <a:prstClr val="black"/>
                </a:solidFill>
                <a:cs typeface="Nazanin" pitchFamily="2" charset="-78"/>
              </a:rPr>
              <a:t>: قوانین مرتبط با ایمنی مواد غذایی و حفاظت از سلامتی گیاهان و </a:t>
            </a:r>
            <a:r>
              <a:rPr lang="fa-IR" dirty="0" smtClean="0">
                <a:solidFill>
                  <a:prstClr val="black"/>
                </a:solidFill>
                <a:cs typeface="Nazanin" pitchFamily="2" charset="-78"/>
              </a:rPr>
              <a:t>حیوانات</a:t>
            </a:r>
          </a:p>
          <a:p>
            <a:pPr marL="82296" indent="0" algn="ctr">
              <a:buNone/>
            </a:pPr>
            <a:endParaRPr lang="fa-IR" dirty="0" smtClean="0">
              <a:cs typeface="Nazanin" pitchFamily="2" charset="-78"/>
            </a:endParaRPr>
          </a:p>
          <a:p>
            <a:pPr algn="ctr"/>
            <a:r>
              <a:rPr lang="en-US" dirty="0" smtClean="0">
                <a:cs typeface="Nazanin" pitchFamily="2" charset="-78"/>
              </a:rPr>
              <a:t>TBT </a:t>
            </a:r>
            <a:r>
              <a:rPr lang="en-US" dirty="0">
                <a:cs typeface="Nazanin" pitchFamily="2" charset="-78"/>
              </a:rPr>
              <a:t>Agreement</a:t>
            </a:r>
            <a:r>
              <a:rPr lang="fa-IR" dirty="0" smtClean="0">
                <a:cs typeface="Nazanin" pitchFamily="2" charset="-78"/>
              </a:rPr>
              <a:t> : اطمینان از اینکه قوانین فنی، استانداردها و فرایندهای ارزیابی انطباق، که </a:t>
            </a:r>
            <a:r>
              <a:rPr lang="fa-IR" dirty="0">
                <a:cs typeface="Nazanin" pitchFamily="2" charset="-78"/>
              </a:rPr>
              <a:t>دولتها برای توصیف ویژگی های محصول استفاده می کنند، </a:t>
            </a:r>
            <a:r>
              <a:rPr lang="fa-IR" u="sng" dirty="0" smtClean="0">
                <a:cs typeface="Nazanin" pitchFamily="2" charset="-78"/>
              </a:rPr>
              <a:t>موانع فنی غیرضروری </a:t>
            </a:r>
            <a:r>
              <a:rPr lang="fa-IR" dirty="0" smtClean="0">
                <a:cs typeface="Nazanin" pitchFamily="2" charset="-78"/>
              </a:rPr>
              <a:t>را ایجاد نکند </a:t>
            </a:r>
            <a:r>
              <a:rPr lang="en-US" dirty="0" smtClean="0">
                <a:cs typeface="Nazanin" pitchFamily="2" charset="-78"/>
              </a:rPr>
              <a:t>.</a:t>
            </a:r>
          </a:p>
          <a:p>
            <a:pPr algn="ctr"/>
            <a:endParaRPr lang="en-US" dirty="0" smtClean="0">
              <a:cs typeface="Nazanin" pitchFamily="2" charset="-78"/>
            </a:endParaRPr>
          </a:p>
          <a:p>
            <a:pPr marL="82296" indent="0" algn="ctr">
              <a:buNone/>
            </a:pPr>
            <a:r>
              <a:rPr lang="en-US" dirty="0" smtClean="0">
                <a:cs typeface="Nazanin" pitchFamily="2" charset="-78"/>
              </a:rPr>
              <a:t>	</a:t>
            </a:r>
          </a:p>
          <a:p>
            <a:pPr algn="ctr" rtl="0"/>
            <a:r>
              <a:rPr lang="en-US" dirty="0" smtClean="0">
                <a:cs typeface="Nazanin" pitchFamily="2" charset="-78"/>
              </a:rPr>
              <a:t>Harmonization of national standard with international standard based on scientific justification		</a:t>
            </a:r>
            <a:r>
              <a:rPr lang="en-US" dirty="0" smtClean="0"/>
              <a:t>				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2250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fa-IR" sz="3600" dirty="0" smtClean="0">
                <a:solidFill>
                  <a:schemeClr val="tx1"/>
                </a:solidFill>
              </a:rPr>
              <a:t>مطالعات تطبیقی استانداردسازی (استانداردهای </a:t>
            </a:r>
            <a:r>
              <a:rPr lang="fa-IR" sz="3600" dirty="0">
                <a:solidFill>
                  <a:schemeClr val="tx1"/>
                </a:solidFill>
              </a:rPr>
              <a:t>بین المللی، استانداردهای ملی سایر کشورها و استاندارد ملی </a:t>
            </a:r>
            <a:r>
              <a:rPr lang="fa-IR" sz="3600" dirty="0" smtClean="0">
                <a:solidFill>
                  <a:schemeClr val="tx1"/>
                </a:solidFill>
              </a:rPr>
              <a:t>ایران) 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en-US" sz="3100" dirty="0" smtClean="0">
                <a:solidFill>
                  <a:schemeClr val="tx1"/>
                </a:solidFill>
              </a:rPr>
              <a:t>Comparative studies</a:t>
            </a:r>
            <a:endParaRPr lang="fa-IR" sz="31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6513737"/>
              </p:ext>
            </p:extLst>
          </p:nvPr>
        </p:nvGraphicFramePr>
        <p:xfrm>
          <a:off x="-228601" y="1447799"/>
          <a:ext cx="9372601" cy="59665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16090"/>
                <a:gridCol w="1216090"/>
                <a:gridCol w="1392334"/>
                <a:gridCol w="1230086"/>
                <a:gridCol w="1375228"/>
                <a:gridCol w="1484086"/>
                <a:gridCol w="1458687"/>
              </a:tblGrid>
              <a:tr h="693520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الک ها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ISO </a:t>
                      </a:r>
                      <a:r>
                        <a:rPr lang="en-US" sz="1600" dirty="0" smtClean="0"/>
                        <a:t>7970:2021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CODEX: 2019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DSTU</a:t>
                      </a:r>
                      <a:r>
                        <a:rPr lang="fa-IR" sz="1600" dirty="0" smtClean="0"/>
                        <a:t> </a:t>
                      </a:r>
                      <a:r>
                        <a:rPr lang="en-US" sz="1600" dirty="0" smtClean="0"/>
                        <a:t>3768</a:t>
                      </a:r>
                      <a:r>
                        <a:rPr lang="en-US" sz="1600" dirty="0" smtClean="0"/>
                        <a:t>:</a:t>
                      </a:r>
                      <a:r>
                        <a:rPr lang="en-US" sz="1600" baseline="0" dirty="0" smtClean="0"/>
                        <a:t> 2010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EN 1558:2008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/>
                        <a:t>USDA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/>
                        <a:t>استاندارد ملی ایران</a:t>
                      </a:r>
                      <a:endParaRPr lang="fa-IR" sz="1600" dirty="0"/>
                    </a:p>
                  </a:txBody>
                  <a:tcPr/>
                </a:tc>
              </a:tr>
              <a:tr h="82125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20× 3/55 </a:t>
                      </a:r>
                      <a:r>
                        <a:rPr lang="fa-IR" dirty="0" smtClean="0"/>
                        <a:t>میلیمتر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/>
                        <a:t>جداسازی مواد اضافی درشت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/>
                        <a:t>جداسازی مواد اضافی درشت</a:t>
                      </a:r>
                    </a:p>
                    <a:p>
                      <a:pPr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</a:tr>
              <a:tr h="779477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20× 1 میلیمتر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/>
                        <a:t>جداسازی شن و ماسه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/>
                        <a:t>-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/>
                        <a:t>جداسازی شن و ماسه</a:t>
                      </a:r>
                    </a:p>
                    <a:p>
                      <a:pPr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/>
                        <a:t>جداسازی شن و ماسه</a:t>
                      </a:r>
                    </a:p>
                    <a:p>
                      <a:pPr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 dirty="0"/>
                    </a:p>
                  </a:txBody>
                  <a:tcPr/>
                </a:tc>
              </a:tr>
              <a:tr h="1010776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20× 1/7 میلیمتر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/>
                        <a:t>جداسازی گندم های شکسته و چروکیده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/>
                        <a:t>جداسازی گندم های شکسته و چروکیده</a:t>
                      </a:r>
                    </a:p>
                    <a:p>
                      <a:pPr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/>
                        <a:t>جداسازی گندم های شکسته و چروکیده</a:t>
                      </a:r>
                    </a:p>
                    <a:p>
                      <a:pPr rtl="1"/>
                      <a:endParaRPr lang="fa-IR" sz="1600" dirty="0"/>
                    </a:p>
                  </a:txBody>
                  <a:tcPr/>
                </a:tc>
              </a:tr>
              <a:tr h="866086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/>
                        <a:t>20× 2 میلیمتر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/>
                        <a:t>جداسازی گندم های شکسته و چروکیده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a-IR" sz="1600" dirty="0" smtClean="0"/>
                        <a:t>جداسازی گندم های شکسته و چروکیده</a:t>
                      </a:r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 dirty="0"/>
                    </a:p>
                  </a:txBody>
                  <a:tcPr/>
                </a:tc>
              </a:tr>
              <a:tr h="779477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4/76×1/98 میلیمتر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/>
                        <a:t>جداسازی اولیه انواع ناخالص ها</a:t>
                      </a:r>
                    </a:p>
                    <a:p>
                      <a:pPr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 dirty="0"/>
                    </a:p>
                  </a:txBody>
                  <a:tcPr/>
                </a:tc>
              </a:tr>
              <a:tr h="821255">
                <a:tc>
                  <a:txBody>
                    <a:bodyPr/>
                    <a:lstStyle/>
                    <a:p>
                      <a:pPr rtl="1"/>
                      <a:r>
                        <a:rPr lang="fa-IR" dirty="0" smtClean="0"/>
                        <a:t>9/53×1/63 میلیمتر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 smtClean="0"/>
                        <a:t>جداسازی گندم های شکسته و چروکیده</a:t>
                      </a:r>
                    </a:p>
                    <a:p>
                      <a:pPr rtl="1"/>
                      <a:endParaRPr lang="fa-I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4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fa-IR" sz="4400" dirty="0" smtClean="0">
                <a:solidFill>
                  <a:schemeClr val="tx1"/>
                </a:solidFill>
              </a:rPr>
              <a:t>استانداردسازی بر اساس ارزیابی ریسک</a:t>
            </a:r>
            <a:endParaRPr lang="fa-I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9714944"/>
              </p:ext>
            </p:extLst>
          </p:nvPr>
        </p:nvGraphicFramePr>
        <p:xfrm>
          <a:off x="1435100" y="1905000"/>
          <a:ext cx="7499350" cy="46761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499870"/>
                <a:gridCol w="2046152"/>
                <a:gridCol w="1317170"/>
                <a:gridCol w="2636158"/>
              </a:tblGrid>
              <a:tr h="1371600">
                <a:tc rowSpan="6">
                  <a:txBody>
                    <a:bodyPr/>
                    <a:lstStyle/>
                    <a:p>
                      <a:pPr algn="ctr" rtl="1"/>
                      <a:endParaRPr lang="fa-IR" b="1" dirty="0" smtClean="0"/>
                    </a:p>
                    <a:p>
                      <a:pPr algn="ctr" rtl="1"/>
                      <a:r>
                        <a:rPr lang="fa-IR" b="1" dirty="0" smtClean="0"/>
                        <a:t>گندم</a:t>
                      </a:r>
                      <a:endParaRPr lang="fa-IR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مایکوتوکسین ها </a:t>
                      </a:r>
                    </a:p>
                    <a:p>
                      <a:pPr algn="ctr" rtl="1"/>
                      <a:r>
                        <a:rPr lang="fa-IR" b="1" dirty="0" smtClean="0"/>
                        <a:t>میزان قابل قبول در استاندارد ملی</a:t>
                      </a:r>
                    </a:p>
                    <a:p>
                      <a:pPr algn="ctr" rtl="1"/>
                      <a:r>
                        <a:rPr lang="fa-IR" b="1" dirty="0" smtClean="0"/>
                        <a:t>(</a:t>
                      </a:r>
                      <a:r>
                        <a:rPr lang="en-US" b="1" dirty="0" smtClean="0"/>
                        <a:t>ppb</a:t>
                      </a:r>
                      <a:r>
                        <a:rPr lang="fa-IR" b="1" dirty="0" smtClean="0"/>
                        <a:t>)</a:t>
                      </a:r>
                      <a:endParaRPr lang="fa-I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مایکوتوکسین ها </a:t>
                      </a:r>
                    </a:p>
                    <a:p>
                      <a:pPr algn="ctr" rtl="1"/>
                      <a:r>
                        <a:rPr lang="fa-IR" b="1" dirty="0" smtClean="0"/>
                        <a:t>میزان قابل قبول در استاندارد</a:t>
                      </a:r>
                      <a:r>
                        <a:rPr lang="fa-IR" b="1" baseline="0" dirty="0" smtClean="0"/>
                        <a:t> کدکس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/>
                        <a:t>(</a:t>
                      </a:r>
                      <a:r>
                        <a:rPr lang="en-US" b="1" dirty="0" smtClean="0"/>
                        <a:t>ppb</a:t>
                      </a:r>
                      <a:r>
                        <a:rPr lang="fa-IR" b="1" dirty="0" smtClean="0"/>
                        <a:t>)</a:t>
                      </a:r>
                    </a:p>
                    <a:p>
                      <a:pPr algn="ctr" rtl="1"/>
                      <a:endParaRPr lang="fa-IR" b="1" dirty="0"/>
                    </a:p>
                  </a:txBody>
                  <a:tcPr/>
                </a:tc>
              </a:tr>
              <a:tr h="639240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آفلاتوکسین </a:t>
                      </a:r>
                      <a:r>
                        <a:rPr lang="en-US" b="1" dirty="0" smtClean="0"/>
                        <a:t>B1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5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</a:tr>
              <a:tr h="679032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مجموع آفلاتوکسین ها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15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</a:tr>
              <a:tr h="566424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اکراتوکسین </a:t>
                      </a:r>
                      <a:r>
                        <a:rPr lang="en-US" b="1" dirty="0" smtClean="0"/>
                        <a:t>A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5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5</a:t>
                      </a:r>
                      <a:endParaRPr lang="fa-IR" b="1" dirty="0"/>
                    </a:p>
                  </a:txBody>
                  <a:tcPr/>
                </a:tc>
              </a:tr>
              <a:tr h="606216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دی اکسی نیوالنون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1000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1000</a:t>
                      </a:r>
                      <a:endParaRPr lang="fa-IR" b="1" dirty="0"/>
                    </a:p>
                  </a:txBody>
                  <a:tcPr/>
                </a:tc>
              </a:tr>
              <a:tr h="722208">
                <a:tc vMerge="1"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زیرالنون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200</a:t>
                      </a:r>
                      <a:endParaRPr lang="fa-I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b="1" dirty="0" smtClean="0"/>
                        <a:t>-</a:t>
                      </a:r>
                      <a:endParaRPr lang="fa-I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9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9058" y="6261109"/>
            <a:ext cx="24384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b="1" dirty="0" smtClean="0"/>
              <a:t>با تشکر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152429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228600"/>
            <a:ext cx="7406640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/>
              <a:t/>
            </a:r>
            <a:br>
              <a:rPr lang="fa-IR" b="1" dirty="0"/>
            </a:br>
            <a:r>
              <a:rPr lang="fa-IR" b="1" dirty="0" smtClean="0"/>
              <a:t/>
            </a:r>
            <a:br>
              <a:rPr lang="fa-IR" b="1" dirty="0" smtClean="0"/>
            </a:br>
            <a:r>
              <a:rPr lang="fa-IR" b="1" dirty="0"/>
              <a:t/>
            </a:r>
            <a:br>
              <a:rPr lang="fa-IR" b="1" dirty="0"/>
            </a:br>
            <a:r>
              <a:rPr lang="fa-IR" sz="3100" b="1" dirty="0" smtClean="0">
                <a:solidFill>
                  <a:srgbClr val="C00000"/>
                </a:solidFill>
                <a:effectLst/>
              </a:rPr>
              <a:t>نقش </a:t>
            </a:r>
            <a:r>
              <a:rPr lang="fa-IR" sz="3100" b="1" dirty="0" smtClean="0">
                <a:solidFill>
                  <a:srgbClr val="C00000"/>
                </a:solidFill>
                <a:effectLst/>
              </a:rPr>
              <a:t>واهمیت استانداردهای ملی و بین المللی در تجارت غلات ایران</a:t>
            </a:r>
            <a:br>
              <a:rPr lang="fa-IR" sz="3100" b="1" dirty="0" smtClean="0">
                <a:solidFill>
                  <a:srgbClr val="C00000"/>
                </a:solidFill>
                <a:effectLst/>
              </a:rPr>
            </a:br>
            <a:r>
              <a:rPr lang="en-US" sz="3100" b="1" dirty="0" smtClean="0">
                <a:solidFill>
                  <a:srgbClr val="C00000"/>
                </a:solidFill>
                <a:effectLst/>
              </a:rPr>
              <a:t>Role and importance of National and International standards in </a:t>
            </a:r>
            <a:r>
              <a:rPr lang="en-US" sz="3100" b="1" dirty="0" smtClean="0">
                <a:solidFill>
                  <a:srgbClr val="C00000"/>
                </a:solidFill>
                <a:effectLst/>
              </a:rPr>
              <a:t>Iran’s </a:t>
            </a:r>
            <a:r>
              <a:rPr lang="en-US" sz="3100" b="1" dirty="0" smtClean="0">
                <a:solidFill>
                  <a:srgbClr val="C00000"/>
                </a:solidFill>
                <a:effectLst/>
              </a:rPr>
              <a:t>grain trade</a:t>
            </a:r>
            <a:r>
              <a:rPr lang="fa-IR" sz="3100" b="1" dirty="0" smtClean="0">
                <a:solidFill>
                  <a:srgbClr val="C00000"/>
                </a:solidFill>
                <a:effectLst/>
              </a:rPr>
              <a:t/>
            </a:r>
            <a:br>
              <a:rPr lang="fa-IR" sz="3100" b="1" dirty="0" smtClean="0">
                <a:solidFill>
                  <a:srgbClr val="C00000"/>
                </a:solidFill>
                <a:effectLst/>
              </a:rPr>
            </a:br>
            <a:endParaRPr lang="fa-IR" sz="31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200400"/>
            <a:ext cx="7406640" cy="22860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fa-IR" b="1" dirty="0" smtClean="0"/>
              <a:t>دکتر فرناز دستمالچی</a:t>
            </a:r>
          </a:p>
          <a:p>
            <a:pPr algn="ctr"/>
            <a:r>
              <a:rPr lang="fa-IR" b="1" dirty="0" smtClean="0"/>
              <a:t>پژوهشگاه استاندارد - سازمان ملی استاندارد </a:t>
            </a:r>
            <a:r>
              <a:rPr lang="fa-IR" b="1" dirty="0" smtClean="0"/>
              <a:t>ایران</a:t>
            </a:r>
          </a:p>
          <a:p>
            <a:pPr algn="ctr"/>
            <a:endParaRPr lang="fa-IR" b="1" dirty="0" smtClean="0">
              <a:cs typeface="+mj-cs"/>
            </a:endParaRPr>
          </a:p>
          <a:p>
            <a:pPr algn="ctr"/>
            <a:r>
              <a:rPr lang="en-US" b="1" dirty="0" smtClean="0"/>
              <a:t>Dr. </a:t>
            </a:r>
            <a:r>
              <a:rPr lang="en-US" b="1" dirty="0" err="1" smtClean="0"/>
              <a:t>Farnaz</a:t>
            </a:r>
            <a:r>
              <a:rPr lang="en-US" b="1" dirty="0" smtClean="0"/>
              <a:t> </a:t>
            </a:r>
            <a:r>
              <a:rPr lang="en-US" b="1" dirty="0" err="1" smtClean="0"/>
              <a:t>Dastmalchi</a:t>
            </a:r>
            <a:endParaRPr lang="en-US" b="1" dirty="0" smtClean="0"/>
          </a:p>
          <a:p>
            <a:pPr algn="ctr" rtl="0"/>
            <a:r>
              <a:rPr lang="fa-IR" b="1" dirty="0" smtClean="0"/>
              <a:t>  </a:t>
            </a:r>
            <a:r>
              <a:rPr lang="en-US" b="1" dirty="0" smtClean="0"/>
              <a:t>Standard Research Institute – </a:t>
            </a:r>
          </a:p>
          <a:p>
            <a:pPr algn="ctr" rtl="0"/>
            <a:r>
              <a:rPr lang="en-US" b="1" dirty="0" smtClean="0"/>
              <a:t>Iranian </a:t>
            </a:r>
            <a:r>
              <a:rPr lang="en-US" b="1" dirty="0"/>
              <a:t>National </a:t>
            </a:r>
            <a:r>
              <a:rPr lang="en-US" b="1" dirty="0" smtClean="0"/>
              <a:t>Standard Organization</a:t>
            </a:r>
          </a:p>
          <a:p>
            <a:pPr algn="ctr" rtl="0"/>
            <a:r>
              <a:rPr lang="fa-IR" b="1" dirty="0" smtClean="0"/>
              <a:t>اردیبهشت 1401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66385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49808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fa-IR" dirty="0" smtClean="0">
                <a:solidFill>
                  <a:schemeClr val="tx1"/>
                </a:solidFill>
              </a:rPr>
              <a:t>فهرست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a-IR" sz="2800" b="1" dirty="0" smtClean="0"/>
              <a:t>1</a:t>
            </a:r>
            <a:r>
              <a:rPr lang="fa-IR" sz="2800" b="1" dirty="0" smtClean="0">
                <a:cs typeface="Nazanin" pitchFamily="2" charset="-78"/>
              </a:rPr>
              <a:t>- آشنایی با سازمان بین المللی استانداردسازی </a:t>
            </a:r>
            <a:r>
              <a:rPr lang="en-US" sz="2800" b="1" dirty="0" smtClean="0">
                <a:cs typeface="Nazanin" pitchFamily="2" charset="-78"/>
              </a:rPr>
              <a:t>ISO</a:t>
            </a:r>
            <a:r>
              <a:rPr lang="fa-IR" sz="2800" b="1" dirty="0" smtClean="0">
                <a:cs typeface="Nazanin" pitchFamily="2" charset="-78"/>
              </a:rPr>
              <a:t> و کمیته فنی فراورده های غذایی </a:t>
            </a:r>
            <a:r>
              <a:rPr lang="en-US" sz="2800" b="1" dirty="0" smtClean="0">
                <a:cs typeface="Nazanin" pitchFamily="2" charset="-78"/>
              </a:rPr>
              <a:t>TC34</a:t>
            </a:r>
            <a:r>
              <a:rPr lang="fa-IR" sz="2800" b="1" dirty="0" smtClean="0">
                <a:cs typeface="Nazanin" pitchFamily="2" charset="-78"/>
              </a:rPr>
              <a:t> </a:t>
            </a:r>
            <a:endParaRPr lang="fa-IR" sz="2800" b="1" dirty="0" smtClean="0">
              <a:cs typeface="Nazanin" pitchFamily="2" charset="-78"/>
            </a:endParaRPr>
          </a:p>
          <a:p>
            <a:endParaRPr lang="fa-IR" sz="2800" b="1" dirty="0" smtClean="0">
              <a:cs typeface="Nazanin" pitchFamily="2" charset="-78"/>
            </a:endParaRPr>
          </a:p>
          <a:p>
            <a:r>
              <a:rPr lang="fa-IR" sz="2800" b="1" dirty="0" smtClean="0">
                <a:cs typeface="Nazanin" pitchFamily="2" charset="-78"/>
              </a:rPr>
              <a:t>2- آشنایی با استانداردهای بین المللی </a:t>
            </a:r>
            <a:r>
              <a:rPr lang="en-US" sz="2800" b="1" dirty="0" smtClean="0">
                <a:cs typeface="Nazanin" pitchFamily="2" charset="-78"/>
              </a:rPr>
              <a:t>Codex </a:t>
            </a:r>
            <a:r>
              <a:rPr lang="en-US" sz="2800" b="1" dirty="0" err="1" smtClean="0">
                <a:cs typeface="Nazanin" pitchFamily="2" charset="-78"/>
              </a:rPr>
              <a:t>Alimentarious</a:t>
            </a:r>
            <a:endParaRPr lang="fa-IR" sz="2800" b="1" dirty="0" smtClean="0">
              <a:cs typeface="Nazanin" pitchFamily="2" charset="-78"/>
            </a:endParaRPr>
          </a:p>
          <a:p>
            <a:endParaRPr lang="fa-IR" sz="2800" b="1" dirty="0" smtClean="0">
              <a:cs typeface="Nazanin" pitchFamily="2" charset="-78"/>
            </a:endParaRPr>
          </a:p>
          <a:p>
            <a:r>
              <a:rPr lang="fa-IR" sz="2800" b="1" dirty="0" smtClean="0">
                <a:cs typeface="Nazanin" pitchFamily="2" charset="-78"/>
              </a:rPr>
              <a:t>3-سهولت </a:t>
            </a:r>
            <a:r>
              <a:rPr lang="fa-IR" sz="2800" b="1" dirty="0">
                <a:cs typeface="Nazanin" pitchFamily="2" charset="-78"/>
              </a:rPr>
              <a:t>در تجارت بین المللی با استفاده از </a:t>
            </a:r>
            <a:r>
              <a:rPr lang="fa-IR" sz="2800" b="1" dirty="0" smtClean="0">
                <a:cs typeface="Nazanin" pitchFamily="2" charset="-78"/>
              </a:rPr>
              <a:t>استانداردها</a:t>
            </a:r>
          </a:p>
          <a:p>
            <a:endParaRPr lang="fa-IR" sz="2800" b="1" dirty="0">
              <a:cs typeface="Nazanin" pitchFamily="2" charset="-78"/>
            </a:endParaRPr>
          </a:p>
          <a:p>
            <a:r>
              <a:rPr lang="fa-IR" sz="2800" b="1" dirty="0" smtClean="0">
                <a:cs typeface="Nazanin" pitchFamily="2" charset="-78"/>
              </a:rPr>
              <a:t>4-مطالعات </a:t>
            </a:r>
            <a:r>
              <a:rPr lang="fa-IR" sz="2800" b="1" dirty="0" smtClean="0">
                <a:cs typeface="Nazanin" pitchFamily="2" charset="-78"/>
              </a:rPr>
              <a:t>تطبیقی درخصوص استانداردهای بین المللی، استانداردهای ملی سایر کشورها و استاندارد ملی </a:t>
            </a:r>
            <a:r>
              <a:rPr lang="fa-IR" sz="2800" b="1" dirty="0" smtClean="0">
                <a:cs typeface="Nazanin" pitchFamily="2" charset="-78"/>
              </a:rPr>
              <a:t>ایران</a:t>
            </a:r>
            <a:endParaRPr lang="fa-IR" sz="2800" b="1" dirty="0" smtClean="0">
              <a:cs typeface="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818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08783"/>
            <a:ext cx="40386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r" rtl="1">
              <a:spcBef>
                <a:spcPts val="600"/>
              </a:spcBef>
              <a:buClr>
                <a:srgbClr val="94C600"/>
              </a:buClr>
              <a:buSzPct val="80000"/>
              <a:buFont typeface="Wingdings" pitchFamily="2" charset="2"/>
              <a:buChar char="Ø"/>
            </a:pPr>
            <a:r>
              <a:rPr lang="fa-IR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در سال1946 </a:t>
            </a:r>
            <a:r>
              <a:rPr lang="fa-IR" altLang="fa-IR" sz="24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تاسیس</a:t>
            </a:r>
            <a:r>
              <a:rPr lang="en-US" altLang="fa-IR" sz="24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sz="24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گردید و از فوریه 1947 شروع به فعالیت نمود.</a:t>
            </a:r>
            <a:endParaRPr lang="en-US" altLang="fa-IR" sz="2400" b="1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marL="365760" lvl="0" indent="-283464" algn="r" rtl="1">
              <a:spcBef>
                <a:spcPts val="600"/>
              </a:spcBef>
              <a:buClr>
                <a:srgbClr val="94C600"/>
              </a:buClr>
              <a:buSzPct val="80000"/>
              <a:buFont typeface="Wingdings" pitchFamily="2" charset="2"/>
              <a:buChar char="Ø"/>
            </a:pPr>
            <a:r>
              <a:rPr lang="fa-IR" altLang="fa-IR" sz="24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مقر آن در شهر ژنو سوئیس می باشد. </a:t>
            </a:r>
            <a:endParaRPr lang="en-US" altLang="fa-IR" sz="2400" b="1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marL="365760" lvl="0" indent="-283464" algn="r" rtl="1">
              <a:spcBef>
                <a:spcPts val="600"/>
              </a:spcBef>
              <a:buClr>
                <a:srgbClr val="94C600"/>
              </a:buClr>
              <a:buSzPct val="80000"/>
              <a:buFont typeface="Wingdings" pitchFamily="2" charset="2"/>
              <a:buChar char="Ø"/>
            </a:pPr>
            <a:r>
              <a:rPr lang="fa-IR" altLang="fa-IR" sz="24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وظیفه اصلی آن تدوین استانداردهای بین المللی در کلیه زمینه ها غیر از برق و الکترونیک و مخابرات می باشد. </a:t>
            </a:r>
          </a:p>
          <a:p>
            <a:pPr marL="365760" lvl="0" indent="-283464" algn="r" rtl="1">
              <a:spcBef>
                <a:spcPts val="600"/>
              </a:spcBef>
              <a:buClr>
                <a:srgbClr val="94C600"/>
              </a:buClr>
              <a:buSzPct val="80000"/>
              <a:buFont typeface="Wingdings" pitchFamily="2" charset="2"/>
              <a:buChar char="Ø"/>
            </a:pPr>
            <a:r>
              <a:rPr lang="fa-IR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کمیته های فنی</a:t>
            </a:r>
            <a:r>
              <a:rPr lang="en-US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:TC</a:t>
            </a:r>
            <a:r>
              <a:rPr lang="fa-IR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گروهی </a:t>
            </a:r>
            <a:r>
              <a:rPr lang="fa-IR" altLang="fa-IR" sz="24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فني است كه در زمينه‌هاي خاص مسئوليت برنامه </a:t>
            </a:r>
            <a:r>
              <a:rPr lang="fa-IR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ريزي،تدوین </a:t>
            </a:r>
            <a:r>
              <a:rPr lang="fa-IR" altLang="fa-IR" sz="2400" b="1" dirty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و پايش استانداردها را بر عهده دارد. </a:t>
            </a:r>
            <a:endParaRPr lang="fa-IR" altLang="fa-IR" sz="2400" b="1" dirty="0" smtClean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marL="365760" lvl="0" indent="-283464" algn="r" rtl="1">
              <a:spcBef>
                <a:spcPts val="600"/>
              </a:spcBef>
              <a:buClr>
                <a:srgbClr val="94C600"/>
              </a:buClr>
              <a:buSzPct val="80000"/>
              <a:buFont typeface="Wingdings" pitchFamily="2" charset="2"/>
              <a:buChar char="Ø"/>
            </a:pPr>
            <a:r>
              <a:rPr lang="en-US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ISO </a:t>
            </a:r>
            <a:r>
              <a:rPr lang="fa-IR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دارای </a:t>
            </a:r>
            <a:r>
              <a:rPr lang="en-US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, 334</a:t>
            </a:r>
            <a:r>
              <a:rPr lang="fa-IR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TC</a:t>
            </a:r>
            <a:r>
              <a:rPr lang="fa-IR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است </a:t>
            </a:r>
            <a:r>
              <a:rPr lang="fa-IR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. </a:t>
            </a:r>
            <a:r>
              <a:rPr lang="en-US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TC34</a:t>
            </a:r>
            <a:r>
              <a:rPr lang="fa-IR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کمیته فنی فراورده های غذایی است و دارای </a:t>
            </a:r>
            <a:r>
              <a:rPr lang="en-US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17</a:t>
            </a:r>
            <a:r>
              <a:rPr lang="fa-IR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 ، </a:t>
            </a:r>
            <a:r>
              <a:rPr lang="en-US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SC</a:t>
            </a:r>
            <a:r>
              <a:rPr lang="fa-IR" altLang="fa-IR" sz="2400" b="1" dirty="0" smtClean="0">
                <a:solidFill>
                  <a:prstClr val="black"/>
                </a:solidFill>
                <a:latin typeface="Times New Roman" pitchFamily="18" charset="0"/>
                <a:cs typeface="B Nazanin" pitchFamily="2" charset="-78"/>
              </a:rPr>
              <a:t>.</a:t>
            </a:r>
          </a:p>
          <a:p>
            <a:pPr marL="365760" lvl="0" indent="-283464" algn="r" rtl="1">
              <a:spcBef>
                <a:spcPts val="600"/>
              </a:spcBef>
              <a:buClr>
                <a:srgbClr val="94C600"/>
              </a:buClr>
              <a:buSzPct val="80000"/>
              <a:buFont typeface="Wingdings" pitchFamily="2" charset="2"/>
              <a:buChar char="Ø"/>
            </a:pPr>
            <a:endParaRPr lang="fa-IR" altLang="fa-IR" sz="2400" b="1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  <a:p>
            <a:pPr marL="365760" lvl="0" indent="-283464" algn="r" rtl="1">
              <a:spcBef>
                <a:spcPts val="600"/>
              </a:spcBef>
              <a:buClr>
                <a:srgbClr val="94C600"/>
              </a:buClr>
              <a:buSzPct val="80000"/>
              <a:buFont typeface="Wingdings" pitchFamily="2" charset="2"/>
              <a:buChar char="Ø"/>
            </a:pPr>
            <a:endParaRPr lang="fa-IR" altLang="fa-IR" sz="2400" b="1" dirty="0">
              <a:solidFill>
                <a:prstClr val="black"/>
              </a:solidFill>
              <a:latin typeface="Times New Roman" pitchFamily="18" charset="0"/>
              <a:cs typeface="B Nazanin" pitchFamily="2" charset="-78"/>
            </a:endParaRPr>
          </a:p>
        </p:txBody>
      </p:sp>
      <p:pic>
        <p:nvPicPr>
          <p:cNvPr id="4" name="Picture 9" descr="821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8783"/>
            <a:ext cx="2033588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18853428"/>
              </p:ext>
            </p:extLst>
          </p:nvPr>
        </p:nvGraphicFramePr>
        <p:xfrm>
          <a:off x="5029200" y="2590800"/>
          <a:ext cx="3908198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46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TC 34 Food products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76400"/>
            <a:ext cx="749808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altLang="fa-IR" b="1" dirty="0">
              <a:latin typeface="Times New Roman" pitchFamily="18" charset="0"/>
              <a:cs typeface="B Nazanin" pitchFamily="2" charset="-78"/>
            </a:endParaRPr>
          </a:p>
          <a:p>
            <a:endParaRPr lang="fa-I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295040"/>
              </p:ext>
            </p:extLst>
          </p:nvPr>
        </p:nvGraphicFramePr>
        <p:xfrm>
          <a:off x="1066800" y="746760"/>
          <a:ext cx="8077200" cy="64922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62668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TC</a:t>
                      </a:r>
                      <a:r>
                        <a:rPr lang="en-US" baseline="0" dirty="0" smtClean="0"/>
                        <a:t> 34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Food products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TC</a:t>
                      </a:r>
                      <a:r>
                        <a:rPr lang="en-US" baseline="0" dirty="0" smtClean="0"/>
                        <a:t> 34</a:t>
                      </a:r>
                      <a:endParaRPr lang="fa-IR" dirty="0" smtClean="0"/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Food products</a:t>
                      </a:r>
                      <a:endParaRPr lang="fa-IR" dirty="0" smtClean="0"/>
                    </a:p>
                    <a:p>
                      <a:pPr algn="ctr" rtl="1"/>
                      <a:endParaRPr lang="fa-IR" dirty="0"/>
                    </a:p>
                  </a:txBody>
                  <a:tcPr/>
                </a:tc>
              </a:tr>
              <a:tr h="529604">
                <a:tc>
                  <a:txBody>
                    <a:bodyPr/>
                    <a:lstStyle/>
                    <a:p>
                      <a:pPr algn="ctr" rtl="1"/>
                      <a:r>
                        <a:rPr lang="fa-IR" sz="1500" b="1" dirty="0" smtClean="0">
                          <a:cs typeface="+mn-cs"/>
                        </a:rPr>
                        <a:t> 2</a:t>
                      </a:r>
                      <a:r>
                        <a:rPr lang="en-US" sz="1500" b="1" dirty="0" smtClean="0">
                          <a:cs typeface="+mn-cs"/>
                        </a:rPr>
                        <a:t>TC</a:t>
                      </a:r>
                      <a:r>
                        <a:rPr lang="en-US" sz="1500" b="1" baseline="0" dirty="0" smtClean="0">
                          <a:cs typeface="+mn-cs"/>
                        </a:rPr>
                        <a:t> 34/SC</a:t>
                      </a:r>
                      <a:endParaRPr lang="fa-IR" sz="15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500" b="1" dirty="0" smtClean="0">
                          <a:cs typeface="+mn-cs"/>
                        </a:rPr>
                        <a:t>Oleaginous seeds and fruits and oilseed meals</a:t>
                      </a:r>
                      <a:endParaRPr lang="fa-IR" sz="15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34/SC11</a:t>
                      </a:r>
                      <a:r>
                        <a:rPr lang="fa-IR" sz="1500" baseline="0" dirty="0" smtClean="0">
                          <a:cs typeface="+mn-cs"/>
                        </a:rPr>
                        <a:t> </a:t>
                      </a:r>
                      <a:endParaRPr lang="fa-IR" sz="1500" dirty="0" smtClean="0">
                        <a:cs typeface="+mn-cs"/>
                      </a:endParaRPr>
                    </a:p>
                    <a:p>
                      <a:pPr algn="ctr" rtl="1"/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500" dirty="0" smtClean="0">
                          <a:cs typeface="+mn-cs"/>
                        </a:rPr>
                        <a:t>Animal and vegetable fats and oils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</a:tr>
              <a:tr h="5296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+mn-cs"/>
                        </a:rPr>
                        <a:t> 3</a:t>
                      </a: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</a:t>
                      </a:r>
                      <a:endParaRPr lang="fa-IR" sz="1500" dirty="0" smtClean="0">
                        <a:cs typeface="+mn-cs"/>
                      </a:endParaRPr>
                    </a:p>
                    <a:p>
                      <a:pPr algn="ctr" rtl="1"/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500" dirty="0" smtClean="0">
                          <a:cs typeface="+mn-cs"/>
                        </a:rPr>
                        <a:t>Fruits and vegetables and their derived products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+mn-cs"/>
                        </a:rPr>
                        <a:t>12</a:t>
                      </a: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</a:t>
                      </a:r>
                      <a:endParaRPr lang="fa-IR" sz="1500" dirty="0" smtClean="0">
                        <a:cs typeface="+mn-cs"/>
                      </a:endParaRPr>
                    </a:p>
                    <a:p>
                      <a:pPr algn="ctr" rtl="1"/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500" dirty="0" smtClean="0">
                          <a:cs typeface="+mn-cs"/>
                        </a:rPr>
                        <a:t>Sensory analysis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</a:tr>
              <a:tr h="5296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dirty="0" smtClean="0">
                          <a:cs typeface="+mn-cs"/>
                        </a:rPr>
                        <a:t> 4</a:t>
                      </a:r>
                      <a:r>
                        <a:rPr lang="en-US" sz="1500" b="1" dirty="0" smtClean="0">
                          <a:cs typeface="+mn-cs"/>
                        </a:rPr>
                        <a:t>TC</a:t>
                      </a:r>
                      <a:r>
                        <a:rPr lang="en-US" sz="1500" b="1" baseline="0" dirty="0" smtClean="0">
                          <a:cs typeface="+mn-cs"/>
                        </a:rPr>
                        <a:t> 34/SC</a:t>
                      </a:r>
                      <a:endParaRPr lang="fa-IR" sz="1500" b="1" dirty="0" smtClean="0">
                        <a:cs typeface="+mn-cs"/>
                      </a:endParaRPr>
                    </a:p>
                    <a:p>
                      <a:pPr algn="ctr" rtl="1"/>
                      <a:endParaRPr lang="fa-IR" sz="15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500" b="1" dirty="0" smtClean="0">
                          <a:cs typeface="+mn-cs"/>
                        </a:rPr>
                        <a:t>Cereals and pulses</a:t>
                      </a:r>
                      <a:endParaRPr lang="fa-IR" sz="15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+mn-cs"/>
                        </a:rPr>
                        <a:t>15</a:t>
                      </a: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</a:t>
                      </a:r>
                      <a:endParaRPr lang="fa-IR" sz="1500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500" dirty="0" smtClean="0">
                          <a:cs typeface="+mn-cs"/>
                        </a:rPr>
                        <a:t>Coffee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</a:tr>
              <a:tr h="5296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+mn-cs"/>
                        </a:rPr>
                        <a:t> 5</a:t>
                      </a: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</a:t>
                      </a:r>
                      <a:endParaRPr lang="fa-IR" sz="1500" dirty="0" smtClean="0">
                        <a:cs typeface="+mn-cs"/>
                      </a:endParaRPr>
                    </a:p>
                    <a:p>
                      <a:pPr algn="ctr" rtl="1"/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500" dirty="0" smtClean="0">
                          <a:cs typeface="+mn-cs"/>
                        </a:rPr>
                        <a:t>Milk and milk products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+mn-cs"/>
                        </a:rPr>
                        <a:t>16</a:t>
                      </a: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</a:t>
                      </a:r>
                      <a:endParaRPr lang="fa-IR" sz="1500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500" dirty="0" smtClean="0">
                          <a:cs typeface="+mn-cs"/>
                        </a:rPr>
                        <a:t>Horizontal methods for molecular biomarker analysis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</a:tr>
              <a:tr h="5296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+mn-cs"/>
                        </a:rPr>
                        <a:t> 6</a:t>
                      </a: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</a:t>
                      </a:r>
                      <a:endParaRPr lang="fa-IR" sz="1500" dirty="0" smtClean="0">
                        <a:cs typeface="+mn-cs"/>
                      </a:endParaRPr>
                    </a:p>
                    <a:p>
                      <a:pPr algn="ctr" rtl="1"/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500" dirty="0" smtClean="0">
                          <a:cs typeface="+mn-cs"/>
                        </a:rPr>
                        <a:t>Meat, poultry, fish, eggs and their products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b="1" dirty="0" smtClean="0">
                          <a:cs typeface="+mn-cs"/>
                        </a:rPr>
                        <a:t>17</a:t>
                      </a:r>
                      <a:r>
                        <a:rPr lang="en-US" sz="1500" b="1" dirty="0" smtClean="0">
                          <a:cs typeface="+mn-cs"/>
                        </a:rPr>
                        <a:t>TC</a:t>
                      </a:r>
                      <a:r>
                        <a:rPr lang="en-US" sz="1500" b="1" baseline="0" dirty="0" smtClean="0">
                          <a:cs typeface="+mn-cs"/>
                        </a:rPr>
                        <a:t> 34/SC</a:t>
                      </a:r>
                      <a:endParaRPr lang="fa-IR" sz="1500" b="1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500" b="1" dirty="0" smtClean="0">
                          <a:cs typeface="+mn-cs"/>
                        </a:rPr>
                        <a:t>Management systems for food safety</a:t>
                      </a:r>
                      <a:endParaRPr lang="fa-IR" sz="1500" b="1" dirty="0">
                        <a:cs typeface="+mn-cs"/>
                      </a:endParaRPr>
                    </a:p>
                  </a:txBody>
                  <a:tcPr/>
                </a:tc>
              </a:tr>
              <a:tr h="5296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+mn-cs"/>
                        </a:rPr>
                        <a:t> 7</a:t>
                      </a: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</a:t>
                      </a:r>
                      <a:endParaRPr lang="fa-IR" sz="1500" dirty="0" smtClean="0">
                        <a:cs typeface="+mn-cs"/>
                      </a:endParaRPr>
                    </a:p>
                    <a:p>
                      <a:pPr algn="ctr" rtl="1"/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500" dirty="0" smtClean="0">
                          <a:cs typeface="+mn-cs"/>
                        </a:rPr>
                        <a:t>Spices, culinary herbs and condiments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+mn-cs"/>
                        </a:rPr>
                        <a:t>18</a:t>
                      </a: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</a:t>
                      </a:r>
                      <a:endParaRPr lang="fa-IR" sz="1500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500" dirty="0" smtClean="0">
                          <a:cs typeface="+mn-cs"/>
                        </a:rPr>
                        <a:t>Cocoa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</a:tr>
              <a:tr h="5296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34/SC8</a:t>
                      </a:r>
                      <a:r>
                        <a:rPr lang="fa-IR" sz="1500" baseline="0" dirty="0" smtClean="0">
                          <a:cs typeface="+mn-cs"/>
                        </a:rPr>
                        <a:t> </a:t>
                      </a:r>
                      <a:endParaRPr lang="fa-IR" sz="1500" dirty="0" smtClean="0">
                        <a:cs typeface="+mn-cs"/>
                      </a:endParaRPr>
                    </a:p>
                    <a:p>
                      <a:pPr algn="ctr" rtl="1"/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500" dirty="0" smtClean="0">
                          <a:cs typeface="+mn-cs"/>
                        </a:rPr>
                        <a:t>Tea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+mn-cs"/>
                        </a:rPr>
                        <a:t>19</a:t>
                      </a: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</a:t>
                      </a:r>
                      <a:endParaRPr lang="fa-IR" sz="1500" dirty="0" smtClean="0">
                        <a:cs typeface="+mn-cs"/>
                      </a:endParaRPr>
                    </a:p>
                    <a:p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500" dirty="0" smtClean="0">
                          <a:cs typeface="+mn-cs"/>
                        </a:rPr>
                        <a:t>Bee products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</a:tr>
              <a:tr h="529604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34/SC9</a:t>
                      </a:r>
                      <a:endParaRPr lang="fa-IR" sz="1500" dirty="0" smtClean="0">
                        <a:cs typeface="+mn-cs"/>
                      </a:endParaRPr>
                    </a:p>
                    <a:p>
                      <a:pPr algn="ctr" rtl="1"/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500" dirty="0" smtClean="0">
                          <a:cs typeface="+mn-cs"/>
                        </a:rPr>
                        <a:t>Microbiology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500" dirty="0" smtClean="0">
                          <a:cs typeface="+mn-cs"/>
                        </a:rPr>
                        <a:t>20</a:t>
                      </a:r>
                      <a:r>
                        <a:rPr lang="en-US" sz="1500" dirty="0" smtClean="0">
                          <a:cs typeface="+mn-cs"/>
                        </a:rPr>
                        <a:t>TC</a:t>
                      </a:r>
                      <a:r>
                        <a:rPr lang="en-US" sz="1500" baseline="0" dirty="0" smtClean="0">
                          <a:cs typeface="+mn-cs"/>
                        </a:rPr>
                        <a:t> 34/SC</a:t>
                      </a:r>
                      <a:endParaRPr lang="fa-IR" sz="1500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500" dirty="0" smtClean="0">
                          <a:cs typeface="+mn-cs"/>
                        </a:rPr>
                        <a:t>Food loss and waste</a:t>
                      </a:r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</a:tr>
              <a:tr h="22859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smtClean="0">
                          <a:cs typeface="+mn-cs"/>
                        </a:rPr>
                        <a:t>TC</a:t>
                      </a:r>
                      <a:r>
                        <a:rPr lang="en-US" sz="1500" b="1" baseline="0" dirty="0" smtClean="0">
                          <a:cs typeface="+mn-cs"/>
                        </a:rPr>
                        <a:t> 34/SC10</a:t>
                      </a:r>
                      <a:endParaRPr lang="fa-IR" sz="1500" b="1" dirty="0" smtClean="0">
                        <a:cs typeface="+mn-cs"/>
                      </a:endParaRPr>
                    </a:p>
                    <a:p>
                      <a:pPr algn="ctr" rtl="1"/>
                      <a:endParaRPr lang="fa-IR" sz="15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CA" sz="1500" b="1" dirty="0" smtClean="0">
                          <a:cs typeface="+mn-cs"/>
                        </a:rPr>
                        <a:t>Animal feeding stuffs</a:t>
                      </a:r>
                      <a:endParaRPr lang="fa-IR" sz="1500" b="1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sz="1500" dirty="0"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SCOPE  ISO/TC34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altLang="fa-IR" sz="5100" b="1" dirty="0">
                <a:latin typeface="Times New Roman" pitchFamily="18" charset="0"/>
                <a:cs typeface="B Nazanin" pitchFamily="2" charset="-78"/>
              </a:rPr>
              <a:t>TC 34</a:t>
            </a:r>
            <a:r>
              <a:rPr lang="fa-IR" altLang="fa-IR" sz="5100" b="1" dirty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sz="5100" b="1" dirty="0" smtClean="0">
                <a:latin typeface="Times New Roman" pitchFamily="18" charset="0"/>
                <a:cs typeface="B Nazanin" pitchFamily="2" charset="-78"/>
              </a:rPr>
              <a:t>شامل استانداردسازی </a:t>
            </a:r>
            <a:r>
              <a:rPr lang="fa-IR" altLang="fa-IR" sz="5100" b="1" dirty="0">
                <a:latin typeface="Times New Roman" pitchFamily="18" charset="0"/>
                <a:cs typeface="B Nazanin" pitchFamily="2" charset="-78"/>
              </a:rPr>
              <a:t>مواد غذایی خوراک انسان و </a:t>
            </a:r>
            <a:r>
              <a:rPr lang="fa-IR" altLang="fa-IR" sz="5100" b="1" dirty="0" smtClean="0">
                <a:latin typeface="Times New Roman" pitchFamily="18" charset="0"/>
                <a:cs typeface="B Nazanin" pitchFamily="2" charset="-78"/>
              </a:rPr>
              <a:t>حیوان است، </a:t>
            </a:r>
            <a:r>
              <a:rPr lang="fa-IR" altLang="fa-IR" sz="5100" b="1" dirty="0">
                <a:latin typeface="Times New Roman" pitchFamily="18" charset="0"/>
                <a:cs typeface="B Nazanin" pitchFamily="2" charset="-78"/>
              </a:rPr>
              <a:t>بطوریکه زنجیره غذایی از مواد اولیه تا مصرف را پوشش می دهد</a:t>
            </a:r>
            <a:r>
              <a:rPr lang="fa-IR" altLang="fa-IR" sz="5100" b="1" dirty="0" smtClean="0">
                <a:latin typeface="Times New Roman" pitchFamily="18" charset="0"/>
                <a:cs typeface="B Nazanin" pitchFamily="2" charset="-78"/>
              </a:rPr>
              <a:t>.</a:t>
            </a:r>
          </a:p>
          <a:p>
            <a:pPr algn="l"/>
            <a:r>
              <a:rPr lang="fa-IR" altLang="fa-IR" sz="5100" b="1" dirty="0" smtClean="0"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altLang="fa-IR" b="1" dirty="0" smtClean="0">
                <a:latin typeface="Times New Roman" pitchFamily="18" charset="0"/>
                <a:cs typeface="B Nazanin" pitchFamily="2" charset="-78"/>
              </a:rPr>
              <a:t>بجز:                                                   </a:t>
            </a:r>
            <a:r>
              <a:rPr lang="en-US" altLang="fa-IR" b="1" dirty="0">
                <a:latin typeface="Times New Roman" pitchFamily="18" charset="0"/>
                <a:cs typeface="B Nazanin" pitchFamily="2" charset="-78"/>
              </a:rPr>
              <a:t>ISO/TC 54 Essential oils </a:t>
            </a:r>
            <a:endParaRPr lang="en-US" altLang="fa-IR" b="1" dirty="0" smtClean="0">
              <a:latin typeface="Times New Roman" pitchFamily="18" charset="0"/>
              <a:cs typeface="B Nazanin" pitchFamily="2" charset="-78"/>
            </a:endParaRPr>
          </a:p>
          <a:p>
            <a:pPr algn="l"/>
            <a:r>
              <a:rPr lang="en-US" altLang="fa-IR" b="1" dirty="0" smtClean="0">
                <a:latin typeface="Times New Roman" pitchFamily="18" charset="0"/>
                <a:cs typeface="B Nazanin" pitchFamily="2" charset="-78"/>
              </a:rPr>
              <a:t>ISO/TC 93 Starch</a:t>
            </a:r>
            <a:endParaRPr lang="fa-IR" altLang="fa-IR" b="1" dirty="0" smtClean="0">
              <a:latin typeface="Times New Roman" pitchFamily="18" charset="0"/>
              <a:cs typeface="B Nazanin" pitchFamily="2" charset="-78"/>
            </a:endParaRPr>
          </a:p>
          <a:p>
            <a:pPr algn="l" rtl="0"/>
            <a:endParaRPr lang="en-US" altLang="fa-IR" b="1" dirty="0" smtClean="0">
              <a:latin typeface="Times New Roman" pitchFamily="18" charset="0"/>
              <a:cs typeface="B Nazanin" pitchFamily="2" charset="-78"/>
            </a:endParaRPr>
          </a:p>
          <a:p>
            <a:pPr algn="l" rtl="0"/>
            <a:r>
              <a:rPr lang="en-US" altLang="fa-IR" b="1" dirty="0" smtClean="0">
                <a:latin typeface="Times New Roman" pitchFamily="18" charset="0"/>
                <a:cs typeface="B Nazanin" pitchFamily="2" charset="-78"/>
              </a:rPr>
              <a:t>terminology</a:t>
            </a:r>
            <a:r>
              <a:rPr lang="en-US" altLang="fa-IR" b="1" dirty="0">
                <a:latin typeface="Times New Roman" pitchFamily="18" charset="0"/>
                <a:cs typeface="B Nazanin" pitchFamily="2" charset="-78"/>
              </a:rPr>
              <a:t>, sampling, </a:t>
            </a:r>
          </a:p>
          <a:p>
            <a:pPr algn="l" rtl="0"/>
            <a:r>
              <a:rPr lang="en-US" altLang="fa-IR" b="1" dirty="0">
                <a:latin typeface="Times New Roman" pitchFamily="18" charset="0"/>
                <a:cs typeface="B Nazanin" pitchFamily="2" charset="-78"/>
              </a:rPr>
              <a:t>methods of test and analysis,</a:t>
            </a:r>
          </a:p>
          <a:p>
            <a:pPr algn="l" rtl="0"/>
            <a:r>
              <a:rPr lang="en-US" altLang="fa-IR" b="1" dirty="0">
                <a:latin typeface="Times New Roman" pitchFamily="18" charset="0"/>
                <a:cs typeface="B Nazanin" pitchFamily="2" charset="-78"/>
              </a:rPr>
              <a:t>product specifications, </a:t>
            </a:r>
          </a:p>
          <a:p>
            <a:pPr algn="l" rtl="0"/>
            <a:r>
              <a:rPr lang="en-US" altLang="fa-IR" b="1" dirty="0">
                <a:latin typeface="Times New Roman" pitchFamily="18" charset="0"/>
                <a:cs typeface="B Nazanin" pitchFamily="2" charset="-78"/>
              </a:rPr>
              <a:t>food and feed safety, </a:t>
            </a:r>
          </a:p>
          <a:p>
            <a:pPr algn="l" rtl="0"/>
            <a:r>
              <a:rPr lang="en-US" altLang="fa-IR" b="1" dirty="0">
                <a:latin typeface="Times New Roman" pitchFamily="18" charset="0"/>
                <a:cs typeface="B Nazanin" pitchFamily="2" charset="-78"/>
              </a:rPr>
              <a:t>quality management,</a:t>
            </a:r>
          </a:p>
          <a:p>
            <a:pPr algn="l" rtl="0"/>
            <a:r>
              <a:rPr lang="en-US" altLang="fa-IR" b="1" dirty="0">
                <a:latin typeface="Times New Roman" pitchFamily="18" charset="0"/>
                <a:cs typeface="B Nazanin" pitchFamily="2" charset="-78"/>
              </a:rPr>
              <a:t>r</a:t>
            </a:r>
            <a:r>
              <a:rPr lang="en-US" altLang="fa-IR" b="1" dirty="0" smtClean="0">
                <a:latin typeface="Times New Roman" pitchFamily="18" charset="0"/>
                <a:cs typeface="B Nazanin" pitchFamily="2" charset="-78"/>
              </a:rPr>
              <a:t>equirements </a:t>
            </a:r>
            <a:r>
              <a:rPr lang="en-US" altLang="fa-IR" b="1" dirty="0">
                <a:latin typeface="Times New Roman" pitchFamily="18" charset="0"/>
                <a:cs typeface="B Nazanin" pitchFamily="2" charset="-78"/>
              </a:rPr>
              <a:t>for packaging, storage and transportation.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635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398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Tips and tools for developing ISO deliverables 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71563"/>
            <a:ext cx="4038600" cy="5786437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lnSpc>
                <a:spcPct val="2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66CC"/>
                </a:solidFill>
              </a:rPr>
              <a:t>Stage 1: Proposal stage</a:t>
            </a:r>
          </a:p>
          <a:p>
            <a:pPr eaLnBrk="1" fontAlgn="auto" hangingPunct="1">
              <a:lnSpc>
                <a:spcPct val="2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66CC"/>
                </a:solidFill>
              </a:rPr>
              <a:t>stage</a:t>
            </a:r>
            <a:r>
              <a:rPr lang="fa-IR" b="1" dirty="0" smtClean="0">
                <a:solidFill>
                  <a:srgbClr val="0066CC"/>
                </a:solidFill>
              </a:rPr>
              <a:t> </a:t>
            </a:r>
            <a:r>
              <a:rPr lang="en-US" b="1" dirty="0" smtClean="0">
                <a:solidFill>
                  <a:srgbClr val="0066CC"/>
                </a:solidFill>
              </a:rPr>
              <a:t> Stage 2: Preparatory</a:t>
            </a:r>
          </a:p>
          <a:p>
            <a:pPr eaLnBrk="1" fontAlgn="auto" hangingPunct="1">
              <a:lnSpc>
                <a:spcPct val="2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66CC"/>
                </a:solidFill>
              </a:rPr>
              <a:t>Stage 3: Committee stage </a:t>
            </a:r>
          </a:p>
          <a:p>
            <a:pPr eaLnBrk="1" fontAlgn="auto" hangingPunct="1">
              <a:lnSpc>
                <a:spcPct val="2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66CC"/>
                </a:solidFill>
              </a:rPr>
              <a:t>Stage 4: Enquiry stage</a:t>
            </a:r>
          </a:p>
          <a:p>
            <a:pPr eaLnBrk="1" fontAlgn="auto" hangingPunct="1">
              <a:lnSpc>
                <a:spcPct val="2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66CC"/>
                </a:solidFill>
              </a:rPr>
              <a:t> Stage 5: Approval stage</a:t>
            </a:r>
          </a:p>
          <a:p>
            <a:pPr eaLnBrk="1" fontAlgn="auto" hangingPunct="1">
              <a:lnSpc>
                <a:spcPct val="2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 smtClean="0">
                <a:solidFill>
                  <a:srgbClr val="0066CC"/>
                </a:solidFill>
              </a:rPr>
              <a:t>Stage 6: Publication stage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en-US" dirty="0" smtClean="0"/>
          </a:p>
        </p:txBody>
      </p:sp>
      <p:pic>
        <p:nvPicPr>
          <p:cNvPr id="23556" name="Picture 12" descr="flowchart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0" y="1143000"/>
            <a:ext cx="4643438" cy="5072063"/>
          </a:xfrm>
          <a:noFill/>
        </p:spPr>
      </p:pic>
      <p:sp>
        <p:nvSpPr>
          <p:cNvPr id="5" name="Rounded Rectangle 4"/>
          <p:cNvSpPr/>
          <p:nvPr/>
        </p:nvSpPr>
        <p:spPr>
          <a:xfrm>
            <a:off x="428625" y="1285875"/>
            <a:ext cx="3429000" cy="500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8625" y="2857500"/>
            <a:ext cx="3714750" cy="571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625" y="3714750"/>
            <a:ext cx="3429000" cy="500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8625" y="4500563"/>
            <a:ext cx="3500438" cy="5000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28625" y="5286375"/>
            <a:ext cx="3714750" cy="500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28625" y="2143125"/>
            <a:ext cx="3857625" cy="5000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0"/>
            <a:ext cx="4695825" cy="70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08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List of Codex Committees: Active</a:t>
            </a:r>
            <a:endParaRPr lang="fa-IR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5536"/>
              </p:ext>
            </p:extLst>
          </p:nvPr>
        </p:nvGraphicFramePr>
        <p:xfrm>
          <a:off x="1143000" y="1523995"/>
          <a:ext cx="7848600" cy="5334003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7848600"/>
              </a:tblGrid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Codex Committee on Contaminants in Foods</a:t>
                      </a:r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Codex Committee on Food Additives</a:t>
                      </a:r>
                      <a:endParaRPr lang="en-US" b="1" dirty="0"/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Codex Committee on Food Hygiene</a:t>
                      </a:r>
                    </a:p>
                  </a:txBody>
                  <a:tcPr marL="19050" marR="19050" marT="19050" marB="19050" anchor="ctr"/>
                </a:tc>
              </a:tr>
              <a:tr h="673308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Codex Committee on Food Import and Export Inspection and Certification Systems</a:t>
                      </a:r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Codex Committee on Food </a:t>
                      </a:r>
                      <a:r>
                        <a:rPr lang="en-US" dirty="0" err="1"/>
                        <a:t>Labelling</a:t>
                      </a:r>
                      <a:endParaRPr lang="en-US" b="1" dirty="0"/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Codex Committee on General Principles</a:t>
                      </a:r>
                      <a:endParaRPr lang="en-CA" b="1" dirty="0"/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Codex Committee on Methods of Analysis and Sampling</a:t>
                      </a:r>
                      <a:endParaRPr lang="en-US" b="1" dirty="0"/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Codex Committee on Nutrition and Foods for Special Dietary Uses</a:t>
                      </a:r>
                      <a:endParaRPr lang="en-US" b="1" dirty="0"/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Codex Committee on Pesticide Residues</a:t>
                      </a:r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Codex Committee on Residues of Veterinary Drugs in Foods</a:t>
                      </a:r>
                      <a:endParaRPr lang="en-US" b="1" dirty="0"/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Codex Committee on Fish and Fishery Products</a:t>
                      </a:r>
                      <a:endParaRPr lang="en-US" b="1" dirty="0"/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	Codex Committee on Fresh Fruits and Vegetables</a:t>
                      </a:r>
                      <a:endParaRPr lang="en-US" b="1" dirty="0"/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Codex Committee on Fats and Oils</a:t>
                      </a:r>
                      <a:endParaRPr lang="en-US" b="1" dirty="0"/>
                    </a:p>
                  </a:txBody>
                  <a:tcPr marL="19050" marR="19050" marT="19050" marB="19050" anchor="ctr"/>
                </a:tc>
              </a:tr>
              <a:tr h="35851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Codex Committee on Spices and Culinary Herb</a:t>
                      </a:r>
                      <a:endParaRPr lang="en-US" b="1" dirty="0"/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01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1296</TotalTime>
  <Words>768</Words>
  <Application>Microsoft Office PowerPoint</Application>
  <PresentationFormat>On-screen Show (4:3)</PresentationFormat>
  <Paragraphs>164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Solstice</vt:lpstr>
      <vt:lpstr>Trek</vt:lpstr>
      <vt:lpstr>PowerPoint Presentation</vt:lpstr>
      <vt:lpstr>    نقش واهمیت استانداردهای ملی و بین المللی در تجارت غلات ایران Role and importance of National and International standards in Iran’s grain trade </vt:lpstr>
      <vt:lpstr>فهرست</vt:lpstr>
      <vt:lpstr>PowerPoint Presentation</vt:lpstr>
      <vt:lpstr>TC 34 Food products</vt:lpstr>
      <vt:lpstr>SCOPE  ISO/TC34</vt:lpstr>
      <vt:lpstr>Tips and tools for developing ISO deliverables </vt:lpstr>
      <vt:lpstr>PowerPoint Presentation</vt:lpstr>
      <vt:lpstr>List of Codex Committees: Active</vt:lpstr>
      <vt:lpstr>اهداف استانداردهای بین الملی در تجارت جهانی</vt:lpstr>
      <vt:lpstr>PowerPoint Presentation</vt:lpstr>
      <vt:lpstr>WTO Agreements TBT &amp; SPS </vt:lpstr>
      <vt:lpstr>مطالعات تطبیقی استانداردسازی (استانداردهای بین المللی، استانداردهای ملی سایر کشورها و استاندارد ملی ایران)  Comparative studies</vt:lpstr>
      <vt:lpstr>استانداردسازی بر اساس ارزیابی ریسک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</dc:creator>
  <cp:lastModifiedBy>far</cp:lastModifiedBy>
  <cp:revision>51</cp:revision>
  <dcterms:created xsi:type="dcterms:W3CDTF">2006-08-16T00:00:00Z</dcterms:created>
  <dcterms:modified xsi:type="dcterms:W3CDTF">2022-05-09T19:37:09Z</dcterms:modified>
</cp:coreProperties>
</file>