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0" r:id="rId14"/>
    <p:sldId id="268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5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615565" y="4140198"/>
            <a:ext cx="7645400" cy="2717800"/>
          </a:xfrm>
          <a:custGeom>
            <a:avLst/>
            <a:gdLst/>
            <a:ahLst/>
            <a:cxnLst/>
            <a:rect l="l" t="t" r="r" b="b"/>
            <a:pathLst>
              <a:path w="7645400" h="2717800">
                <a:moveTo>
                  <a:pt x="5495463" y="152400"/>
                </a:moveTo>
                <a:lnTo>
                  <a:pt x="2149483" y="152400"/>
                </a:lnTo>
                <a:lnTo>
                  <a:pt x="2093597" y="165100"/>
                </a:lnTo>
                <a:lnTo>
                  <a:pt x="1666093" y="266700"/>
                </a:lnTo>
                <a:lnTo>
                  <a:pt x="1615241" y="292100"/>
                </a:lnTo>
                <a:lnTo>
                  <a:pt x="1417980" y="342900"/>
                </a:lnTo>
                <a:lnTo>
                  <a:pt x="1370246" y="368300"/>
                </a:lnTo>
                <a:lnTo>
                  <a:pt x="1276742" y="393700"/>
                </a:lnTo>
                <a:lnTo>
                  <a:pt x="1230990" y="419100"/>
                </a:lnTo>
                <a:lnTo>
                  <a:pt x="1141532" y="444500"/>
                </a:lnTo>
                <a:lnTo>
                  <a:pt x="1097843" y="469900"/>
                </a:lnTo>
                <a:lnTo>
                  <a:pt x="1012595" y="495300"/>
                </a:lnTo>
                <a:lnTo>
                  <a:pt x="971053" y="520700"/>
                </a:lnTo>
                <a:lnTo>
                  <a:pt x="930245" y="533400"/>
                </a:lnTo>
                <a:lnTo>
                  <a:pt x="890180" y="558800"/>
                </a:lnTo>
                <a:lnTo>
                  <a:pt x="850867" y="571500"/>
                </a:lnTo>
                <a:lnTo>
                  <a:pt x="812316" y="596900"/>
                </a:lnTo>
                <a:lnTo>
                  <a:pt x="774535" y="622300"/>
                </a:lnTo>
                <a:lnTo>
                  <a:pt x="737534" y="635000"/>
                </a:lnTo>
                <a:lnTo>
                  <a:pt x="701322" y="660400"/>
                </a:lnTo>
                <a:lnTo>
                  <a:pt x="665908" y="673100"/>
                </a:lnTo>
                <a:lnTo>
                  <a:pt x="631301" y="698500"/>
                </a:lnTo>
                <a:lnTo>
                  <a:pt x="597511" y="723900"/>
                </a:lnTo>
                <a:lnTo>
                  <a:pt x="564547" y="736600"/>
                </a:lnTo>
                <a:lnTo>
                  <a:pt x="532417" y="762000"/>
                </a:lnTo>
                <a:lnTo>
                  <a:pt x="501131" y="787400"/>
                </a:lnTo>
                <a:lnTo>
                  <a:pt x="470699" y="812800"/>
                </a:lnTo>
                <a:lnTo>
                  <a:pt x="441129" y="825500"/>
                </a:lnTo>
                <a:lnTo>
                  <a:pt x="412430" y="850900"/>
                </a:lnTo>
                <a:lnTo>
                  <a:pt x="384612" y="876300"/>
                </a:lnTo>
                <a:lnTo>
                  <a:pt x="357685" y="901700"/>
                </a:lnTo>
                <a:lnTo>
                  <a:pt x="331656" y="914400"/>
                </a:lnTo>
                <a:lnTo>
                  <a:pt x="282332" y="965200"/>
                </a:lnTo>
                <a:lnTo>
                  <a:pt x="236715" y="1016000"/>
                </a:lnTo>
                <a:lnTo>
                  <a:pt x="194878" y="1066800"/>
                </a:lnTo>
                <a:lnTo>
                  <a:pt x="156895" y="1117599"/>
                </a:lnTo>
                <a:lnTo>
                  <a:pt x="139371" y="1130299"/>
                </a:lnTo>
                <a:lnTo>
                  <a:pt x="107306" y="1181099"/>
                </a:lnTo>
                <a:lnTo>
                  <a:pt x="79278" y="1231899"/>
                </a:lnTo>
                <a:lnTo>
                  <a:pt x="55360" y="1282699"/>
                </a:lnTo>
                <a:lnTo>
                  <a:pt x="35626" y="1333499"/>
                </a:lnTo>
                <a:lnTo>
                  <a:pt x="27351" y="1371599"/>
                </a:lnTo>
                <a:lnTo>
                  <a:pt x="20150" y="1396999"/>
                </a:lnTo>
                <a:lnTo>
                  <a:pt x="9004" y="1447799"/>
                </a:lnTo>
                <a:lnTo>
                  <a:pt x="2263" y="1498599"/>
                </a:lnTo>
                <a:lnTo>
                  <a:pt x="0" y="1549399"/>
                </a:lnTo>
                <a:lnTo>
                  <a:pt x="567" y="1574799"/>
                </a:lnTo>
                <a:lnTo>
                  <a:pt x="5078" y="1638300"/>
                </a:lnTo>
                <a:lnTo>
                  <a:pt x="14031" y="1689100"/>
                </a:lnTo>
                <a:lnTo>
                  <a:pt x="27351" y="1739900"/>
                </a:lnTo>
                <a:lnTo>
                  <a:pt x="44965" y="1790700"/>
                </a:lnTo>
                <a:lnTo>
                  <a:pt x="66800" y="1841500"/>
                </a:lnTo>
                <a:lnTo>
                  <a:pt x="92782" y="1892300"/>
                </a:lnTo>
                <a:lnTo>
                  <a:pt x="122839" y="1943100"/>
                </a:lnTo>
                <a:lnTo>
                  <a:pt x="156895" y="1993900"/>
                </a:lnTo>
                <a:lnTo>
                  <a:pt x="194878" y="2044700"/>
                </a:lnTo>
                <a:lnTo>
                  <a:pt x="236715" y="2095500"/>
                </a:lnTo>
                <a:lnTo>
                  <a:pt x="259056" y="2108200"/>
                </a:lnTo>
                <a:lnTo>
                  <a:pt x="282332" y="2133600"/>
                </a:lnTo>
                <a:lnTo>
                  <a:pt x="331656" y="2184400"/>
                </a:lnTo>
                <a:lnTo>
                  <a:pt x="384612" y="2235200"/>
                </a:lnTo>
                <a:lnTo>
                  <a:pt x="412430" y="2247900"/>
                </a:lnTo>
                <a:lnTo>
                  <a:pt x="441129" y="2273300"/>
                </a:lnTo>
                <a:lnTo>
                  <a:pt x="470699" y="2298700"/>
                </a:lnTo>
                <a:lnTo>
                  <a:pt x="501131" y="2324100"/>
                </a:lnTo>
                <a:lnTo>
                  <a:pt x="532417" y="2336800"/>
                </a:lnTo>
                <a:lnTo>
                  <a:pt x="564547" y="2362200"/>
                </a:lnTo>
                <a:lnTo>
                  <a:pt x="597511" y="2387600"/>
                </a:lnTo>
                <a:lnTo>
                  <a:pt x="631301" y="2400300"/>
                </a:lnTo>
                <a:lnTo>
                  <a:pt x="665908" y="2425700"/>
                </a:lnTo>
                <a:lnTo>
                  <a:pt x="701322" y="2451100"/>
                </a:lnTo>
                <a:lnTo>
                  <a:pt x="737534" y="2463800"/>
                </a:lnTo>
                <a:lnTo>
                  <a:pt x="774535" y="2489200"/>
                </a:lnTo>
                <a:lnTo>
                  <a:pt x="812316" y="2501900"/>
                </a:lnTo>
                <a:lnTo>
                  <a:pt x="850867" y="2527300"/>
                </a:lnTo>
                <a:lnTo>
                  <a:pt x="890180" y="2552700"/>
                </a:lnTo>
                <a:lnTo>
                  <a:pt x="930245" y="2565400"/>
                </a:lnTo>
                <a:lnTo>
                  <a:pt x="971053" y="2590800"/>
                </a:lnTo>
                <a:lnTo>
                  <a:pt x="1054861" y="2616200"/>
                </a:lnTo>
                <a:lnTo>
                  <a:pt x="1097843" y="2641600"/>
                </a:lnTo>
                <a:lnTo>
                  <a:pt x="1141532" y="2654300"/>
                </a:lnTo>
                <a:lnTo>
                  <a:pt x="1185917" y="2679700"/>
                </a:lnTo>
                <a:lnTo>
                  <a:pt x="1276742" y="2705100"/>
                </a:lnTo>
                <a:lnTo>
                  <a:pt x="1320448" y="2717800"/>
                </a:lnTo>
                <a:lnTo>
                  <a:pt x="6324495" y="2717800"/>
                </a:lnTo>
                <a:lnTo>
                  <a:pt x="6368199" y="2705100"/>
                </a:lnTo>
                <a:lnTo>
                  <a:pt x="6459023" y="2679700"/>
                </a:lnTo>
                <a:lnTo>
                  <a:pt x="6503408" y="2654300"/>
                </a:lnTo>
                <a:lnTo>
                  <a:pt x="6547095" y="2641600"/>
                </a:lnTo>
                <a:lnTo>
                  <a:pt x="6590076" y="2616200"/>
                </a:lnTo>
                <a:lnTo>
                  <a:pt x="6673882" y="2590800"/>
                </a:lnTo>
                <a:lnTo>
                  <a:pt x="6714689" y="2565400"/>
                </a:lnTo>
                <a:lnTo>
                  <a:pt x="6754752" y="2552700"/>
                </a:lnTo>
                <a:lnTo>
                  <a:pt x="6794064" y="2527300"/>
                </a:lnTo>
                <a:lnTo>
                  <a:pt x="6832614" y="2501900"/>
                </a:lnTo>
                <a:lnTo>
                  <a:pt x="6870394" y="2489200"/>
                </a:lnTo>
                <a:lnTo>
                  <a:pt x="6907393" y="2463800"/>
                </a:lnTo>
                <a:lnTo>
                  <a:pt x="6943604" y="2451100"/>
                </a:lnTo>
                <a:lnTo>
                  <a:pt x="6979017" y="2425700"/>
                </a:lnTo>
                <a:lnTo>
                  <a:pt x="7013622" y="2400300"/>
                </a:lnTo>
                <a:lnTo>
                  <a:pt x="7047411" y="2387600"/>
                </a:lnTo>
                <a:lnTo>
                  <a:pt x="7080374" y="2362200"/>
                </a:lnTo>
                <a:lnTo>
                  <a:pt x="7112503" y="2336800"/>
                </a:lnTo>
                <a:lnTo>
                  <a:pt x="7143787" y="2324100"/>
                </a:lnTo>
                <a:lnTo>
                  <a:pt x="7174218" y="2298700"/>
                </a:lnTo>
                <a:lnTo>
                  <a:pt x="7203787" y="2273300"/>
                </a:lnTo>
                <a:lnTo>
                  <a:pt x="7232484" y="2247900"/>
                </a:lnTo>
                <a:lnTo>
                  <a:pt x="7260301" y="2235200"/>
                </a:lnTo>
                <a:lnTo>
                  <a:pt x="7313255" y="2184400"/>
                </a:lnTo>
                <a:lnTo>
                  <a:pt x="7362576" y="2133600"/>
                </a:lnTo>
                <a:lnTo>
                  <a:pt x="7385851" y="2108200"/>
                </a:lnTo>
                <a:lnTo>
                  <a:pt x="7408190" y="2095500"/>
                </a:lnTo>
                <a:lnTo>
                  <a:pt x="7450025" y="2044700"/>
                </a:lnTo>
                <a:lnTo>
                  <a:pt x="7488006" y="1993900"/>
                </a:lnTo>
                <a:lnTo>
                  <a:pt x="7522060" y="1943100"/>
                </a:lnTo>
                <a:lnTo>
                  <a:pt x="7552115" y="1892300"/>
                </a:lnTo>
                <a:lnTo>
                  <a:pt x="7578095" y="1841500"/>
                </a:lnTo>
                <a:lnTo>
                  <a:pt x="7599929" y="1790700"/>
                </a:lnTo>
                <a:lnTo>
                  <a:pt x="7617542" y="1739900"/>
                </a:lnTo>
                <a:lnTo>
                  <a:pt x="7630861" y="1689100"/>
                </a:lnTo>
                <a:lnTo>
                  <a:pt x="7639813" y="1638300"/>
                </a:lnTo>
                <a:lnTo>
                  <a:pt x="7642628" y="1600199"/>
                </a:lnTo>
                <a:lnTo>
                  <a:pt x="7644892" y="1549399"/>
                </a:lnTo>
                <a:lnTo>
                  <a:pt x="7644324" y="1523999"/>
                </a:lnTo>
                <a:lnTo>
                  <a:pt x="7639813" y="1473199"/>
                </a:lnTo>
                <a:lnTo>
                  <a:pt x="7630861" y="1422399"/>
                </a:lnTo>
                <a:lnTo>
                  <a:pt x="7617542" y="1371599"/>
                </a:lnTo>
                <a:lnTo>
                  <a:pt x="7609268" y="1333499"/>
                </a:lnTo>
                <a:lnTo>
                  <a:pt x="7589535" y="1282699"/>
                </a:lnTo>
                <a:lnTo>
                  <a:pt x="7565619" y="1231899"/>
                </a:lnTo>
                <a:lnTo>
                  <a:pt x="7537592" y="1181099"/>
                </a:lnTo>
                <a:lnTo>
                  <a:pt x="7505529" y="1130299"/>
                </a:lnTo>
                <a:lnTo>
                  <a:pt x="7488006" y="1117599"/>
                </a:lnTo>
                <a:lnTo>
                  <a:pt x="7469502" y="1092200"/>
                </a:lnTo>
                <a:lnTo>
                  <a:pt x="7429585" y="1041400"/>
                </a:lnTo>
                <a:lnTo>
                  <a:pt x="7385851" y="990600"/>
                </a:lnTo>
                <a:lnTo>
                  <a:pt x="7338374" y="939800"/>
                </a:lnTo>
                <a:lnTo>
                  <a:pt x="7287227" y="901700"/>
                </a:lnTo>
                <a:lnTo>
                  <a:pt x="7260301" y="876300"/>
                </a:lnTo>
                <a:lnTo>
                  <a:pt x="7232484" y="850900"/>
                </a:lnTo>
                <a:lnTo>
                  <a:pt x="7203787" y="825500"/>
                </a:lnTo>
                <a:lnTo>
                  <a:pt x="7174218" y="812800"/>
                </a:lnTo>
                <a:lnTo>
                  <a:pt x="7143787" y="787400"/>
                </a:lnTo>
                <a:lnTo>
                  <a:pt x="7112503" y="762000"/>
                </a:lnTo>
                <a:lnTo>
                  <a:pt x="7080374" y="736600"/>
                </a:lnTo>
                <a:lnTo>
                  <a:pt x="7047411" y="723900"/>
                </a:lnTo>
                <a:lnTo>
                  <a:pt x="7013622" y="698500"/>
                </a:lnTo>
                <a:lnTo>
                  <a:pt x="6979017" y="673100"/>
                </a:lnTo>
                <a:lnTo>
                  <a:pt x="6943604" y="660400"/>
                </a:lnTo>
                <a:lnTo>
                  <a:pt x="6907393" y="635000"/>
                </a:lnTo>
                <a:lnTo>
                  <a:pt x="6870394" y="622300"/>
                </a:lnTo>
                <a:lnTo>
                  <a:pt x="6832614" y="596900"/>
                </a:lnTo>
                <a:lnTo>
                  <a:pt x="6794064" y="571500"/>
                </a:lnTo>
                <a:lnTo>
                  <a:pt x="6754752" y="558800"/>
                </a:lnTo>
                <a:lnTo>
                  <a:pt x="6714689" y="533400"/>
                </a:lnTo>
                <a:lnTo>
                  <a:pt x="6673882" y="520700"/>
                </a:lnTo>
                <a:lnTo>
                  <a:pt x="6632341" y="495300"/>
                </a:lnTo>
                <a:lnTo>
                  <a:pt x="6547095" y="469900"/>
                </a:lnTo>
                <a:lnTo>
                  <a:pt x="6503408" y="444500"/>
                </a:lnTo>
                <a:lnTo>
                  <a:pt x="6413951" y="419100"/>
                </a:lnTo>
                <a:lnTo>
                  <a:pt x="6368199" y="393700"/>
                </a:lnTo>
                <a:lnTo>
                  <a:pt x="6274697" y="368300"/>
                </a:lnTo>
                <a:lnTo>
                  <a:pt x="6226965" y="342900"/>
                </a:lnTo>
                <a:lnTo>
                  <a:pt x="6029705" y="292100"/>
                </a:lnTo>
                <a:lnTo>
                  <a:pt x="5978853" y="266700"/>
                </a:lnTo>
                <a:lnTo>
                  <a:pt x="5551350" y="165100"/>
                </a:lnTo>
                <a:lnTo>
                  <a:pt x="5495463" y="152400"/>
                </a:lnTo>
                <a:close/>
              </a:path>
              <a:path w="7645400" h="2717800">
                <a:moveTo>
                  <a:pt x="5208509" y="101600"/>
                </a:moveTo>
                <a:lnTo>
                  <a:pt x="2436434" y="101600"/>
                </a:lnTo>
                <a:lnTo>
                  <a:pt x="2205883" y="152400"/>
                </a:lnTo>
                <a:lnTo>
                  <a:pt x="5439063" y="152400"/>
                </a:lnTo>
                <a:lnTo>
                  <a:pt x="5208509" y="101600"/>
                </a:lnTo>
                <a:close/>
              </a:path>
              <a:path w="7645400" h="2717800">
                <a:moveTo>
                  <a:pt x="5030650" y="76200"/>
                </a:moveTo>
                <a:lnTo>
                  <a:pt x="2614289" y="76200"/>
                </a:lnTo>
                <a:lnTo>
                  <a:pt x="2495264" y="101600"/>
                </a:lnTo>
                <a:lnTo>
                  <a:pt x="5149678" y="101600"/>
                </a:lnTo>
                <a:lnTo>
                  <a:pt x="5030650" y="76200"/>
                </a:lnTo>
                <a:close/>
              </a:path>
              <a:path w="7645400" h="2717800">
                <a:moveTo>
                  <a:pt x="4909862" y="63500"/>
                </a:moveTo>
                <a:lnTo>
                  <a:pt x="2735075" y="63500"/>
                </a:lnTo>
                <a:lnTo>
                  <a:pt x="2674467" y="76200"/>
                </a:lnTo>
                <a:lnTo>
                  <a:pt x="4970472" y="76200"/>
                </a:lnTo>
                <a:lnTo>
                  <a:pt x="4909862" y="63500"/>
                </a:lnTo>
                <a:close/>
              </a:path>
              <a:path w="7645400" h="2717800">
                <a:moveTo>
                  <a:pt x="4787386" y="50800"/>
                </a:moveTo>
                <a:lnTo>
                  <a:pt x="2857548" y="50800"/>
                </a:lnTo>
                <a:lnTo>
                  <a:pt x="2796105" y="63500"/>
                </a:lnTo>
                <a:lnTo>
                  <a:pt x="4848830" y="63500"/>
                </a:lnTo>
                <a:lnTo>
                  <a:pt x="4787386" y="50800"/>
                </a:lnTo>
                <a:close/>
              </a:path>
              <a:path w="7645400" h="2717800">
                <a:moveTo>
                  <a:pt x="4663296" y="38100"/>
                </a:moveTo>
                <a:lnTo>
                  <a:pt x="2981634" y="38100"/>
                </a:lnTo>
                <a:lnTo>
                  <a:pt x="2919394" y="50800"/>
                </a:lnTo>
                <a:lnTo>
                  <a:pt x="4725538" y="50800"/>
                </a:lnTo>
                <a:lnTo>
                  <a:pt x="4663296" y="38100"/>
                </a:lnTo>
                <a:close/>
              </a:path>
              <a:path w="7645400" h="2717800">
                <a:moveTo>
                  <a:pt x="4537666" y="25400"/>
                </a:moveTo>
                <a:lnTo>
                  <a:pt x="3107260" y="25400"/>
                </a:lnTo>
                <a:lnTo>
                  <a:pt x="3044259" y="38100"/>
                </a:lnTo>
                <a:lnTo>
                  <a:pt x="4600669" y="38100"/>
                </a:lnTo>
                <a:lnTo>
                  <a:pt x="4537666" y="25400"/>
                </a:lnTo>
                <a:close/>
              </a:path>
              <a:path w="7645400" h="2717800">
                <a:moveTo>
                  <a:pt x="4346493" y="12700"/>
                </a:moveTo>
                <a:lnTo>
                  <a:pt x="3298425" y="12700"/>
                </a:lnTo>
                <a:lnTo>
                  <a:pt x="3234352" y="25400"/>
                </a:lnTo>
                <a:lnTo>
                  <a:pt x="4410569" y="25400"/>
                </a:lnTo>
                <a:lnTo>
                  <a:pt x="4346493" y="12700"/>
                </a:lnTo>
                <a:close/>
              </a:path>
              <a:path w="7645400" h="2717800">
                <a:moveTo>
                  <a:pt x="4086889" y="0"/>
                </a:moveTo>
                <a:lnTo>
                  <a:pt x="3558017" y="0"/>
                </a:lnTo>
                <a:lnTo>
                  <a:pt x="3492642" y="12700"/>
                </a:lnTo>
                <a:lnTo>
                  <a:pt x="4152267" y="12700"/>
                </a:lnTo>
                <a:lnTo>
                  <a:pt x="4086889" y="0"/>
                </a:lnTo>
                <a:close/>
              </a:path>
            </a:pathLst>
          </a:custGeom>
          <a:solidFill>
            <a:srgbClr val="428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61" y="4005198"/>
            <a:ext cx="11962511" cy="28527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38701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50363" y="1377251"/>
            <a:ext cx="7891272" cy="103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4665" y="1334198"/>
            <a:ext cx="4718050" cy="3600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06"/>
            <a:ext cx="12191999" cy="685279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38703" cy="13238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6559" y="381698"/>
            <a:ext cx="11358880" cy="51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299" y="1849119"/>
            <a:ext cx="11963400" cy="3625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@archeda.ru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www.arched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8.png"/><Relationship Id="rId7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ARCHEDA-PRODUCT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9800" y="2590800"/>
            <a:ext cx="906780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200" spc="-40" dirty="0">
                <a:solidFill>
                  <a:srgbClr val="FFFFFF"/>
                </a:solidFill>
                <a:latin typeface="Times New Roman"/>
                <a:cs typeface="Times New Roman"/>
              </a:rPr>
              <a:t>RELIABLE PARTNER IN EXPORT&amp;IMPORT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3171" y="0"/>
            <a:ext cx="6873027" cy="66897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67731" cy="16649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2570" y="188531"/>
            <a:ext cx="3986529" cy="10134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pc="70" dirty="0"/>
              <a:t>P</a:t>
            </a:r>
            <a:r>
              <a:rPr spc="-25" dirty="0"/>
              <a:t>r</a:t>
            </a:r>
            <a:r>
              <a:rPr spc="210" dirty="0"/>
              <a:t>o</a:t>
            </a:r>
            <a:r>
              <a:rPr spc="160" dirty="0"/>
              <a:t>d</a:t>
            </a:r>
            <a:r>
              <a:rPr spc="-20" dirty="0"/>
              <a:t>u</a:t>
            </a:r>
            <a:r>
              <a:rPr spc="-215" dirty="0"/>
              <a:t>c</a:t>
            </a:r>
            <a:r>
              <a:rPr spc="-204" dirty="0"/>
              <a:t>t</a:t>
            </a:r>
            <a:r>
              <a:rPr spc="-375" dirty="0"/>
              <a:t> </a:t>
            </a:r>
            <a:r>
              <a:rPr spc="-25" dirty="0"/>
              <a:t>r</a:t>
            </a:r>
            <a:r>
              <a:rPr spc="315" dirty="0"/>
              <a:t>a</a:t>
            </a:r>
            <a:r>
              <a:rPr spc="-15" dirty="0"/>
              <a:t>n</a:t>
            </a:r>
            <a:r>
              <a:rPr spc="409" dirty="0"/>
              <a:t>g</a:t>
            </a:r>
            <a:r>
              <a:rPr spc="5" dirty="0"/>
              <a:t>e</a:t>
            </a:r>
            <a:r>
              <a:rPr spc="-185" dirty="0"/>
              <a:t> </a:t>
            </a:r>
            <a:r>
              <a:rPr spc="-20" dirty="0"/>
              <a:t>u</a:t>
            </a:r>
            <a:r>
              <a:rPr spc="-15" dirty="0"/>
              <a:t>n</a:t>
            </a:r>
            <a:r>
              <a:rPr spc="160" dirty="0"/>
              <a:t>d</a:t>
            </a:r>
            <a:r>
              <a:rPr spc="30" dirty="0"/>
              <a:t>e</a:t>
            </a:r>
            <a:r>
              <a:rPr spc="-35" dirty="0"/>
              <a:t>r  </a:t>
            </a:r>
            <a:r>
              <a:rPr spc="-220" dirty="0"/>
              <a:t>t</a:t>
            </a:r>
            <a:r>
              <a:rPr spc="-25" dirty="0"/>
              <a:t>h</a:t>
            </a:r>
            <a:r>
              <a:rPr spc="5" dirty="0"/>
              <a:t>e</a:t>
            </a:r>
            <a:r>
              <a:rPr spc="-185" dirty="0"/>
              <a:t> </a:t>
            </a:r>
            <a:r>
              <a:rPr spc="160" dirty="0"/>
              <a:t>b</a:t>
            </a:r>
            <a:r>
              <a:rPr spc="-25" dirty="0"/>
              <a:t>r</a:t>
            </a:r>
            <a:r>
              <a:rPr spc="315" dirty="0"/>
              <a:t>a</a:t>
            </a:r>
            <a:r>
              <a:rPr spc="-15" dirty="0"/>
              <a:t>n</a:t>
            </a:r>
            <a:r>
              <a:rPr spc="140" dirty="0"/>
              <a:t>d</a:t>
            </a:r>
            <a:r>
              <a:rPr spc="-190" dirty="0"/>
              <a:t> </a:t>
            </a:r>
            <a:r>
              <a:rPr spc="-5" dirty="0"/>
              <a:t>“</a:t>
            </a:r>
            <a:r>
              <a:rPr spc="-55" dirty="0"/>
              <a:t>DEL</a:t>
            </a:r>
            <a:r>
              <a:rPr spc="-70" dirty="0"/>
              <a:t>I</a:t>
            </a:r>
            <a:r>
              <a:rPr spc="270" dirty="0"/>
              <a:t>K</a:t>
            </a:r>
            <a:r>
              <a:rPr spc="300" dirty="0"/>
              <a:t>A</a:t>
            </a:r>
            <a:r>
              <a:rPr spc="-30" dirty="0"/>
              <a:t>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0369" y="2037905"/>
            <a:ext cx="4022725" cy="82740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150" b="1" spc="30" dirty="0">
                <a:latin typeface="Times New Roman"/>
                <a:cs typeface="Times New Roman"/>
              </a:rPr>
              <a:t>Instant </a:t>
            </a:r>
            <a:r>
              <a:rPr sz="2150" b="1" spc="35" dirty="0">
                <a:latin typeface="Times New Roman"/>
                <a:cs typeface="Times New Roman"/>
              </a:rPr>
              <a:t>porridges</a:t>
            </a:r>
            <a:r>
              <a:rPr lang="ru-RU" sz="2150" b="1" spc="35" dirty="0">
                <a:latin typeface="Times New Roman"/>
                <a:cs typeface="Times New Roman"/>
              </a:rPr>
              <a:t> </a:t>
            </a:r>
            <a:r>
              <a:rPr lang="en-US" sz="2150" b="1" spc="35" dirty="0">
                <a:latin typeface="Times New Roman"/>
                <a:cs typeface="Times New Roman"/>
              </a:rPr>
              <a:t>and cereals</a:t>
            </a:r>
            <a:endParaRPr sz="215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150" b="1" spc="30" dirty="0">
                <a:latin typeface="Times New Roman"/>
                <a:cs typeface="Times New Roman"/>
              </a:rPr>
              <a:t>Instant</a:t>
            </a:r>
            <a:r>
              <a:rPr sz="2150" b="1" spc="40" dirty="0">
                <a:latin typeface="Times New Roman"/>
                <a:cs typeface="Times New Roman"/>
              </a:rPr>
              <a:t> </a:t>
            </a:r>
            <a:r>
              <a:rPr sz="2150" b="1" spc="55" dirty="0">
                <a:latin typeface="Times New Roman"/>
                <a:cs typeface="Times New Roman"/>
              </a:rPr>
              <a:t>side </a:t>
            </a:r>
            <a:r>
              <a:rPr sz="2150" b="1" spc="45" dirty="0">
                <a:latin typeface="Times New Roman"/>
                <a:cs typeface="Times New Roman"/>
              </a:rPr>
              <a:t>dishes</a:t>
            </a:r>
            <a:endParaRPr sz="215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542029"/>
            <a:ext cx="5096510" cy="3315970"/>
            <a:chOff x="0" y="3542029"/>
            <a:chExt cx="5096510" cy="331597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7929" y="3806284"/>
              <a:ext cx="1204719" cy="12047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6964" y="3550538"/>
              <a:ext cx="1333500" cy="1778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42029"/>
              <a:ext cx="1333500" cy="1778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2502" y="3584320"/>
              <a:ext cx="1333500" cy="1778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8455" y="5068532"/>
              <a:ext cx="1333500" cy="17780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57676" y="5057113"/>
              <a:ext cx="1333500" cy="1778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04694" y="5055337"/>
              <a:ext cx="1333500" cy="1778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5079999"/>
              <a:ext cx="1333500" cy="1777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94092"/>
              <a:ext cx="5760719" cy="49984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93842"/>
              <a:ext cx="7159243" cy="176415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59"/>
              <a:ext cx="8013064" cy="20866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0782" y="0"/>
              <a:ext cx="6951218" cy="6857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3170" y="0"/>
              <a:ext cx="5108829" cy="166497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83220">
              <a:lnSpc>
                <a:spcPct val="100000"/>
              </a:lnSpc>
              <a:spcBef>
                <a:spcPts val="125"/>
              </a:spcBef>
            </a:pPr>
            <a:r>
              <a:rPr spc="114" dirty="0"/>
              <a:t>B</a:t>
            </a:r>
            <a:r>
              <a:rPr spc="-535" dirty="0"/>
              <a:t>2</a:t>
            </a:r>
            <a:r>
              <a:rPr spc="90" dirty="0"/>
              <a:t>B</a:t>
            </a:r>
            <a:r>
              <a:rPr spc="-265" dirty="0"/>
              <a:t> </a:t>
            </a:r>
            <a:r>
              <a:rPr spc="210" dirty="0"/>
              <a:t>o</a:t>
            </a:r>
            <a:r>
              <a:rPr spc="155" dirty="0"/>
              <a:t>pp</a:t>
            </a:r>
            <a:r>
              <a:rPr spc="210" dirty="0"/>
              <a:t>o</a:t>
            </a:r>
            <a:r>
              <a:rPr spc="-30" dirty="0"/>
              <a:t>r</a:t>
            </a:r>
            <a:r>
              <a:rPr spc="-220" dirty="0"/>
              <a:t>t</a:t>
            </a:r>
            <a:r>
              <a:rPr spc="-20" dirty="0"/>
              <a:t>un</a:t>
            </a:r>
            <a:r>
              <a:rPr spc="-60" dirty="0"/>
              <a:t>i</a:t>
            </a:r>
            <a:r>
              <a:rPr spc="-220" dirty="0"/>
              <a:t>t</a:t>
            </a:r>
            <a:r>
              <a:rPr spc="-60" dirty="0"/>
              <a:t>i</a:t>
            </a:r>
            <a:r>
              <a:rPr spc="30" dirty="0"/>
              <a:t>e</a:t>
            </a:r>
            <a:r>
              <a:rPr spc="70" dirty="0"/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81115" y="2016061"/>
            <a:ext cx="5506085" cy="338727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85725" indent="-343535">
              <a:lnSpc>
                <a:spcPct val="101899"/>
              </a:lnSpc>
              <a:spcBef>
                <a:spcPts val="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150" b="1" spc="50" dirty="0">
                <a:latin typeface="Times New Roman"/>
                <a:cs typeface="Times New Roman"/>
              </a:rPr>
              <a:t>Rolled </a:t>
            </a:r>
            <a:r>
              <a:rPr sz="2150" b="1" spc="70" dirty="0">
                <a:latin typeface="Times New Roman"/>
                <a:cs typeface="Times New Roman"/>
              </a:rPr>
              <a:t>oat </a:t>
            </a:r>
            <a:r>
              <a:rPr sz="2150" b="1" spc="25" dirty="0">
                <a:latin typeface="Times New Roman"/>
                <a:cs typeface="Times New Roman"/>
              </a:rPr>
              <a:t>(or </a:t>
            </a:r>
            <a:r>
              <a:rPr sz="2150" b="1" spc="50" dirty="0">
                <a:latin typeface="Times New Roman"/>
                <a:cs typeface="Times New Roman"/>
              </a:rPr>
              <a:t>other </a:t>
            </a:r>
            <a:r>
              <a:rPr sz="2150" b="1" spc="15" dirty="0">
                <a:latin typeface="Times New Roman"/>
                <a:cs typeface="Times New Roman"/>
              </a:rPr>
              <a:t>grain </a:t>
            </a:r>
            <a:r>
              <a:rPr sz="2150" b="1" spc="20" dirty="0">
                <a:latin typeface="Times New Roman"/>
                <a:cs typeface="Times New Roman"/>
              </a:rPr>
              <a:t>flakes) </a:t>
            </a:r>
            <a:r>
              <a:rPr sz="2150" b="1" spc="10" dirty="0">
                <a:latin typeface="Times New Roman"/>
                <a:cs typeface="Times New Roman"/>
              </a:rPr>
              <a:t>supply </a:t>
            </a:r>
            <a:r>
              <a:rPr sz="2150" b="1" spc="-525" dirty="0">
                <a:latin typeface="Times New Roman"/>
                <a:cs typeface="Times New Roman"/>
              </a:rPr>
              <a:t> </a:t>
            </a:r>
            <a:r>
              <a:rPr sz="2150" b="1" spc="25" dirty="0">
                <a:latin typeface="Times New Roman"/>
                <a:cs typeface="Times New Roman"/>
              </a:rPr>
              <a:t>in</a:t>
            </a:r>
            <a:r>
              <a:rPr sz="2150" b="1" spc="-75" dirty="0">
                <a:latin typeface="Times New Roman"/>
                <a:cs typeface="Times New Roman"/>
              </a:rPr>
              <a:t> </a:t>
            </a:r>
            <a:r>
              <a:rPr lang="en-US" sz="2150" b="1" spc="65" dirty="0" smtClean="0">
                <a:latin typeface="Times New Roman"/>
                <a:cs typeface="Times New Roman"/>
              </a:rPr>
              <a:t>2</a:t>
            </a:r>
            <a:r>
              <a:rPr sz="2150" b="1" spc="65" dirty="0" smtClean="0">
                <a:latin typeface="Times New Roman"/>
                <a:cs typeface="Times New Roman"/>
              </a:rPr>
              <a:t>5</a:t>
            </a:r>
            <a:r>
              <a:rPr sz="2150" b="1" spc="175" dirty="0" smtClean="0">
                <a:latin typeface="Times New Roman"/>
                <a:cs typeface="Times New Roman"/>
              </a:rPr>
              <a:t> </a:t>
            </a:r>
            <a:r>
              <a:rPr sz="2150" b="1" spc="75" dirty="0">
                <a:latin typeface="Times New Roman"/>
                <a:cs typeface="Times New Roman"/>
              </a:rPr>
              <a:t>kg</a:t>
            </a:r>
            <a:r>
              <a:rPr sz="2150" b="1" spc="30" dirty="0">
                <a:latin typeface="Times New Roman"/>
                <a:cs typeface="Times New Roman"/>
              </a:rPr>
              <a:t> </a:t>
            </a:r>
            <a:r>
              <a:rPr sz="2150" b="1" spc="40" dirty="0">
                <a:latin typeface="Times New Roman"/>
                <a:cs typeface="Times New Roman"/>
              </a:rPr>
              <a:t>bags</a:t>
            </a:r>
            <a:r>
              <a:rPr sz="2150" b="1" spc="120" dirty="0">
                <a:latin typeface="Times New Roman"/>
                <a:cs typeface="Times New Roman"/>
              </a:rPr>
              <a:t> </a:t>
            </a:r>
            <a:r>
              <a:rPr sz="2150" b="1" spc="25" dirty="0">
                <a:latin typeface="Times New Roman"/>
                <a:cs typeface="Times New Roman"/>
              </a:rPr>
              <a:t>for</a:t>
            </a:r>
            <a:r>
              <a:rPr sz="2150" b="1" spc="-5" dirty="0">
                <a:latin typeface="Times New Roman"/>
                <a:cs typeface="Times New Roman"/>
              </a:rPr>
              <a:t> </a:t>
            </a:r>
            <a:r>
              <a:rPr sz="2150" b="1" spc="35" dirty="0">
                <a:latin typeface="Times New Roman"/>
                <a:cs typeface="Times New Roman"/>
              </a:rPr>
              <a:t>package</a:t>
            </a:r>
            <a:r>
              <a:rPr sz="2150" b="1" spc="60" dirty="0">
                <a:latin typeface="Times New Roman"/>
                <a:cs typeface="Times New Roman"/>
              </a:rPr>
              <a:t> </a:t>
            </a:r>
            <a:r>
              <a:rPr sz="2150" b="1" spc="5" dirty="0">
                <a:latin typeface="Times New Roman"/>
                <a:cs typeface="Times New Roman"/>
              </a:rPr>
              <a:t>under</a:t>
            </a:r>
            <a:r>
              <a:rPr sz="2150" b="1" spc="65" dirty="0">
                <a:latin typeface="Times New Roman"/>
                <a:cs typeface="Times New Roman"/>
              </a:rPr>
              <a:t> </a:t>
            </a:r>
            <a:r>
              <a:rPr sz="2150" b="1" spc="-20" dirty="0">
                <a:latin typeface="Times New Roman"/>
                <a:cs typeface="Times New Roman"/>
              </a:rPr>
              <a:t>Your </a:t>
            </a:r>
            <a:r>
              <a:rPr sz="2150" b="1" spc="-15" dirty="0">
                <a:latin typeface="Times New Roman"/>
                <a:cs typeface="Times New Roman"/>
              </a:rPr>
              <a:t> </a:t>
            </a:r>
            <a:r>
              <a:rPr sz="2150" b="1" spc="15" dirty="0">
                <a:latin typeface="Times New Roman"/>
                <a:cs typeface="Times New Roman"/>
              </a:rPr>
              <a:t>own</a:t>
            </a:r>
            <a:r>
              <a:rPr sz="2150" b="1" dirty="0">
                <a:latin typeface="Times New Roman"/>
                <a:cs typeface="Times New Roman"/>
              </a:rPr>
              <a:t> </a:t>
            </a:r>
            <a:r>
              <a:rPr sz="2150" b="1" spc="-20" dirty="0" smtClean="0">
                <a:latin typeface="Times New Roman"/>
                <a:cs typeface="Times New Roman"/>
              </a:rPr>
              <a:t>brand</a:t>
            </a:r>
            <a:r>
              <a:rPr lang="en-US" sz="2150" b="1" spc="-20" dirty="0" smtClean="0">
                <a:latin typeface="Times New Roman"/>
                <a:cs typeface="Times New Roman"/>
              </a:rPr>
              <a:t> and </a:t>
            </a:r>
            <a:r>
              <a:rPr lang="en-US" sz="2150" b="1" spc="25" dirty="0">
                <a:latin typeface="Times New Roman"/>
                <a:cs typeface="Times New Roman"/>
              </a:rPr>
              <a:t>for </a:t>
            </a:r>
            <a:r>
              <a:rPr lang="en-US" sz="2150" b="1" spc="-525" dirty="0">
                <a:latin typeface="Times New Roman"/>
                <a:cs typeface="Times New Roman"/>
              </a:rPr>
              <a:t> </a:t>
            </a:r>
            <a:r>
              <a:rPr lang="en-US" sz="2150" b="1" spc="90" dirty="0">
                <a:latin typeface="Times New Roman"/>
                <a:cs typeface="Times New Roman"/>
              </a:rPr>
              <a:t>c</a:t>
            </a:r>
            <a:r>
              <a:rPr lang="en-US" sz="2150" b="1" spc="120" dirty="0">
                <a:latin typeface="Times New Roman"/>
                <a:cs typeface="Times New Roman"/>
              </a:rPr>
              <a:t>o</a:t>
            </a:r>
            <a:r>
              <a:rPr lang="en-US" sz="2150" b="1" dirty="0">
                <a:latin typeface="Times New Roman"/>
                <a:cs typeface="Times New Roman"/>
              </a:rPr>
              <a:t>n</a:t>
            </a:r>
            <a:r>
              <a:rPr lang="en-US" sz="2150" b="1" spc="30" dirty="0">
                <a:latin typeface="Times New Roman"/>
                <a:cs typeface="Times New Roman"/>
              </a:rPr>
              <a:t>f</a:t>
            </a:r>
            <a:r>
              <a:rPr lang="en-US" sz="2150" b="1" spc="90" dirty="0">
                <a:latin typeface="Times New Roman"/>
                <a:cs typeface="Times New Roman"/>
              </a:rPr>
              <a:t>ec</a:t>
            </a:r>
            <a:r>
              <a:rPr lang="en-US" sz="2150" b="1" spc="105" dirty="0">
                <a:latin typeface="Times New Roman"/>
                <a:cs typeface="Times New Roman"/>
              </a:rPr>
              <a:t>t</a:t>
            </a:r>
            <a:r>
              <a:rPr lang="en-US" sz="2150" b="1" spc="70" dirty="0">
                <a:latin typeface="Times New Roman"/>
                <a:cs typeface="Times New Roman"/>
              </a:rPr>
              <a:t>i</a:t>
            </a:r>
            <a:r>
              <a:rPr lang="en-US" sz="2150" b="1" spc="120" dirty="0">
                <a:latin typeface="Times New Roman"/>
                <a:cs typeface="Times New Roman"/>
              </a:rPr>
              <a:t>o</a:t>
            </a:r>
            <a:r>
              <a:rPr lang="en-US" sz="2150" b="1" dirty="0">
                <a:latin typeface="Times New Roman"/>
                <a:cs typeface="Times New Roman"/>
              </a:rPr>
              <a:t>n</a:t>
            </a:r>
            <a:r>
              <a:rPr lang="en-US" sz="2150" b="1" spc="-30" dirty="0">
                <a:latin typeface="Times New Roman"/>
                <a:cs typeface="Times New Roman"/>
              </a:rPr>
              <a:t>a</a:t>
            </a:r>
            <a:r>
              <a:rPr lang="en-US" sz="2150" b="1" spc="-60" dirty="0">
                <a:latin typeface="Times New Roman"/>
                <a:cs typeface="Times New Roman"/>
              </a:rPr>
              <a:t>r</a:t>
            </a:r>
            <a:r>
              <a:rPr lang="en-US" sz="2150" b="1" spc="10" dirty="0">
                <a:latin typeface="Times New Roman"/>
                <a:cs typeface="Times New Roman"/>
              </a:rPr>
              <a:t>y</a:t>
            </a:r>
            <a:r>
              <a:rPr lang="en-US" sz="2150" b="1" spc="-130" dirty="0">
                <a:latin typeface="Times New Roman"/>
                <a:cs typeface="Times New Roman"/>
              </a:rPr>
              <a:t> </a:t>
            </a:r>
            <a:r>
              <a:rPr lang="en-US" sz="2150" b="1" spc="-130" dirty="0" smtClean="0">
                <a:latin typeface="Times New Roman"/>
                <a:cs typeface="Times New Roman"/>
              </a:rPr>
              <a:t>production </a:t>
            </a:r>
            <a:r>
              <a:rPr lang="en-US" sz="2150" b="1" spc="30" dirty="0" smtClean="0">
                <a:latin typeface="Times New Roman"/>
                <a:cs typeface="Times New Roman"/>
              </a:rPr>
              <a:t>(</a:t>
            </a:r>
            <a:r>
              <a:rPr lang="en-US" sz="2150" b="1" spc="40" dirty="0" smtClean="0">
                <a:latin typeface="Times New Roman"/>
                <a:cs typeface="Times New Roman"/>
              </a:rPr>
              <a:t>b</a:t>
            </a:r>
            <a:r>
              <a:rPr lang="en-US" sz="2150" b="1" spc="30" dirty="0" smtClean="0">
                <a:latin typeface="Times New Roman"/>
                <a:cs typeface="Times New Roman"/>
              </a:rPr>
              <a:t>i</a:t>
            </a:r>
            <a:r>
              <a:rPr lang="en-US" sz="2150" b="1" spc="60" dirty="0" smtClean="0">
                <a:latin typeface="Times New Roman"/>
                <a:cs typeface="Times New Roman"/>
              </a:rPr>
              <a:t>s</a:t>
            </a:r>
            <a:r>
              <a:rPr lang="en-US" sz="2150" b="1" spc="90" dirty="0" smtClean="0">
                <a:latin typeface="Times New Roman"/>
                <a:cs typeface="Times New Roman"/>
              </a:rPr>
              <a:t>c</a:t>
            </a:r>
            <a:r>
              <a:rPr lang="en-US" sz="2150" b="1" dirty="0" smtClean="0">
                <a:latin typeface="Times New Roman"/>
                <a:cs typeface="Times New Roman"/>
              </a:rPr>
              <a:t>u</a:t>
            </a:r>
            <a:r>
              <a:rPr lang="en-US" sz="2150" b="1" spc="70" dirty="0" smtClean="0">
                <a:latin typeface="Times New Roman"/>
                <a:cs typeface="Times New Roman"/>
              </a:rPr>
              <a:t>i</a:t>
            </a:r>
            <a:r>
              <a:rPr lang="en-US" sz="2150" b="1" spc="105" dirty="0" smtClean="0">
                <a:latin typeface="Times New Roman"/>
                <a:cs typeface="Times New Roman"/>
              </a:rPr>
              <a:t>t</a:t>
            </a:r>
            <a:r>
              <a:rPr lang="en-US" sz="2150" b="1" spc="60" dirty="0" smtClean="0">
                <a:latin typeface="Times New Roman"/>
                <a:cs typeface="Times New Roman"/>
              </a:rPr>
              <a:t>s, sweets</a:t>
            </a:r>
            <a:r>
              <a:rPr lang="en-US" sz="2150" b="1" spc="30" dirty="0" smtClean="0">
                <a:latin typeface="Times New Roman"/>
                <a:cs typeface="Times New Roman"/>
              </a:rPr>
              <a:t>)</a:t>
            </a:r>
            <a:endParaRPr sz="2150" dirty="0">
              <a:latin typeface="Times New Roman"/>
              <a:cs typeface="Times New Roman"/>
            </a:endParaRPr>
          </a:p>
          <a:p>
            <a:pPr marL="355600" marR="1405890" indent="-343535">
              <a:lnSpc>
                <a:spcPct val="102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150" b="1" spc="50" dirty="0" smtClean="0">
                <a:latin typeface="Times New Roman"/>
                <a:cs typeface="Times New Roman"/>
              </a:rPr>
              <a:t>Oat flour supply in 35 kg bags for </a:t>
            </a:r>
            <a:r>
              <a:rPr lang="en-US" sz="2150" b="1" spc="-525" dirty="0" smtClean="0">
                <a:latin typeface="Times New Roman"/>
                <a:cs typeface="Times New Roman"/>
              </a:rPr>
              <a:t> </a:t>
            </a:r>
            <a:r>
              <a:rPr lang="en-US" sz="2150" b="1" spc="90" dirty="0">
                <a:latin typeface="Times New Roman"/>
                <a:cs typeface="Times New Roman"/>
              </a:rPr>
              <a:t>c</a:t>
            </a:r>
            <a:r>
              <a:rPr lang="en-US" sz="2150" b="1" spc="120" dirty="0">
                <a:latin typeface="Times New Roman"/>
                <a:cs typeface="Times New Roman"/>
              </a:rPr>
              <a:t>o</a:t>
            </a:r>
            <a:r>
              <a:rPr lang="en-US" sz="2150" b="1" dirty="0">
                <a:latin typeface="Times New Roman"/>
                <a:cs typeface="Times New Roman"/>
              </a:rPr>
              <a:t>n</a:t>
            </a:r>
            <a:r>
              <a:rPr lang="en-US" sz="2150" b="1" spc="30" dirty="0">
                <a:latin typeface="Times New Roman"/>
                <a:cs typeface="Times New Roman"/>
              </a:rPr>
              <a:t>f</a:t>
            </a:r>
            <a:r>
              <a:rPr lang="en-US" sz="2150" b="1" spc="90" dirty="0">
                <a:latin typeface="Times New Roman"/>
                <a:cs typeface="Times New Roman"/>
              </a:rPr>
              <a:t>ec</a:t>
            </a:r>
            <a:r>
              <a:rPr lang="en-US" sz="2150" b="1" spc="105" dirty="0">
                <a:latin typeface="Times New Roman"/>
                <a:cs typeface="Times New Roman"/>
              </a:rPr>
              <a:t>t</a:t>
            </a:r>
            <a:r>
              <a:rPr lang="en-US" sz="2150" b="1" spc="70" dirty="0">
                <a:latin typeface="Times New Roman"/>
                <a:cs typeface="Times New Roman"/>
              </a:rPr>
              <a:t>i</a:t>
            </a:r>
            <a:r>
              <a:rPr lang="en-US" sz="2150" b="1" spc="120" dirty="0">
                <a:latin typeface="Times New Roman"/>
                <a:cs typeface="Times New Roman"/>
              </a:rPr>
              <a:t>o</a:t>
            </a:r>
            <a:r>
              <a:rPr lang="en-US" sz="2150" b="1" dirty="0">
                <a:latin typeface="Times New Roman"/>
                <a:cs typeface="Times New Roman"/>
              </a:rPr>
              <a:t>n</a:t>
            </a:r>
            <a:r>
              <a:rPr lang="en-US" sz="2150" b="1" spc="-30" dirty="0">
                <a:latin typeface="Times New Roman"/>
                <a:cs typeface="Times New Roman"/>
              </a:rPr>
              <a:t>a</a:t>
            </a:r>
            <a:r>
              <a:rPr lang="en-US" sz="2150" b="1" spc="-60" dirty="0">
                <a:latin typeface="Times New Roman"/>
                <a:cs typeface="Times New Roman"/>
              </a:rPr>
              <a:t>r</a:t>
            </a:r>
            <a:r>
              <a:rPr lang="en-US" sz="2150" b="1" spc="10" dirty="0">
                <a:latin typeface="Times New Roman"/>
                <a:cs typeface="Times New Roman"/>
              </a:rPr>
              <a:t>y</a:t>
            </a:r>
            <a:r>
              <a:rPr lang="en-US" sz="2150" b="1" spc="-130" dirty="0">
                <a:latin typeface="Times New Roman"/>
                <a:cs typeface="Times New Roman"/>
              </a:rPr>
              <a:t> </a:t>
            </a:r>
            <a:r>
              <a:rPr lang="en-US" sz="2150" b="1" spc="-130" dirty="0" smtClean="0">
                <a:latin typeface="Times New Roman"/>
                <a:cs typeface="Times New Roman"/>
              </a:rPr>
              <a:t>and beverage production</a:t>
            </a:r>
            <a:endParaRPr sz="2150" dirty="0">
              <a:latin typeface="Times New Roman"/>
              <a:cs typeface="Times New Roman"/>
            </a:endParaRPr>
          </a:p>
          <a:p>
            <a:pPr marL="12065" marR="5080">
              <a:lnSpc>
                <a:spcPct val="104800"/>
              </a:lnSpc>
              <a:spcBef>
                <a:spcPts val="805"/>
              </a:spcBef>
              <a:tabLst>
                <a:tab pos="355600" algn="l"/>
                <a:tab pos="356235" algn="l"/>
              </a:tabLst>
            </a:pPr>
            <a:endParaRPr lang="en-US" sz="2150" b="1" spc="65" dirty="0" smtClean="0">
              <a:latin typeface="Times New Roman"/>
              <a:cs typeface="Times New Roman"/>
            </a:endParaRPr>
          </a:p>
          <a:p>
            <a:pPr marL="12065" marR="5080">
              <a:lnSpc>
                <a:spcPct val="104800"/>
              </a:lnSpc>
              <a:spcBef>
                <a:spcPts val="805"/>
              </a:spcBef>
              <a:tabLst>
                <a:tab pos="355600" algn="l"/>
                <a:tab pos="356235" algn="l"/>
              </a:tabLst>
            </a:pPr>
            <a:r>
              <a:rPr lang="en-US" sz="2150" b="1" spc="65" dirty="0">
                <a:latin typeface="Times New Roman"/>
                <a:cs typeface="Times New Roman"/>
              </a:rPr>
              <a:t> </a:t>
            </a:r>
            <a:r>
              <a:rPr lang="en-US" sz="2150" b="1" spc="65" dirty="0" smtClean="0">
                <a:latin typeface="Times New Roman"/>
                <a:cs typeface="Times New Roman"/>
              </a:rPr>
              <a:t>   </a:t>
            </a:r>
            <a:r>
              <a:rPr lang="en-US" sz="2150" spc="65" dirty="0" smtClean="0">
                <a:latin typeface="Times New Roman"/>
                <a:cs typeface="Times New Roman"/>
              </a:rPr>
              <a:t>Shipment in </a:t>
            </a:r>
            <a:r>
              <a:rPr sz="2150" spc="-10" dirty="0" smtClean="0">
                <a:latin typeface="Times New Roman"/>
                <a:cs typeface="Times New Roman"/>
              </a:rPr>
              <a:t>20”</a:t>
            </a:r>
            <a:r>
              <a:rPr lang="en-US" sz="2150" spc="-10" dirty="0" smtClean="0">
                <a:latin typeface="Times New Roman"/>
                <a:cs typeface="Times New Roman"/>
              </a:rPr>
              <a:t>and 40” c</a:t>
            </a:r>
            <a:r>
              <a:rPr sz="2150" spc="-10" dirty="0" smtClean="0">
                <a:latin typeface="Times New Roman"/>
                <a:cs typeface="Times New Roman"/>
              </a:rPr>
              <a:t>ontainer</a:t>
            </a:r>
            <a:r>
              <a:rPr lang="en-US" sz="2150" spc="-10" dirty="0" smtClean="0">
                <a:latin typeface="Times New Roman"/>
                <a:cs typeface="Times New Roman"/>
              </a:rPr>
              <a:t>s</a:t>
            </a:r>
            <a:endParaRPr sz="2150" spc="-1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16325"/>
              <a:ext cx="7837424" cy="3741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8" y="0"/>
              <a:ext cx="6662547" cy="34016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0782" y="0"/>
              <a:ext cx="6951218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3170" y="0"/>
              <a:ext cx="5108829" cy="166497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83930" y="188531"/>
            <a:ext cx="4336669" cy="1000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65785" marR="5080" indent="-553085">
              <a:lnSpc>
                <a:spcPct val="100000"/>
              </a:lnSpc>
              <a:spcBef>
                <a:spcPts val="125"/>
              </a:spcBef>
            </a:pPr>
            <a:r>
              <a:rPr spc="290" dirty="0" smtClean="0"/>
              <a:t>A</a:t>
            </a:r>
            <a:r>
              <a:rPr spc="5" dirty="0" smtClean="0"/>
              <a:t>R</a:t>
            </a:r>
            <a:r>
              <a:rPr spc="-20" dirty="0" smtClean="0"/>
              <a:t>C</a:t>
            </a:r>
            <a:r>
              <a:rPr spc="210" dirty="0" smtClean="0"/>
              <a:t>H</a:t>
            </a:r>
            <a:r>
              <a:rPr spc="60" dirty="0" smtClean="0"/>
              <a:t>ED</a:t>
            </a:r>
            <a:r>
              <a:rPr spc="114" dirty="0" smtClean="0"/>
              <a:t>A</a:t>
            </a:r>
            <a:r>
              <a:rPr lang="en-US" spc="-200" dirty="0"/>
              <a:t>-</a:t>
            </a:r>
            <a:r>
              <a:rPr spc="70" dirty="0" smtClean="0"/>
              <a:t>P</a:t>
            </a:r>
            <a:r>
              <a:rPr spc="215" dirty="0" smtClean="0"/>
              <a:t>RO</a:t>
            </a:r>
            <a:r>
              <a:rPr spc="135" dirty="0" smtClean="0"/>
              <a:t>D</a:t>
            </a:r>
            <a:r>
              <a:rPr spc="50" dirty="0" smtClean="0"/>
              <a:t>U</a:t>
            </a:r>
            <a:r>
              <a:rPr spc="15" dirty="0" smtClean="0"/>
              <a:t>C</a:t>
            </a:r>
            <a:r>
              <a:rPr spc="-290" dirty="0" smtClean="0"/>
              <a:t>T  </a:t>
            </a:r>
            <a:r>
              <a:rPr spc="165" dirty="0"/>
              <a:t>ADVANTAGES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452870" marR="125095" indent="-342900">
              <a:lnSpc>
                <a:spcPct val="100400"/>
              </a:lnSpc>
              <a:spcBef>
                <a:spcPts val="90"/>
              </a:spcBef>
              <a:buFont typeface="Arial MT"/>
              <a:buChar char="•"/>
              <a:tabLst>
                <a:tab pos="6452235" algn="l"/>
                <a:tab pos="6452870" algn="l"/>
              </a:tabLst>
            </a:pPr>
            <a:r>
              <a:rPr spc="55" dirty="0"/>
              <a:t>High</a:t>
            </a:r>
            <a:r>
              <a:rPr spc="-140" dirty="0"/>
              <a:t> </a:t>
            </a:r>
            <a:r>
              <a:rPr spc="15" dirty="0"/>
              <a:t>quality</a:t>
            </a:r>
            <a:r>
              <a:rPr spc="70" dirty="0"/>
              <a:t> </a:t>
            </a:r>
            <a:r>
              <a:rPr spc="-5" dirty="0"/>
              <a:t>product</a:t>
            </a:r>
            <a:r>
              <a:rPr spc="110" dirty="0"/>
              <a:t> </a:t>
            </a:r>
            <a:r>
              <a:rPr spc="70" dirty="0"/>
              <a:t>is</a:t>
            </a:r>
            <a:r>
              <a:rPr spc="-30" dirty="0"/>
              <a:t> </a:t>
            </a:r>
            <a:r>
              <a:rPr spc="-5" dirty="0"/>
              <a:t>guaranteed</a:t>
            </a:r>
            <a:r>
              <a:rPr spc="160" dirty="0"/>
              <a:t> </a:t>
            </a:r>
            <a:r>
              <a:rPr spc="10" dirty="0"/>
              <a:t>due </a:t>
            </a:r>
            <a:r>
              <a:rPr spc="15" dirty="0"/>
              <a:t> </a:t>
            </a:r>
            <a:r>
              <a:rPr spc="100" dirty="0"/>
              <a:t>to</a:t>
            </a:r>
            <a:r>
              <a:rPr spc="-25" dirty="0"/>
              <a:t> </a:t>
            </a:r>
            <a:r>
              <a:rPr spc="35" dirty="0"/>
              <a:t>up-to-date</a:t>
            </a:r>
            <a:r>
              <a:rPr spc="120" dirty="0"/>
              <a:t> </a:t>
            </a:r>
            <a:r>
              <a:rPr spc="15" dirty="0"/>
              <a:t>quality</a:t>
            </a:r>
            <a:r>
              <a:rPr dirty="0"/>
              <a:t> </a:t>
            </a:r>
            <a:r>
              <a:rPr spc="15" dirty="0"/>
              <a:t>control</a:t>
            </a:r>
            <a:r>
              <a:rPr spc="165" dirty="0"/>
              <a:t> </a:t>
            </a:r>
            <a:r>
              <a:rPr spc="30" dirty="0"/>
              <a:t>system</a:t>
            </a:r>
            <a:r>
              <a:rPr spc="120" dirty="0"/>
              <a:t> </a:t>
            </a:r>
            <a:r>
              <a:rPr spc="-55" dirty="0"/>
              <a:t>and </a:t>
            </a:r>
            <a:r>
              <a:rPr spc="-585" dirty="0"/>
              <a:t> </a:t>
            </a:r>
            <a:r>
              <a:rPr spc="-40" dirty="0"/>
              <a:t>European</a:t>
            </a:r>
            <a:r>
              <a:rPr spc="114" dirty="0"/>
              <a:t> </a:t>
            </a:r>
            <a:r>
              <a:rPr spc="10" dirty="0"/>
              <a:t>equipment</a:t>
            </a:r>
            <a:r>
              <a:rPr spc="114" dirty="0"/>
              <a:t> </a:t>
            </a:r>
            <a:r>
              <a:rPr spc="-15" dirty="0"/>
              <a:t>(Buhler)</a:t>
            </a:r>
          </a:p>
          <a:p>
            <a:pPr marL="6097270"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450"/>
          </a:p>
          <a:p>
            <a:pPr marL="6452870" marR="633730" indent="-342900">
              <a:lnSpc>
                <a:spcPct val="101699"/>
              </a:lnSpc>
              <a:buFont typeface="Arial MT"/>
              <a:buChar char="•"/>
              <a:tabLst>
                <a:tab pos="6452235" algn="l"/>
                <a:tab pos="6452870" algn="l"/>
              </a:tabLst>
            </a:pPr>
            <a:r>
              <a:rPr spc="60" dirty="0"/>
              <a:t>Direct</a:t>
            </a:r>
            <a:r>
              <a:rPr spc="-35" dirty="0"/>
              <a:t> </a:t>
            </a:r>
            <a:r>
              <a:rPr spc="20" dirty="0"/>
              <a:t>contracts</a:t>
            </a:r>
            <a:r>
              <a:rPr spc="120" dirty="0"/>
              <a:t> </a:t>
            </a:r>
            <a:r>
              <a:rPr spc="40" dirty="0"/>
              <a:t>with</a:t>
            </a:r>
            <a:r>
              <a:rPr spc="20" dirty="0"/>
              <a:t> </a:t>
            </a:r>
            <a:r>
              <a:rPr spc="-30" dirty="0"/>
              <a:t>farmers</a:t>
            </a:r>
            <a:r>
              <a:rPr spc="40" dirty="0"/>
              <a:t> </a:t>
            </a:r>
            <a:r>
              <a:rPr spc="15" dirty="0"/>
              <a:t>on</a:t>
            </a:r>
            <a:r>
              <a:rPr spc="45" dirty="0"/>
              <a:t> </a:t>
            </a:r>
            <a:r>
              <a:rPr spc="65" dirty="0"/>
              <a:t>the </a:t>
            </a:r>
            <a:r>
              <a:rPr spc="-585" dirty="0"/>
              <a:t> </a:t>
            </a:r>
            <a:r>
              <a:rPr spc="45" dirty="0"/>
              <a:t>field</a:t>
            </a:r>
          </a:p>
          <a:p>
            <a:pPr marL="6097270"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/>
          </a:p>
          <a:p>
            <a:pPr marL="6452870" indent="-342900">
              <a:lnSpc>
                <a:spcPct val="100000"/>
              </a:lnSpc>
              <a:buFont typeface="Arial MT"/>
              <a:buChar char="•"/>
              <a:tabLst>
                <a:tab pos="6452235" algn="l"/>
                <a:tab pos="6452870" algn="l"/>
              </a:tabLst>
            </a:pPr>
            <a:r>
              <a:rPr spc="5" dirty="0"/>
              <a:t>Archeda-Product</a:t>
            </a:r>
            <a:r>
              <a:rPr spc="-30" dirty="0"/>
              <a:t> </a:t>
            </a:r>
            <a:r>
              <a:rPr spc="70" dirty="0"/>
              <a:t>is</a:t>
            </a:r>
            <a:r>
              <a:rPr spc="-30" dirty="0"/>
              <a:t> </a:t>
            </a:r>
            <a:r>
              <a:rPr spc="-35" dirty="0"/>
              <a:t>yearly</a:t>
            </a:r>
            <a:r>
              <a:rPr spc="150" dirty="0"/>
              <a:t> </a:t>
            </a:r>
            <a:r>
              <a:rPr spc="-50" dirty="0"/>
              <a:t>awarded</a:t>
            </a:r>
            <a:r>
              <a:rPr spc="15" dirty="0"/>
              <a:t> </a:t>
            </a:r>
            <a:r>
              <a:rPr spc="-10" dirty="0"/>
              <a:t>as</a:t>
            </a:r>
            <a:r>
              <a:rPr spc="45" dirty="0"/>
              <a:t> </a:t>
            </a:r>
            <a:r>
              <a:rPr spc="60" dirty="0"/>
              <a:t>the</a:t>
            </a:r>
          </a:p>
          <a:p>
            <a:pPr marL="6452870">
              <a:lnSpc>
                <a:spcPct val="100000"/>
              </a:lnSpc>
              <a:spcBef>
                <a:spcPts val="45"/>
              </a:spcBef>
            </a:pPr>
            <a:r>
              <a:rPr spc="55" dirty="0"/>
              <a:t>best</a:t>
            </a:r>
            <a:r>
              <a:rPr spc="-35" dirty="0"/>
              <a:t> </a:t>
            </a:r>
            <a:r>
              <a:rPr spc="-5" dirty="0"/>
              <a:t>product</a:t>
            </a:r>
            <a:r>
              <a:rPr spc="114" dirty="0"/>
              <a:t> </a:t>
            </a:r>
            <a:r>
              <a:rPr spc="20" dirty="0"/>
              <a:t>in</a:t>
            </a:r>
            <a:r>
              <a:rPr spc="40" dirty="0"/>
              <a:t> </a:t>
            </a:r>
            <a:r>
              <a:rPr spc="-20" dirty="0"/>
              <a:t>Russian</a:t>
            </a:r>
            <a:r>
              <a:rPr spc="35" dirty="0"/>
              <a:t> </a:t>
            </a:r>
            <a:r>
              <a:rPr spc="-20" dirty="0"/>
              <a:t>market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36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9815" y="2031"/>
              <a:ext cx="7322184" cy="4256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4657" y="3455670"/>
              <a:ext cx="7697342" cy="34023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765540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953888" cy="144767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6289" y="102979"/>
            <a:ext cx="4401310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30"/>
              </a:spcBef>
            </a:pPr>
            <a:r>
              <a:rPr lang="en-US" spc="140" dirty="0" smtClean="0"/>
              <a:t>Cooperation </a:t>
            </a:r>
            <a:br>
              <a:rPr lang="en-US" spc="140" dirty="0" smtClean="0"/>
            </a:br>
            <a:r>
              <a:rPr lang="en-US" spc="140" dirty="0" smtClean="0"/>
              <a:t>Opportunities</a:t>
            </a:r>
            <a:endParaRPr spc="95" dirty="0"/>
          </a:p>
        </p:txBody>
      </p:sp>
      <p:sp>
        <p:nvSpPr>
          <p:cNvPr id="10" name="object 10"/>
          <p:cNvSpPr txBox="1"/>
          <p:nvPr/>
        </p:nvSpPr>
        <p:spPr>
          <a:xfrm>
            <a:off x="438917" y="2475424"/>
            <a:ext cx="6266683" cy="202170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69900" indent="-457200">
              <a:spcBef>
                <a:spcPts val="665"/>
              </a:spcBef>
              <a:buFont typeface="+mj-lt"/>
              <a:buAutoNum type="arabicPeriod"/>
            </a:pPr>
            <a:r>
              <a:rPr lang="en-US" sz="2400" b="1" spc="-15" dirty="0" smtClean="0">
                <a:latin typeface="Times New Roman"/>
                <a:cs typeface="Times New Roman"/>
              </a:rPr>
              <a:t>Oat flakes supply </a:t>
            </a:r>
            <a:r>
              <a:rPr lang="en-US" sz="2400" b="1" spc="-15" dirty="0">
                <a:latin typeface="Times New Roman"/>
                <a:cs typeface="Times New Roman"/>
              </a:rPr>
              <a:t>in small packaging under a well-known Russian brand or in </a:t>
            </a:r>
            <a:r>
              <a:rPr lang="en-US" sz="2400" b="1" spc="-15" dirty="0" smtClean="0">
                <a:latin typeface="Times New Roman"/>
                <a:cs typeface="Times New Roman"/>
              </a:rPr>
              <a:t>Your </a:t>
            </a:r>
            <a:r>
              <a:rPr lang="en-US" sz="2400" b="1" spc="-15" dirty="0">
                <a:latin typeface="Times New Roman"/>
                <a:cs typeface="Times New Roman"/>
              </a:rPr>
              <a:t>packaging or in bags of </a:t>
            </a:r>
            <a:r>
              <a:rPr lang="en-US" sz="2400" b="1" spc="-15" dirty="0" smtClean="0">
                <a:latin typeface="Times New Roman"/>
                <a:cs typeface="Times New Roman"/>
              </a:rPr>
              <a:t>25 kg</a:t>
            </a:r>
          </a:p>
          <a:p>
            <a:pPr marL="469900" indent="-457200">
              <a:spcBef>
                <a:spcPts val="665"/>
              </a:spcBef>
              <a:buFont typeface="+mj-lt"/>
              <a:buAutoNum type="arabicPeriod"/>
            </a:pPr>
            <a:r>
              <a:rPr lang="en-US" sz="2400" b="1" spc="-15" dirty="0" smtClean="0">
                <a:latin typeface="Times New Roman"/>
                <a:cs typeface="Times New Roman"/>
              </a:rPr>
              <a:t>Possible </a:t>
            </a:r>
            <a:r>
              <a:rPr lang="en-US" sz="2400" b="1" spc="-15" dirty="0">
                <a:latin typeface="Times New Roman"/>
                <a:cs typeface="Times New Roman"/>
              </a:rPr>
              <a:t>contractual relations for the </a:t>
            </a:r>
            <a:r>
              <a:rPr lang="en-US" sz="2400" b="1" spc="-15" dirty="0" smtClean="0">
                <a:latin typeface="Times New Roman"/>
                <a:cs typeface="Times New Roman"/>
              </a:rPr>
              <a:t>grain export (</a:t>
            </a:r>
            <a:r>
              <a:rPr lang="en-US" sz="2400" b="1" spc="-15" dirty="0">
                <a:latin typeface="Times New Roman"/>
                <a:cs typeface="Times New Roman"/>
              </a:rPr>
              <a:t>wheat, corn, barley) as a </a:t>
            </a:r>
            <a:r>
              <a:rPr lang="en-US" sz="2400" b="1" spc="-15" dirty="0" smtClean="0">
                <a:latin typeface="Times New Roman"/>
                <a:cs typeface="Times New Roman"/>
              </a:rPr>
              <a:t>Supplier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915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8816"/>
            <a:ext cx="12191999" cy="54091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5203" y="2156142"/>
            <a:ext cx="37915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229" dirty="0"/>
              <a:t>OUR</a:t>
            </a:r>
            <a:r>
              <a:rPr sz="3950" spc="-145" dirty="0"/>
              <a:t> </a:t>
            </a:r>
            <a:r>
              <a:rPr sz="3950" spc="40" dirty="0"/>
              <a:t>CONTACTS</a:t>
            </a:r>
            <a:endParaRPr sz="3950"/>
          </a:p>
        </p:txBody>
      </p:sp>
      <p:sp>
        <p:nvSpPr>
          <p:cNvPr id="7" name="object 7"/>
          <p:cNvSpPr txBox="1"/>
          <p:nvPr/>
        </p:nvSpPr>
        <p:spPr>
          <a:xfrm>
            <a:off x="652462" y="3526472"/>
            <a:ext cx="5690235" cy="21396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solidFill>
                  <a:srgbClr val="FFFFFF"/>
                </a:solidFill>
                <a:latin typeface="Calibri"/>
                <a:cs typeface="Calibri"/>
              </a:rPr>
              <a:t>ARCHEDA-PRODUCT</a:t>
            </a:r>
            <a:endParaRPr sz="27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en-US" sz="2750" b="1" spc="10" dirty="0">
                <a:solidFill>
                  <a:srgbClr val="FFFFFF"/>
                </a:solidFill>
                <a:cs typeface="Calibri"/>
              </a:rPr>
              <a:t>Address: 403518 Russia, Volgograd region, </a:t>
            </a:r>
            <a:r>
              <a:rPr lang="en-US" sz="2750" b="1" spc="10" dirty="0" err="1" smtClean="0">
                <a:solidFill>
                  <a:srgbClr val="FFFFFF"/>
                </a:solidFill>
                <a:cs typeface="Calibri"/>
              </a:rPr>
              <a:t>Frolovsky</a:t>
            </a:r>
            <a:r>
              <a:rPr lang="en-US" sz="2750" b="1" spc="10" dirty="0" smtClean="0">
                <a:solidFill>
                  <a:srgbClr val="FFFFFF"/>
                </a:solidFill>
                <a:cs typeface="Calibri"/>
              </a:rPr>
              <a:t> district</a:t>
            </a:r>
            <a:r>
              <a:rPr lang="en-US" sz="2750" b="1" spc="10" dirty="0">
                <a:solidFill>
                  <a:srgbClr val="FFFFFF"/>
                </a:solidFill>
                <a:cs typeface="Calibri"/>
              </a:rPr>
              <a:t>, territory of </a:t>
            </a:r>
            <a:r>
              <a:rPr lang="en-US" sz="2750" b="1" spc="10" dirty="0" smtClean="0">
                <a:solidFill>
                  <a:srgbClr val="FFFFFF"/>
                </a:solidFill>
                <a:cs typeface="Calibri"/>
              </a:rPr>
              <a:t>Suburban </a:t>
            </a:r>
            <a:r>
              <a:rPr lang="en-US" sz="2750" b="1" spc="10" dirty="0">
                <a:solidFill>
                  <a:srgbClr val="FFFFFF"/>
                </a:solidFill>
                <a:cs typeface="Calibri"/>
              </a:rPr>
              <a:t>settlement, 15/2</a:t>
            </a:r>
            <a:endParaRPr sz="2750" dirty="0">
              <a:latin typeface="Calibri"/>
              <a:cs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39000" y="3526472"/>
            <a:ext cx="3812277" cy="2895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Owner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     </a:t>
            </a:r>
            <a:r>
              <a:rPr lang="en-US" sz="1400" b="1" dirty="0" smtClean="0">
                <a:solidFill>
                  <a:schemeClr val="tx1"/>
                </a:solidFill>
              </a:rPr>
              <a:t>Yury </a:t>
            </a:r>
            <a:r>
              <a:rPr lang="en-US" sz="1400" b="1" dirty="0" err="1" smtClean="0">
                <a:solidFill>
                  <a:schemeClr val="tx1"/>
                </a:solidFill>
              </a:rPr>
              <a:t>Goncharov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</a:rPr>
              <a:t>+79610570303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Managing Director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     </a:t>
            </a:r>
            <a:r>
              <a:rPr lang="en-US" sz="1400" b="1" dirty="0" smtClean="0">
                <a:solidFill>
                  <a:schemeClr val="tx1"/>
                </a:solidFill>
              </a:rPr>
              <a:t>Svetlana </a:t>
            </a:r>
            <a:r>
              <a:rPr lang="en-US" sz="1400" b="1" dirty="0" err="1" smtClean="0">
                <a:solidFill>
                  <a:schemeClr val="tx1"/>
                </a:solidFill>
              </a:rPr>
              <a:t>Ovchintseva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</a:rPr>
              <a:t>+79033274799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Export &amp; Import manager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     </a:t>
            </a:r>
            <a:r>
              <a:rPr lang="en-US" sz="1400" b="1" dirty="0" err="1" smtClean="0">
                <a:solidFill>
                  <a:schemeClr val="tx1"/>
                </a:solidFill>
              </a:rPr>
              <a:t>Nataliia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Tonkikh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</a:rPr>
              <a:t>+79608670409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  <a:hlinkClick r:id="rId3"/>
              </a:rPr>
              <a:t>secretar@archeda.ru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400" b="1" dirty="0" smtClean="0">
                <a:solidFill>
                  <a:schemeClr val="tx1"/>
                </a:solidFill>
                <a:hlinkClick r:id="rId4"/>
              </a:rPr>
              <a:t>www.archeda.ru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           </a:t>
            </a:r>
            <a:r>
              <a:rPr lang="en-US" sz="1400" b="1" dirty="0" smtClean="0">
                <a:solidFill>
                  <a:schemeClr val="tx1"/>
                </a:solidFill>
              </a:rPr>
              <a:t>    </a:t>
            </a:r>
            <a:r>
              <a:rPr lang="en-US" sz="1400" b="1" dirty="0" err="1" smtClean="0">
                <a:solidFill>
                  <a:srgbClr val="0000FF"/>
                </a:solidFill>
              </a:rPr>
              <a:t>krupnodelika</a:t>
            </a:r>
            <a:endParaRPr lang="ru-RU" sz="1400" b="1" dirty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538" y="5929011"/>
            <a:ext cx="227462" cy="214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46"/>
          <a:stretch/>
        </p:blipFill>
        <p:spPr>
          <a:xfrm>
            <a:off x="5105400" y="51688"/>
            <a:ext cx="7086600" cy="6705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765540" cy="68579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53888" cy="14476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9245" y="51688"/>
            <a:ext cx="3881755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30"/>
              </a:spcBef>
            </a:pPr>
            <a:r>
              <a:rPr lang="en-US" spc="140" dirty="0" smtClean="0"/>
              <a:t>Owner of </a:t>
            </a:r>
            <a:br>
              <a:rPr lang="en-US" spc="140" dirty="0" smtClean="0"/>
            </a:br>
            <a:r>
              <a:rPr lang="en-US" spc="140" dirty="0" smtClean="0"/>
              <a:t>ARCHEDA-Product</a:t>
            </a:r>
            <a:endParaRPr spc="95" dirty="0"/>
          </a:p>
        </p:txBody>
      </p:sp>
      <p:sp>
        <p:nvSpPr>
          <p:cNvPr id="10" name="object 10"/>
          <p:cNvSpPr txBox="1"/>
          <p:nvPr/>
        </p:nvSpPr>
        <p:spPr>
          <a:xfrm>
            <a:off x="309985" y="1902482"/>
            <a:ext cx="6548015" cy="403507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665"/>
              </a:spcBef>
            </a:pPr>
            <a:r>
              <a:rPr lang="en-US" sz="2400" b="1" spc="-15" dirty="0" smtClean="0">
                <a:latin typeface="Times New Roman"/>
                <a:cs typeface="Times New Roman"/>
              </a:rPr>
              <a:t>Yury </a:t>
            </a:r>
            <a:r>
              <a:rPr lang="en-US" sz="2400" b="1" spc="-15" dirty="0" err="1" smtClean="0">
                <a:latin typeface="Times New Roman"/>
                <a:cs typeface="Times New Roman"/>
              </a:rPr>
              <a:t>Goncharov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endParaRPr lang="ru-RU" sz="2400" spc="-25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en-US" sz="2400" spc="-25" dirty="0">
                <a:latin typeface="Times New Roman"/>
                <a:cs typeface="Times New Roman"/>
              </a:rPr>
              <a:t>For more than 25 years of entrepreneurial </a:t>
            </a:r>
            <a:r>
              <a:rPr lang="en-US" sz="2400" spc="-25" dirty="0" smtClean="0">
                <a:latin typeface="Times New Roman"/>
                <a:cs typeface="Times New Roman"/>
              </a:rPr>
              <a:t>activity</a:t>
            </a:r>
          </a:p>
          <a:p>
            <a:pPr marL="355600" indent="-342900">
              <a:lnSpc>
                <a:spcPct val="10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sz="2400" spc="-25" dirty="0" smtClean="0">
                <a:latin typeface="Times New Roman"/>
                <a:cs typeface="Times New Roman"/>
              </a:rPr>
              <a:t>Since </a:t>
            </a:r>
            <a:r>
              <a:rPr lang="en-US" sz="2400" spc="-25" dirty="0">
                <a:latin typeface="Times New Roman"/>
                <a:cs typeface="Times New Roman"/>
              </a:rPr>
              <a:t>1991, </a:t>
            </a:r>
            <a:r>
              <a:rPr lang="en-US" sz="2400" spc="-25" dirty="0" smtClean="0">
                <a:latin typeface="Times New Roman"/>
                <a:cs typeface="Times New Roman"/>
              </a:rPr>
              <a:t>the </a:t>
            </a:r>
            <a:r>
              <a:rPr lang="en-US" sz="2400" spc="-25" dirty="0">
                <a:latin typeface="Times New Roman"/>
                <a:cs typeface="Times New Roman"/>
              </a:rPr>
              <a:t>founder of a holding company for the production of building materials </a:t>
            </a:r>
            <a:endParaRPr lang="en-US" sz="2400" spc="-25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sz="2400" spc="-25" dirty="0" smtClean="0">
                <a:latin typeface="Times New Roman"/>
                <a:cs typeface="Times New Roman"/>
              </a:rPr>
              <a:t>Since </a:t>
            </a:r>
            <a:r>
              <a:rPr lang="en-US" sz="2400" spc="-25" dirty="0">
                <a:latin typeface="Times New Roman"/>
                <a:cs typeface="Times New Roman"/>
              </a:rPr>
              <a:t>2014, the founder of the waste paper </a:t>
            </a:r>
            <a:r>
              <a:rPr lang="en-US" sz="2400" spc="-25" dirty="0" smtClean="0">
                <a:latin typeface="Times New Roman"/>
                <a:cs typeface="Times New Roman"/>
              </a:rPr>
              <a:t>collecting </a:t>
            </a:r>
            <a:r>
              <a:rPr lang="en-US" sz="2400" spc="-25" dirty="0">
                <a:latin typeface="Times New Roman"/>
                <a:cs typeface="Times New Roman"/>
              </a:rPr>
              <a:t>enterprise and the Green Leaf Ecological Culture </a:t>
            </a:r>
            <a:r>
              <a:rPr lang="en-US" sz="2400" spc="-25" dirty="0" smtClean="0">
                <a:latin typeface="Times New Roman"/>
                <a:cs typeface="Times New Roman"/>
              </a:rPr>
              <a:t>Fund</a:t>
            </a:r>
          </a:p>
          <a:p>
            <a:pPr marL="355600" indent="-342900">
              <a:lnSpc>
                <a:spcPct val="10000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n-US" sz="2400" spc="-25" dirty="0" smtClean="0">
                <a:latin typeface="Times New Roman"/>
                <a:cs typeface="Times New Roman"/>
              </a:rPr>
              <a:t>Since </a:t>
            </a:r>
            <a:r>
              <a:rPr lang="en-US" sz="2400" spc="-25" dirty="0">
                <a:latin typeface="Times New Roman"/>
                <a:cs typeface="Times New Roman"/>
              </a:rPr>
              <a:t>2020, the owner of </a:t>
            </a:r>
            <a:r>
              <a:rPr lang="en-US" sz="2400" spc="-25" dirty="0" err="1" smtClean="0">
                <a:latin typeface="Times New Roman"/>
                <a:cs typeface="Times New Roman"/>
              </a:rPr>
              <a:t>Archeda</a:t>
            </a:r>
            <a:r>
              <a:rPr lang="en-US" sz="2400" spc="-25" dirty="0" smtClean="0">
                <a:latin typeface="Times New Roman"/>
                <a:cs typeface="Times New Roman"/>
              </a:rPr>
              <a:t>-Product </a:t>
            </a:r>
            <a:r>
              <a:rPr lang="en-US" sz="2400" spc="-25" dirty="0">
                <a:latin typeface="Times New Roman"/>
                <a:cs typeface="Times New Roman"/>
              </a:rPr>
              <a:t>agricultural enterprise</a:t>
            </a:r>
            <a:endParaRPr lang="ru-RU" sz="1800" spc="-25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479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54" y="231393"/>
            <a:ext cx="16554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75" dirty="0"/>
              <a:t>L</a:t>
            </a:r>
            <a:r>
              <a:rPr spc="204" dirty="0"/>
              <a:t>o</a:t>
            </a:r>
            <a:r>
              <a:rPr spc="-220" dirty="0"/>
              <a:t>c</a:t>
            </a:r>
            <a:r>
              <a:rPr spc="310" dirty="0"/>
              <a:t>a</a:t>
            </a:r>
            <a:r>
              <a:rPr spc="-220" dirty="0"/>
              <a:t>t</a:t>
            </a:r>
            <a:r>
              <a:rPr spc="-60" dirty="0"/>
              <a:t>i</a:t>
            </a:r>
            <a:r>
              <a:rPr spc="204" dirty="0"/>
              <a:t>o</a:t>
            </a:r>
            <a:r>
              <a:rPr spc="5" dirty="0"/>
              <a:t>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"/>
              <a:ext cx="11924023" cy="68567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8448" y="0"/>
              <a:ext cx="6313550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0704" y="0"/>
              <a:ext cx="4781296" cy="144767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4230" y="168973"/>
            <a:ext cx="3399790" cy="1003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715" algn="r">
              <a:lnSpc>
                <a:spcPts val="3835"/>
              </a:lnSpc>
              <a:spcBef>
                <a:spcPts val="125"/>
              </a:spcBef>
            </a:pPr>
            <a:r>
              <a:rPr spc="290" dirty="0"/>
              <a:t>A</a:t>
            </a:r>
            <a:r>
              <a:rPr spc="155" dirty="0"/>
              <a:t>b</a:t>
            </a:r>
            <a:r>
              <a:rPr spc="204" dirty="0"/>
              <a:t>o</a:t>
            </a:r>
            <a:r>
              <a:rPr spc="-20" dirty="0"/>
              <a:t>u</a:t>
            </a:r>
            <a:r>
              <a:rPr spc="-204" dirty="0"/>
              <a:t>t</a:t>
            </a:r>
            <a:r>
              <a:rPr spc="-305" dirty="0"/>
              <a:t> </a:t>
            </a:r>
            <a:r>
              <a:rPr spc="229" dirty="0"/>
              <a:t>Vo</a:t>
            </a:r>
            <a:r>
              <a:rPr spc="-50" dirty="0"/>
              <a:t>l</a:t>
            </a:r>
            <a:r>
              <a:rPr spc="409" dirty="0"/>
              <a:t>g</a:t>
            </a:r>
            <a:r>
              <a:rPr spc="204" dirty="0"/>
              <a:t>o</a:t>
            </a:r>
            <a:r>
              <a:rPr spc="409" dirty="0"/>
              <a:t>g</a:t>
            </a:r>
            <a:r>
              <a:rPr spc="-30" dirty="0"/>
              <a:t>r</a:t>
            </a:r>
            <a:r>
              <a:rPr spc="310" dirty="0"/>
              <a:t>a</a:t>
            </a:r>
            <a:r>
              <a:rPr spc="140" dirty="0"/>
              <a:t>d</a:t>
            </a:r>
          </a:p>
          <a:p>
            <a:pPr marR="5080" algn="r">
              <a:lnSpc>
                <a:spcPts val="3835"/>
              </a:lnSpc>
            </a:pPr>
            <a:r>
              <a:rPr spc="95" dirty="0"/>
              <a:t>region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7350" y="2509900"/>
            <a:ext cx="4184649" cy="43480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577965" y="1749742"/>
            <a:ext cx="5032375" cy="944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2225" marR="5080" indent="-9525">
              <a:lnSpc>
                <a:spcPct val="100000"/>
              </a:lnSpc>
              <a:spcBef>
                <a:spcPts val="125"/>
              </a:spcBef>
            </a:pPr>
            <a:r>
              <a:rPr lang="en-US" sz="2000" spc="35" dirty="0">
                <a:latin typeface="Calibri"/>
                <a:cs typeface="Calibri"/>
              </a:rPr>
              <a:t>Volgograd region is an ecologically clean region of Russia and it is the 7</a:t>
            </a:r>
            <a:r>
              <a:rPr lang="en-US" sz="2000" spc="35" baseline="30000" dirty="0">
                <a:latin typeface="Calibri"/>
                <a:cs typeface="Calibri"/>
              </a:rPr>
              <a:t>th</a:t>
            </a:r>
            <a:r>
              <a:rPr lang="en-US" sz="2000" spc="35" dirty="0">
                <a:latin typeface="Calibri"/>
                <a:cs typeface="Calibri"/>
              </a:rPr>
              <a:t> region in grain </a:t>
            </a:r>
            <a:r>
              <a:rPr lang="en-US" sz="2000" spc="35" dirty="0" smtClean="0">
                <a:latin typeface="Calibri"/>
                <a:cs typeface="Calibri"/>
              </a:rPr>
              <a:t>production in Russia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636" y="1009396"/>
            <a:ext cx="5071110" cy="4631690"/>
          </a:xfrm>
          <a:custGeom>
            <a:avLst/>
            <a:gdLst/>
            <a:ahLst/>
            <a:cxnLst/>
            <a:rect l="l" t="t" r="r" b="b"/>
            <a:pathLst>
              <a:path w="5071110" h="4631690">
                <a:moveTo>
                  <a:pt x="4298861" y="0"/>
                </a:moveTo>
                <a:lnTo>
                  <a:pt x="771906" y="0"/>
                </a:lnTo>
                <a:lnTo>
                  <a:pt x="723089" y="1518"/>
                </a:lnTo>
                <a:lnTo>
                  <a:pt x="675079" y="6013"/>
                </a:lnTo>
                <a:lnTo>
                  <a:pt x="627966" y="13395"/>
                </a:lnTo>
                <a:lnTo>
                  <a:pt x="581842" y="23573"/>
                </a:lnTo>
                <a:lnTo>
                  <a:pt x="536795" y="36456"/>
                </a:lnTo>
                <a:lnTo>
                  <a:pt x="492917" y="51954"/>
                </a:lnTo>
                <a:lnTo>
                  <a:pt x="450298" y="69977"/>
                </a:lnTo>
                <a:lnTo>
                  <a:pt x="409028" y="90435"/>
                </a:lnTo>
                <a:lnTo>
                  <a:pt x="369198" y="113237"/>
                </a:lnTo>
                <a:lnTo>
                  <a:pt x="330898" y="138292"/>
                </a:lnTo>
                <a:lnTo>
                  <a:pt x="294219" y="165510"/>
                </a:lnTo>
                <a:lnTo>
                  <a:pt x="259251" y="194802"/>
                </a:lnTo>
                <a:lnTo>
                  <a:pt x="226085" y="226075"/>
                </a:lnTo>
                <a:lnTo>
                  <a:pt x="194810" y="259241"/>
                </a:lnTo>
                <a:lnTo>
                  <a:pt x="165518" y="294209"/>
                </a:lnTo>
                <a:lnTo>
                  <a:pt x="138299" y="330887"/>
                </a:lnTo>
                <a:lnTo>
                  <a:pt x="113243" y="369187"/>
                </a:lnTo>
                <a:lnTo>
                  <a:pt x="90440" y="409017"/>
                </a:lnTo>
                <a:lnTo>
                  <a:pt x="69981" y="450287"/>
                </a:lnTo>
                <a:lnTo>
                  <a:pt x="51957" y="492906"/>
                </a:lnTo>
                <a:lnTo>
                  <a:pt x="36458" y="536785"/>
                </a:lnTo>
                <a:lnTo>
                  <a:pt x="23574" y="581833"/>
                </a:lnTo>
                <a:lnTo>
                  <a:pt x="13396" y="627959"/>
                </a:lnTo>
                <a:lnTo>
                  <a:pt x="6014" y="675074"/>
                </a:lnTo>
                <a:lnTo>
                  <a:pt x="1518" y="723086"/>
                </a:lnTo>
                <a:lnTo>
                  <a:pt x="0" y="771905"/>
                </a:lnTo>
                <a:lnTo>
                  <a:pt x="0" y="3859529"/>
                </a:lnTo>
                <a:lnTo>
                  <a:pt x="1518" y="3908335"/>
                </a:lnTo>
                <a:lnTo>
                  <a:pt x="6014" y="3956335"/>
                </a:lnTo>
                <a:lnTo>
                  <a:pt x="13396" y="4003439"/>
                </a:lnTo>
                <a:lnTo>
                  <a:pt x="23574" y="4049557"/>
                </a:lnTo>
                <a:lnTo>
                  <a:pt x="36458" y="4094597"/>
                </a:lnTo>
                <a:lnTo>
                  <a:pt x="51957" y="4138470"/>
                </a:lnTo>
                <a:lnTo>
                  <a:pt x="69981" y="4181085"/>
                </a:lnTo>
                <a:lnTo>
                  <a:pt x="90440" y="4222351"/>
                </a:lnTo>
                <a:lnTo>
                  <a:pt x="113243" y="4262178"/>
                </a:lnTo>
                <a:lnTo>
                  <a:pt x="138299" y="4300476"/>
                </a:lnTo>
                <a:lnTo>
                  <a:pt x="165518" y="4337153"/>
                </a:lnTo>
                <a:lnTo>
                  <a:pt x="194810" y="4372120"/>
                </a:lnTo>
                <a:lnTo>
                  <a:pt x="226085" y="4405287"/>
                </a:lnTo>
                <a:lnTo>
                  <a:pt x="259251" y="4436561"/>
                </a:lnTo>
                <a:lnTo>
                  <a:pt x="294219" y="4465854"/>
                </a:lnTo>
                <a:lnTo>
                  <a:pt x="330898" y="4493074"/>
                </a:lnTo>
                <a:lnTo>
                  <a:pt x="369198" y="4518132"/>
                </a:lnTo>
                <a:lnTo>
                  <a:pt x="409028" y="4540936"/>
                </a:lnTo>
                <a:lnTo>
                  <a:pt x="450298" y="4561396"/>
                </a:lnTo>
                <a:lnTo>
                  <a:pt x="492917" y="4579421"/>
                </a:lnTo>
                <a:lnTo>
                  <a:pt x="536795" y="4594922"/>
                </a:lnTo>
                <a:lnTo>
                  <a:pt x="581842" y="4607807"/>
                </a:lnTo>
                <a:lnTo>
                  <a:pt x="627966" y="4617987"/>
                </a:lnTo>
                <a:lnTo>
                  <a:pt x="675079" y="4625370"/>
                </a:lnTo>
                <a:lnTo>
                  <a:pt x="723089" y="4629866"/>
                </a:lnTo>
                <a:lnTo>
                  <a:pt x="771906" y="4631385"/>
                </a:lnTo>
                <a:lnTo>
                  <a:pt x="4298861" y="4631385"/>
                </a:lnTo>
                <a:lnTo>
                  <a:pt x="4347680" y="4629866"/>
                </a:lnTo>
                <a:lnTo>
                  <a:pt x="4395692" y="4625370"/>
                </a:lnTo>
                <a:lnTo>
                  <a:pt x="4442807" y="4617987"/>
                </a:lnTo>
                <a:lnTo>
                  <a:pt x="4488933" y="4607807"/>
                </a:lnTo>
                <a:lnTo>
                  <a:pt x="4533981" y="4594922"/>
                </a:lnTo>
                <a:lnTo>
                  <a:pt x="4577860" y="4579421"/>
                </a:lnTo>
                <a:lnTo>
                  <a:pt x="4620479" y="4561396"/>
                </a:lnTo>
                <a:lnTo>
                  <a:pt x="4661749" y="4540936"/>
                </a:lnTo>
                <a:lnTo>
                  <a:pt x="4701579" y="4518132"/>
                </a:lnTo>
                <a:lnTo>
                  <a:pt x="4739879" y="4493074"/>
                </a:lnTo>
                <a:lnTo>
                  <a:pt x="4776558" y="4465854"/>
                </a:lnTo>
                <a:lnTo>
                  <a:pt x="4811525" y="4436561"/>
                </a:lnTo>
                <a:lnTo>
                  <a:pt x="4844691" y="4405287"/>
                </a:lnTo>
                <a:lnTo>
                  <a:pt x="4875964" y="4372120"/>
                </a:lnTo>
                <a:lnTo>
                  <a:pt x="4905256" y="4337153"/>
                </a:lnTo>
                <a:lnTo>
                  <a:pt x="4932474" y="4300476"/>
                </a:lnTo>
                <a:lnTo>
                  <a:pt x="4957529" y="4262178"/>
                </a:lnTo>
                <a:lnTo>
                  <a:pt x="4980331" y="4222351"/>
                </a:lnTo>
                <a:lnTo>
                  <a:pt x="5000789" y="4181085"/>
                </a:lnTo>
                <a:lnTo>
                  <a:pt x="5018812" y="4138470"/>
                </a:lnTo>
                <a:lnTo>
                  <a:pt x="5034310" y="4094597"/>
                </a:lnTo>
                <a:lnTo>
                  <a:pt x="5047194" y="4049557"/>
                </a:lnTo>
                <a:lnTo>
                  <a:pt x="5057371" y="4003439"/>
                </a:lnTo>
                <a:lnTo>
                  <a:pt x="5064753" y="3956335"/>
                </a:lnTo>
                <a:lnTo>
                  <a:pt x="5069248" y="3908335"/>
                </a:lnTo>
                <a:lnTo>
                  <a:pt x="5070767" y="3859529"/>
                </a:lnTo>
                <a:lnTo>
                  <a:pt x="5070767" y="771905"/>
                </a:lnTo>
                <a:lnTo>
                  <a:pt x="5069248" y="723086"/>
                </a:lnTo>
                <a:lnTo>
                  <a:pt x="5064753" y="675074"/>
                </a:lnTo>
                <a:lnTo>
                  <a:pt x="5057371" y="627959"/>
                </a:lnTo>
                <a:lnTo>
                  <a:pt x="5047194" y="581833"/>
                </a:lnTo>
                <a:lnTo>
                  <a:pt x="5034310" y="536785"/>
                </a:lnTo>
                <a:lnTo>
                  <a:pt x="5018812" y="492906"/>
                </a:lnTo>
                <a:lnTo>
                  <a:pt x="5000789" y="450287"/>
                </a:lnTo>
                <a:lnTo>
                  <a:pt x="4980331" y="409017"/>
                </a:lnTo>
                <a:lnTo>
                  <a:pt x="4957529" y="369187"/>
                </a:lnTo>
                <a:lnTo>
                  <a:pt x="4932474" y="330887"/>
                </a:lnTo>
                <a:lnTo>
                  <a:pt x="4905256" y="294209"/>
                </a:lnTo>
                <a:lnTo>
                  <a:pt x="4875964" y="259241"/>
                </a:lnTo>
                <a:lnTo>
                  <a:pt x="4844691" y="226075"/>
                </a:lnTo>
                <a:lnTo>
                  <a:pt x="4811525" y="194802"/>
                </a:lnTo>
                <a:lnTo>
                  <a:pt x="4776558" y="165510"/>
                </a:lnTo>
                <a:lnTo>
                  <a:pt x="4739879" y="138292"/>
                </a:lnTo>
                <a:lnTo>
                  <a:pt x="4701579" y="113237"/>
                </a:lnTo>
                <a:lnTo>
                  <a:pt x="4661749" y="90435"/>
                </a:lnTo>
                <a:lnTo>
                  <a:pt x="4620479" y="69977"/>
                </a:lnTo>
                <a:lnTo>
                  <a:pt x="4577860" y="51954"/>
                </a:lnTo>
                <a:lnTo>
                  <a:pt x="4533981" y="36456"/>
                </a:lnTo>
                <a:lnTo>
                  <a:pt x="4488933" y="23573"/>
                </a:lnTo>
                <a:lnTo>
                  <a:pt x="4442807" y="13395"/>
                </a:lnTo>
                <a:lnTo>
                  <a:pt x="4395692" y="6013"/>
                </a:lnTo>
                <a:lnTo>
                  <a:pt x="4347680" y="1518"/>
                </a:lnTo>
                <a:lnTo>
                  <a:pt x="4298861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494665" y="1334198"/>
            <a:ext cx="4718050" cy="405957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pc="5" dirty="0"/>
              <a:t>The sown area of agricultural crops in the Volgograd region in 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pc="5" dirty="0"/>
              <a:t>2021 amounted to 3077.1 thousand hectares, 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pc="5" dirty="0"/>
              <a:t>forecast 2022 – 3171.00 thousand hectares.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endParaRPr lang="ru-RU" spc="5" dirty="0"/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pc="5" dirty="0"/>
              <a:t>Production of grain and leguminous crops: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pc="5" dirty="0"/>
              <a:t>2021 - 4126,1 thousand tons, 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pc="5" dirty="0"/>
              <a:t>forecast 2022 – 4700,00 thousand tons.</a:t>
            </a:r>
            <a:endParaRPr lang="ru-RU" spc="5" dirty="0"/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pc="5" dirty="0"/>
              <a:t>Export in 2021 – 425.1 thousand tons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endParaRPr lang="en-US" spc="5" dirty="0"/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pc="5" dirty="0"/>
              <a:t>Production of oilseed crops: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pc="5" dirty="0"/>
              <a:t>2021 – 1473.9 thousand tons, 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pc="5" dirty="0"/>
              <a:t>forecast 2022 – 1180.0 thousand tons.</a:t>
            </a:r>
          </a:p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lang="en-US" spc="5" dirty="0"/>
              <a:t>Export in 2021 – 22.8 thousand tons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9815" y="2031"/>
              <a:ext cx="7322184" cy="4256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4657" y="3455670"/>
              <a:ext cx="7697342" cy="34023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765540" cy="685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953888" cy="144767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9245" y="51688"/>
            <a:ext cx="4110355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pc="290" dirty="0"/>
              <a:t>A</a:t>
            </a:r>
            <a:r>
              <a:rPr spc="155" dirty="0"/>
              <a:t>b</a:t>
            </a:r>
            <a:r>
              <a:rPr spc="204" dirty="0"/>
              <a:t>o</a:t>
            </a:r>
            <a:r>
              <a:rPr spc="-20" dirty="0"/>
              <a:t>u</a:t>
            </a:r>
            <a:r>
              <a:rPr spc="-204" dirty="0"/>
              <a:t>t</a:t>
            </a:r>
            <a:r>
              <a:rPr spc="-305" dirty="0"/>
              <a:t> </a:t>
            </a:r>
            <a:r>
              <a:rPr lang="en-US" spc="-305" dirty="0"/>
              <a:t>Us</a:t>
            </a:r>
            <a:br>
              <a:rPr lang="en-US" spc="-305" dirty="0"/>
            </a:br>
            <a:r>
              <a:rPr spc="229" dirty="0"/>
              <a:t>Vo</a:t>
            </a:r>
            <a:r>
              <a:rPr spc="-50" dirty="0"/>
              <a:t>l</a:t>
            </a:r>
            <a:r>
              <a:rPr spc="415" dirty="0"/>
              <a:t>g</a:t>
            </a:r>
            <a:r>
              <a:rPr spc="204" dirty="0"/>
              <a:t>o</a:t>
            </a:r>
            <a:r>
              <a:rPr spc="415" dirty="0"/>
              <a:t>g</a:t>
            </a:r>
            <a:r>
              <a:rPr spc="-25" dirty="0"/>
              <a:t>r</a:t>
            </a:r>
            <a:r>
              <a:rPr spc="310" dirty="0"/>
              <a:t>a</a:t>
            </a:r>
            <a:r>
              <a:rPr spc="95" dirty="0"/>
              <a:t>d  region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2570" y="2431620"/>
            <a:ext cx="3578606" cy="11105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400" b="1" spc="-20" dirty="0">
                <a:latin typeface="Times New Roman"/>
                <a:cs typeface="Times New Roman"/>
              </a:rPr>
              <a:t>Barley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en-US" sz="1800" spc="10" dirty="0">
                <a:latin typeface="Times New Roman"/>
                <a:cs typeface="Times New Roman"/>
              </a:rPr>
              <a:t>Acreage (thousand hectares) -317.4</a:t>
            </a:r>
            <a:endParaRPr lang="ru-RU" spc="1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en-US" sz="1800" spc="10" dirty="0">
                <a:latin typeface="Times New Roman"/>
                <a:cs typeface="Times New Roman"/>
              </a:rPr>
              <a:t>Milled (thousand tons) -544.9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570" y="4434208"/>
            <a:ext cx="3382010" cy="1098378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b="1" spc="-70" dirty="0">
                <a:latin typeface="Times New Roman"/>
                <a:cs typeface="Times New Roman"/>
              </a:rPr>
              <a:t>Corn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en-US" sz="1800" spc="-25" dirty="0">
                <a:latin typeface="Times New Roman"/>
                <a:cs typeface="Times New Roman"/>
              </a:rPr>
              <a:t>Acreage (thousand hectares)</a:t>
            </a:r>
            <a:r>
              <a:rPr sz="1800" spc="-245" dirty="0">
                <a:latin typeface="Verdana"/>
                <a:cs typeface="Verdana"/>
              </a:rPr>
              <a:t>–</a:t>
            </a:r>
            <a:r>
              <a:rPr sz="1800" spc="-180" dirty="0">
                <a:latin typeface="Verdana"/>
                <a:cs typeface="Verdana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107,8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800" spc="-25" dirty="0">
                <a:latin typeface="Times New Roman"/>
                <a:cs typeface="Times New Roman"/>
              </a:rPr>
              <a:t>Milled (thousand tons) </a:t>
            </a:r>
            <a:r>
              <a:rPr sz="1800" spc="-15" dirty="0">
                <a:latin typeface="Times New Roman"/>
                <a:cs typeface="Times New Roman"/>
              </a:rPr>
              <a:t>-364,8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1176" y="1351310"/>
            <a:ext cx="3381375" cy="1059906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b="1" spc="-15" dirty="0">
                <a:latin typeface="Times New Roman"/>
                <a:cs typeface="Times New Roman"/>
              </a:rPr>
              <a:t>Sunflower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35" dirty="0">
                <a:latin typeface="Times New Roman"/>
                <a:cs typeface="Times New Roman"/>
              </a:rPr>
              <a:t>seed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lang="en-US" sz="1800" spc="-25" dirty="0">
                <a:latin typeface="Times New Roman"/>
                <a:cs typeface="Times New Roman"/>
              </a:rPr>
              <a:t>Acreage (thousand hectares) – 866.6</a:t>
            </a:r>
            <a:r>
              <a:rPr lang="ru-RU" sz="1800" spc="-25" dirty="0">
                <a:latin typeface="Times New Roman"/>
                <a:cs typeface="Times New Roman"/>
              </a:rPr>
              <a:t> </a:t>
            </a:r>
            <a:r>
              <a:rPr lang="en-US" sz="1800" spc="-25" dirty="0">
                <a:latin typeface="Times New Roman"/>
                <a:cs typeface="Times New Roman"/>
              </a:rPr>
              <a:t>Milled (thousand tons) – 1349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1176" y="3354740"/>
            <a:ext cx="3875024" cy="109183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b="1" spc="55" dirty="0">
                <a:latin typeface="Times New Roman"/>
                <a:cs typeface="Times New Roman"/>
              </a:rPr>
              <a:t>Wheat</a:t>
            </a:r>
            <a:endParaRPr sz="2400" dirty="0">
              <a:latin typeface="Times New Roman"/>
              <a:cs typeface="Times New Roman"/>
            </a:endParaRPr>
          </a:p>
          <a:p>
            <a:pPr marL="12700" marR="471805">
              <a:lnSpc>
                <a:spcPct val="114799"/>
              </a:lnSpc>
              <a:spcBef>
                <a:spcPts val="100"/>
              </a:spcBef>
            </a:pPr>
            <a:r>
              <a:rPr lang="en-US" sz="1800" spc="-25" dirty="0">
                <a:latin typeface="Times New Roman"/>
                <a:cs typeface="Times New Roman"/>
              </a:rPr>
              <a:t>Acreage (thousand hectares) – 1551.5</a:t>
            </a:r>
          </a:p>
          <a:p>
            <a:pPr marL="12700" marR="471805">
              <a:lnSpc>
                <a:spcPct val="114799"/>
              </a:lnSpc>
              <a:spcBef>
                <a:spcPts val="100"/>
              </a:spcBef>
            </a:pPr>
            <a:r>
              <a:rPr lang="en-US" sz="1800" spc="-25" dirty="0">
                <a:latin typeface="Times New Roman"/>
                <a:cs typeface="Times New Roman"/>
              </a:rPr>
              <a:t>Milled (thousand tons) – 3094.4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58648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Harvesting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crops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Volgograd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ranks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3rd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068576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78448" y="0"/>
              <a:ext cx="6313550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0704" y="0"/>
              <a:ext cx="4781296" cy="144767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4230" y="412749"/>
            <a:ext cx="33978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325" dirty="0"/>
              <a:t>G</a:t>
            </a:r>
            <a:r>
              <a:rPr spc="165" dirty="0"/>
              <a:t>R</a:t>
            </a:r>
            <a:r>
              <a:rPr spc="200" dirty="0"/>
              <a:t>A</a:t>
            </a:r>
            <a:r>
              <a:rPr spc="80" dirty="0"/>
              <a:t>I</a:t>
            </a:r>
            <a:r>
              <a:rPr spc="459" dirty="0"/>
              <a:t>N</a:t>
            </a:r>
            <a:r>
              <a:rPr spc="-195" dirty="0"/>
              <a:t> </a:t>
            </a:r>
            <a:r>
              <a:rPr spc="-254" dirty="0"/>
              <a:t>E</a:t>
            </a:r>
            <a:r>
              <a:rPr spc="-270" dirty="0"/>
              <a:t>L</a:t>
            </a:r>
            <a:r>
              <a:rPr spc="5" dirty="0"/>
              <a:t>E</a:t>
            </a:r>
            <a:r>
              <a:rPr dirty="0"/>
              <a:t>V</a:t>
            </a:r>
            <a:r>
              <a:rPr spc="295" dirty="0"/>
              <a:t>A</a:t>
            </a:r>
            <a:r>
              <a:rPr spc="-465" dirty="0"/>
              <a:t>T</a:t>
            </a:r>
            <a:r>
              <a:rPr spc="370" dirty="0"/>
              <a:t>O</a:t>
            </a:r>
            <a:r>
              <a:rPr spc="70" dirty="0"/>
              <a:t>R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3651" y="2942208"/>
            <a:ext cx="3808348" cy="391578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375400" y="1829180"/>
            <a:ext cx="4456430" cy="30149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98450" marR="5080" indent="-285750">
              <a:lnSpc>
                <a:spcPct val="102400"/>
              </a:lnSpc>
              <a:spcBef>
                <a:spcPts val="50"/>
              </a:spcBef>
              <a:buSzPct val="96363"/>
              <a:buFont typeface="Wingdings"/>
              <a:buChar char=""/>
              <a:tabLst>
                <a:tab pos="328295" algn="l"/>
                <a:tab pos="4266565" algn="l"/>
              </a:tabLst>
            </a:pPr>
            <a:r>
              <a:rPr sz="2750" spc="180" dirty="0">
                <a:latin typeface="Times New Roman"/>
                <a:cs typeface="Times New Roman"/>
              </a:rPr>
              <a:t>G</a:t>
            </a:r>
            <a:r>
              <a:rPr sz="2750" spc="204" dirty="0">
                <a:latin typeface="Times New Roman"/>
                <a:cs typeface="Times New Roman"/>
              </a:rPr>
              <a:t>r</a:t>
            </a:r>
            <a:r>
              <a:rPr sz="2750" spc="-25" dirty="0">
                <a:latin typeface="Times New Roman"/>
                <a:cs typeface="Times New Roman"/>
              </a:rPr>
              <a:t>ai</a:t>
            </a:r>
            <a:r>
              <a:rPr sz="2750" spc="100" dirty="0">
                <a:latin typeface="Times New Roman"/>
                <a:cs typeface="Times New Roman"/>
              </a:rPr>
              <a:t>n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110" dirty="0">
                <a:latin typeface="Times New Roman"/>
                <a:cs typeface="Times New Roman"/>
              </a:rPr>
              <a:t>E</a:t>
            </a:r>
            <a:r>
              <a:rPr sz="2750" spc="-20" dirty="0">
                <a:latin typeface="Times New Roman"/>
                <a:cs typeface="Times New Roman"/>
              </a:rPr>
              <a:t>l</a:t>
            </a:r>
            <a:r>
              <a:rPr sz="2750" spc="-25" dirty="0">
                <a:latin typeface="Times New Roman"/>
                <a:cs typeface="Times New Roman"/>
              </a:rPr>
              <a:t>e</a:t>
            </a:r>
            <a:r>
              <a:rPr sz="2750" spc="45" dirty="0">
                <a:latin typeface="Times New Roman"/>
                <a:cs typeface="Times New Roman"/>
              </a:rPr>
              <a:t>v</a:t>
            </a:r>
            <a:r>
              <a:rPr sz="2750" spc="-100" dirty="0">
                <a:latin typeface="Times New Roman"/>
                <a:cs typeface="Times New Roman"/>
              </a:rPr>
              <a:t>a</a:t>
            </a:r>
            <a:r>
              <a:rPr sz="2750" spc="204" dirty="0">
                <a:latin typeface="Times New Roman"/>
                <a:cs typeface="Times New Roman"/>
              </a:rPr>
              <a:t>t</a:t>
            </a:r>
            <a:r>
              <a:rPr sz="2750" spc="-30" dirty="0">
                <a:latin typeface="Times New Roman"/>
                <a:cs typeface="Times New Roman"/>
              </a:rPr>
              <a:t>o</a:t>
            </a:r>
            <a:r>
              <a:rPr sz="2750" spc="185" dirty="0">
                <a:latin typeface="Times New Roman"/>
                <a:cs typeface="Times New Roman"/>
              </a:rPr>
              <a:t>r</a:t>
            </a:r>
            <a:r>
              <a:rPr sz="2750" spc="80" dirty="0">
                <a:latin typeface="Times New Roman"/>
                <a:cs typeface="Times New Roman"/>
              </a:rPr>
              <a:t> </a:t>
            </a:r>
            <a:r>
              <a:rPr sz="2750" spc="-100" dirty="0">
                <a:latin typeface="Times New Roman"/>
                <a:cs typeface="Times New Roman"/>
              </a:rPr>
              <a:t>c</a:t>
            </a:r>
            <a:r>
              <a:rPr sz="2750" spc="-30" dirty="0">
                <a:latin typeface="Times New Roman"/>
                <a:cs typeface="Times New Roman"/>
              </a:rPr>
              <a:t>o</a:t>
            </a:r>
            <a:r>
              <a:rPr sz="2750" spc="120" dirty="0">
                <a:latin typeface="Times New Roman"/>
                <a:cs typeface="Times New Roman"/>
              </a:rPr>
              <a:t>n</a:t>
            </a:r>
            <a:r>
              <a:rPr sz="2750" spc="50" dirty="0">
                <a:latin typeface="Times New Roman"/>
                <a:cs typeface="Times New Roman"/>
              </a:rPr>
              <a:t>s</a:t>
            </a:r>
            <a:r>
              <a:rPr sz="2750" spc="-25" dirty="0">
                <a:latin typeface="Times New Roman"/>
                <a:cs typeface="Times New Roman"/>
              </a:rPr>
              <a:t>i</a:t>
            </a:r>
            <a:r>
              <a:rPr sz="2750" spc="50" dirty="0">
                <a:latin typeface="Times New Roman"/>
                <a:cs typeface="Times New Roman"/>
              </a:rPr>
              <a:t>s</a:t>
            </a:r>
            <a:r>
              <a:rPr sz="2750" spc="204" dirty="0">
                <a:latin typeface="Times New Roman"/>
                <a:cs typeface="Times New Roman"/>
              </a:rPr>
              <a:t>t</a:t>
            </a:r>
            <a:r>
              <a:rPr sz="2750" spc="30" dirty="0">
                <a:latin typeface="Times New Roman"/>
                <a:cs typeface="Times New Roman"/>
              </a:rPr>
              <a:t>s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spc="-30" dirty="0">
                <a:latin typeface="Times New Roman"/>
                <a:cs typeface="Times New Roman"/>
              </a:rPr>
              <a:t>o</a:t>
            </a:r>
            <a:r>
              <a:rPr sz="2750" spc="-135" dirty="0">
                <a:latin typeface="Times New Roman"/>
                <a:cs typeface="Times New Roman"/>
              </a:rPr>
              <a:t>f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10" dirty="0">
                <a:latin typeface="Times New Roman"/>
                <a:cs typeface="Times New Roman"/>
              </a:rPr>
              <a:t>6  </a:t>
            </a:r>
            <a:r>
              <a:rPr sz="2750" spc="25" dirty="0">
                <a:latin typeface="Times New Roman"/>
                <a:cs typeface="Times New Roman"/>
              </a:rPr>
              <a:t>sections</a:t>
            </a:r>
            <a:r>
              <a:rPr sz="2750" spc="-75" dirty="0">
                <a:latin typeface="Times New Roman"/>
                <a:cs typeface="Times New Roman"/>
              </a:rPr>
              <a:t> </a:t>
            </a:r>
            <a:r>
              <a:rPr sz="2750" spc="70" dirty="0">
                <a:latin typeface="Times New Roman"/>
                <a:cs typeface="Times New Roman"/>
              </a:rPr>
              <a:t>with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300</a:t>
            </a:r>
            <a:r>
              <a:rPr sz="2750" spc="65" dirty="0">
                <a:latin typeface="Times New Roman"/>
                <a:cs typeface="Times New Roman"/>
              </a:rPr>
              <a:t> </a:t>
            </a:r>
            <a:r>
              <a:rPr sz="2750" dirty="0">
                <a:latin typeface="Times New Roman"/>
                <a:cs typeface="Times New Roman"/>
              </a:rPr>
              <a:t>silos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"/>
            </a:pPr>
            <a:endParaRPr sz="2900" dirty="0">
              <a:latin typeface="Times New Roman"/>
              <a:cs typeface="Times New Roman"/>
            </a:endParaRPr>
          </a:p>
          <a:p>
            <a:pPr marL="327660" indent="-315595">
              <a:lnSpc>
                <a:spcPct val="100000"/>
              </a:lnSpc>
              <a:buSzPct val="96363"/>
              <a:buFont typeface="Wingdings"/>
              <a:buChar char=""/>
              <a:tabLst>
                <a:tab pos="328295" algn="l"/>
              </a:tabLst>
            </a:pPr>
            <a:r>
              <a:rPr sz="2750" spc="-10" dirty="0">
                <a:latin typeface="Times New Roman"/>
                <a:cs typeface="Times New Roman"/>
              </a:rPr>
              <a:t>Capacity: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63</a:t>
            </a:r>
            <a:r>
              <a:rPr sz="2750" spc="-70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000</a:t>
            </a:r>
            <a:r>
              <a:rPr sz="2750" spc="45" dirty="0">
                <a:latin typeface="Times New Roman"/>
                <a:cs typeface="Times New Roman"/>
              </a:rPr>
              <a:t> </a:t>
            </a:r>
            <a:r>
              <a:rPr sz="2750" spc="190" dirty="0">
                <a:latin typeface="Times New Roman"/>
                <a:cs typeface="Times New Roman"/>
              </a:rPr>
              <a:t>t</a:t>
            </a:r>
            <a:endParaRPr sz="2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"/>
            </a:pPr>
            <a:endParaRPr sz="2900" dirty="0">
              <a:latin typeface="Times New Roman"/>
              <a:cs typeface="Times New Roman"/>
            </a:endParaRPr>
          </a:p>
          <a:p>
            <a:pPr marL="298450" marR="180340" indent="-285750">
              <a:lnSpc>
                <a:spcPct val="102400"/>
              </a:lnSpc>
              <a:buSzPct val="96363"/>
              <a:buFont typeface="Wingdings"/>
              <a:buChar char=""/>
              <a:tabLst>
                <a:tab pos="328295" algn="l"/>
              </a:tabLst>
            </a:pPr>
            <a:r>
              <a:rPr sz="2750" b="1" spc="130" dirty="0">
                <a:latin typeface="Times New Roman"/>
                <a:cs typeface="Times New Roman"/>
              </a:rPr>
              <a:t>Transport </a:t>
            </a:r>
            <a:r>
              <a:rPr sz="2750" b="1" spc="-60" dirty="0">
                <a:latin typeface="Times New Roman"/>
                <a:cs typeface="Times New Roman"/>
              </a:rPr>
              <a:t>Access: </a:t>
            </a:r>
            <a:r>
              <a:rPr sz="2750" b="1" spc="25" dirty="0">
                <a:latin typeface="Times New Roman"/>
                <a:cs typeface="Times New Roman"/>
              </a:rPr>
              <a:t>railroad, </a:t>
            </a:r>
            <a:r>
              <a:rPr sz="2750" b="1" spc="-675" dirty="0">
                <a:latin typeface="Times New Roman"/>
                <a:cs typeface="Times New Roman"/>
              </a:rPr>
              <a:t> </a:t>
            </a:r>
            <a:r>
              <a:rPr sz="2750" b="1" spc="-10" dirty="0">
                <a:latin typeface="Times New Roman"/>
                <a:cs typeface="Times New Roman"/>
              </a:rPr>
              <a:t>motorway</a:t>
            </a:r>
            <a:endParaRPr sz="275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40076" y="5968"/>
              <a:ext cx="9551923" cy="68520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313550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05441" y="1905000"/>
            <a:ext cx="5906135" cy="37939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20" dirty="0">
                <a:latin typeface="Times New Roman"/>
                <a:cs typeface="Times New Roman"/>
              </a:rPr>
              <a:t>Location: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lang="en-US" sz="2400" spc="-5" dirty="0" err="1" smtClean="0">
                <a:latin typeface="Times New Roman"/>
                <a:cs typeface="Times New Roman"/>
              </a:rPr>
              <a:t>Frolovo</a:t>
            </a:r>
            <a:r>
              <a:rPr lang="en-US" sz="2400" spc="-5" dirty="0" smtClean="0">
                <a:latin typeface="Times New Roman"/>
                <a:cs typeface="Times New Roman"/>
              </a:rPr>
              <a:t> city</a:t>
            </a:r>
            <a:r>
              <a:rPr sz="2400" spc="-5" dirty="0" smtClean="0">
                <a:latin typeface="Times New Roman"/>
                <a:cs typeface="Times New Roman"/>
              </a:rPr>
              <a:t>, </a:t>
            </a:r>
            <a:r>
              <a:rPr sz="2400" spc="15" dirty="0">
                <a:latin typeface="Times New Roman"/>
                <a:cs typeface="Times New Roman"/>
              </a:rPr>
              <a:t>Volgograd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region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298450" indent="-286385">
              <a:lnSpc>
                <a:spcPts val="2865"/>
              </a:lnSpc>
              <a:buFont typeface="Wingdings"/>
              <a:buChar char=""/>
              <a:tabLst>
                <a:tab pos="299085" algn="l"/>
              </a:tabLst>
            </a:pPr>
            <a:r>
              <a:rPr sz="2400" spc="-5" dirty="0">
                <a:latin typeface="Times New Roman"/>
                <a:cs typeface="Times New Roman"/>
              </a:rPr>
              <a:t>550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km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from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Astrakhan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Sea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Port</a:t>
            </a:r>
            <a:endParaRPr sz="2400" dirty="0">
              <a:latin typeface="Times New Roman"/>
              <a:cs typeface="Times New Roman"/>
            </a:endParaRPr>
          </a:p>
          <a:p>
            <a:pPr marL="298450" indent="-286385">
              <a:lnSpc>
                <a:spcPts val="2865"/>
              </a:lnSpc>
              <a:buFont typeface="Wingdings"/>
              <a:buChar char=""/>
              <a:tabLst>
                <a:tab pos="299085" algn="l"/>
              </a:tabLst>
            </a:pPr>
            <a:r>
              <a:rPr sz="2400" dirty="0">
                <a:latin typeface="Times New Roman"/>
                <a:cs typeface="Times New Roman"/>
              </a:rPr>
              <a:t>660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km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from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Sea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Port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Olya</a:t>
            </a:r>
            <a:endParaRPr sz="2400" dirty="0">
              <a:latin typeface="Times New Roman"/>
              <a:cs typeface="Times New Roman"/>
            </a:endParaRPr>
          </a:p>
          <a:p>
            <a:pPr marL="298450" indent="-286385">
              <a:lnSpc>
                <a:spcPts val="2865"/>
              </a:lnSpc>
              <a:spcBef>
                <a:spcPts val="50"/>
              </a:spcBef>
              <a:buFont typeface="Wingdings"/>
              <a:buChar char=""/>
              <a:tabLst>
                <a:tab pos="299085" algn="l"/>
              </a:tabLst>
            </a:pPr>
            <a:r>
              <a:rPr sz="2400" dirty="0">
                <a:latin typeface="Times New Roman"/>
                <a:cs typeface="Times New Roman"/>
              </a:rPr>
              <a:t>150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km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from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Kamyshinsky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River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Port</a:t>
            </a:r>
            <a:endParaRPr sz="2400" dirty="0">
              <a:latin typeface="Times New Roman"/>
              <a:cs typeface="Times New Roman"/>
            </a:endParaRPr>
          </a:p>
          <a:p>
            <a:pPr marL="298450" indent="-286385">
              <a:lnSpc>
                <a:spcPts val="2865"/>
              </a:lnSpc>
              <a:buFont typeface="Wingdings"/>
              <a:buChar char=""/>
              <a:tabLst>
                <a:tab pos="299085" algn="l"/>
              </a:tabLst>
            </a:pPr>
            <a:r>
              <a:rPr sz="2400" dirty="0">
                <a:latin typeface="Times New Roman"/>
                <a:cs typeface="Times New Roman"/>
              </a:rPr>
              <a:t>160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km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from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River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Port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(Dubovka)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2350" dirty="0" smtClean="0">
                <a:latin typeface="Times New Roman"/>
                <a:cs typeface="Times New Roman"/>
              </a:rPr>
              <a:t>Grain shipment by railroad and by sea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79375" marR="679450" indent="-66675">
              <a:lnSpc>
                <a:spcPts val="2860"/>
              </a:lnSpc>
            </a:pPr>
            <a:r>
              <a:rPr lang="en-US" sz="2400" spc="-20" dirty="0">
                <a:latin typeface="Times New Roman"/>
                <a:cs typeface="Times New Roman"/>
              </a:rPr>
              <a:t>Cargo capacity of vessels</a:t>
            </a:r>
            <a:r>
              <a:rPr lang="ru-RU" sz="2400" spc="-20" dirty="0">
                <a:latin typeface="Times New Roman"/>
                <a:cs typeface="Times New Roman"/>
              </a:rPr>
              <a:t> – </a:t>
            </a:r>
            <a:r>
              <a:rPr lang="en-US" sz="2400" spc="-20" dirty="0" smtClean="0">
                <a:latin typeface="Times New Roman"/>
                <a:cs typeface="Times New Roman"/>
              </a:rPr>
              <a:t>up to </a:t>
            </a:r>
            <a:r>
              <a:rPr lang="ru-RU" sz="2400" spc="-20" dirty="0" smtClean="0">
                <a:latin typeface="Times New Roman"/>
                <a:cs typeface="Times New Roman"/>
              </a:rPr>
              <a:t>3000 </a:t>
            </a:r>
            <a:r>
              <a:rPr lang="en-US" sz="2400" spc="-20" dirty="0">
                <a:latin typeface="Times New Roman"/>
                <a:cs typeface="Times New Roman"/>
              </a:rPr>
              <a:t>tons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844990" cy="14476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9245" y="174942"/>
            <a:ext cx="380619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85" dirty="0"/>
              <a:t>C</a:t>
            </a:r>
            <a:r>
              <a:rPr spc="204" dirty="0"/>
              <a:t>o</a:t>
            </a:r>
            <a:r>
              <a:rPr spc="-20" dirty="0"/>
              <a:t>n</a:t>
            </a:r>
            <a:r>
              <a:rPr spc="180" dirty="0"/>
              <a:t>v</a:t>
            </a:r>
            <a:r>
              <a:rPr spc="30" dirty="0"/>
              <a:t>e</a:t>
            </a:r>
            <a:r>
              <a:rPr spc="-20" dirty="0"/>
              <a:t>n</a:t>
            </a:r>
            <a:r>
              <a:rPr spc="-60" dirty="0"/>
              <a:t>i</a:t>
            </a:r>
            <a:r>
              <a:rPr spc="30" dirty="0"/>
              <a:t>e</a:t>
            </a:r>
            <a:r>
              <a:rPr spc="-20" dirty="0"/>
              <a:t>n</a:t>
            </a:r>
            <a:r>
              <a:rPr spc="-204" dirty="0"/>
              <a:t>t</a:t>
            </a:r>
            <a:r>
              <a:rPr spc="-380" dirty="0"/>
              <a:t> </a:t>
            </a:r>
            <a:r>
              <a:rPr spc="-50" dirty="0"/>
              <a:t>l</a:t>
            </a:r>
            <a:r>
              <a:rPr spc="204" dirty="0"/>
              <a:t>o</a:t>
            </a:r>
            <a:r>
              <a:rPr spc="409" dirty="0"/>
              <a:t>g</a:t>
            </a:r>
            <a:r>
              <a:rPr spc="-60" dirty="0"/>
              <a:t>i</a:t>
            </a:r>
            <a:r>
              <a:rPr spc="40" dirty="0"/>
              <a:t>s</a:t>
            </a:r>
            <a:r>
              <a:rPr spc="-220" dirty="0"/>
              <a:t>t</a:t>
            </a:r>
            <a:r>
              <a:rPr spc="-60" dirty="0"/>
              <a:t>i</a:t>
            </a:r>
            <a:r>
              <a:rPr spc="-215" dirty="0"/>
              <a:t>c</a:t>
            </a:r>
            <a:r>
              <a:rPr spc="70" dirty="0"/>
              <a:t>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7" y="4063"/>
              <a:ext cx="12187932" cy="68539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287894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540950" cy="144767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4634" y="1507236"/>
            <a:ext cx="6804659" cy="389762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50"/>
              </a:spcBef>
              <a:buAutoNum type="arabicPeriod"/>
              <a:tabLst>
                <a:tab pos="375285" algn="l"/>
                <a:tab pos="1898014" algn="l"/>
                <a:tab pos="4285615" algn="l"/>
                <a:tab pos="4307205" algn="l"/>
              </a:tabLst>
            </a:pPr>
            <a:r>
              <a:rPr sz="2750" b="1" spc="45" dirty="0">
                <a:latin typeface="Times New Roman"/>
                <a:cs typeface="Times New Roman"/>
              </a:rPr>
              <a:t>High-quality</a:t>
            </a:r>
            <a:r>
              <a:rPr sz="2750" b="1" spc="235" dirty="0">
                <a:latin typeface="Times New Roman"/>
                <a:cs typeface="Times New Roman"/>
              </a:rPr>
              <a:t> </a:t>
            </a:r>
            <a:r>
              <a:rPr sz="2750" b="1" spc="40" dirty="0">
                <a:latin typeface="Times New Roman"/>
                <a:cs typeface="Times New Roman"/>
              </a:rPr>
              <a:t>cereal</a:t>
            </a:r>
            <a:r>
              <a:rPr sz="2750" b="1" spc="45" dirty="0">
                <a:latin typeface="Times New Roman"/>
                <a:cs typeface="Times New Roman"/>
              </a:rPr>
              <a:t> </a:t>
            </a:r>
            <a:r>
              <a:rPr sz="2750" b="1" spc="20" dirty="0">
                <a:latin typeface="Times New Roman"/>
                <a:cs typeface="Times New Roman"/>
              </a:rPr>
              <a:t>flakes</a:t>
            </a:r>
            <a:r>
              <a:rPr sz="2750" b="1" spc="100" dirty="0">
                <a:latin typeface="Times New Roman"/>
                <a:cs typeface="Times New Roman"/>
              </a:rPr>
              <a:t> </a:t>
            </a:r>
            <a:r>
              <a:rPr sz="2750" b="1" spc="25" dirty="0">
                <a:latin typeface="Times New Roman"/>
                <a:cs typeface="Times New Roman"/>
              </a:rPr>
              <a:t>(wheat,</a:t>
            </a:r>
            <a:r>
              <a:rPr sz="2750" b="1" spc="50" dirty="0">
                <a:latin typeface="Times New Roman"/>
                <a:cs typeface="Times New Roman"/>
              </a:rPr>
              <a:t> </a:t>
            </a:r>
            <a:r>
              <a:rPr sz="2750" b="1" spc="40" dirty="0">
                <a:latin typeface="Times New Roman"/>
                <a:cs typeface="Times New Roman"/>
              </a:rPr>
              <a:t>rice, </a:t>
            </a:r>
            <a:r>
              <a:rPr sz="2750" b="1" spc="45" dirty="0">
                <a:latin typeface="Times New Roman"/>
                <a:cs typeface="Times New Roman"/>
              </a:rPr>
              <a:t> </a:t>
            </a:r>
            <a:r>
              <a:rPr sz="2750" b="1" spc="-25" dirty="0">
                <a:latin typeface="Times New Roman"/>
                <a:cs typeface="Times New Roman"/>
              </a:rPr>
              <a:t>barley,</a:t>
            </a:r>
            <a:r>
              <a:rPr sz="2750" b="1" spc="75" dirty="0">
                <a:latin typeface="Times New Roman"/>
                <a:cs typeface="Times New Roman"/>
              </a:rPr>
              <a:t> </a:t>
            </a:r>
            <a:r>
              <a:rPr sz="2750" b="1" spc="65" dirty="0">
                <a:latin typeface="Times New Roman"/>
                <a:cs typeface="Times New Roman"/>
              </a:rPr>
              <a:t>millet,</a:t>
            </a:r>
            <a:r>
              <a:rPr sz="2750" b="1" spc="240" dirty="0">
                <a:latin typeface="Times New Roman"/>
                <a:cs typeface="Times New Roman"/>
              </a:rPr>
              <a:t> </a:t>
            </a:r>
            <a:r>
              <a:rPr sz="2750" b="1" spc="30" dirty="0">
                <a:latin typeface="Times New Roman"/>
                <a:cs typeface="Times New Roman"/>
              </a:rPr>
              <a:t>rolled</a:t>
            </a:r>
            <a:r>
              <a:rPr sz="2750" b="1" spc="130" dirty="0">
                <a:latin typeface="Times New Roman"/>
                <a:cs typeface="Times New Roman"/>
              </a:rPr>
              <a:t> </a:t>
            </a:r>
            <a:r>
              <a:rPr sz="2750" b="1" spc="80" dirty="0">
                <a:latin typeface="Times New Roman"/>
                <a:cs typeface="Times New Roman"/>
              </a:rPr>
              <a:t>oat</a:t>
            </a:r>
            <a:r>
              <a:rPr sz="2750" b="1" spc="70" dirty="0">
                <a:latin typeface="Times New Roman"/>
                <a:cs typeface="Times New Roman"/>
              </a:rPr>
              <a:t> of		</a:t>
            </a:r>
            <a:r>
              <a:rPr sz="2750" b="1" spc="35" dirty="0">
                <a:latin typeface="Times New Roman"/>
                <a:cs typeface="Times New Roman"/>
              </a:rPr>
              <a:t>different </a:t>
            </a:r>
            <a:r>
              <a:rPr sz="2750" b="1" spc="40" dirty="0">
                <a:latin typeface="Times New Roman"/>
                <a:cs typeface="Times New Roman"/>
              </a:rPr>
              <a:t> </a:t>
            </a:r>
            <a:r>
              <a:rPr sz="2750" b="1" spc="10" dirty="0">
                <a:latin typeface="Times New Roman"/>
                <a:cs typeface="Times New Roman"/>
              </a:rPr>
              <a:t>duration</a:t>
            </a:r>
            <a:r>
              <a:rPr sz="2750" b="1" spc="145" dirty="0">
                <a:latin typeface="Times New Roman"/>
                <a:cs typeface="Times New Roman"/>
              </a:rPr>
              <a:t> </a:t>
            </a:r>
            <a:r>
              <a:rPr sz="2750" b="1" spc="70" dirty="0">
                <a:latin typeface="Times New Roman"/>
                <a:cs typeface="Times New Roman"/>
              </a:rPr>
              <a:t>of	cooking</a:t>
            </a:r>
            <a:r>
              <a:rPr sz="2750" b="1" spc="45" dirty="0">
                <a:latin typeface="Times New Roman"/>
                <a:cs typeface="Times New Roman"/>
              </a:rPr>
              <a:t>)</a:t>
            </a:r>
            <a:r>
              <a:rPr sz="2750" b="1" spc="175" dirty="0">
                <a:latin typeface="Times New Roman"/>
                <a:cs typeface="Times New Roman"/>
              </a:rPr>
              <a:t> </a:t>
            </a:r>
            <a:r>
              <a:rPr sz="2750" b="1" spc="40" dirty="0">
                <a:latin typeface="Times New Roman"/>
                <a:cs typeface="Times New Roman"/>
              </a:rPr>
              <a:t>instant </a:t>
            </a:r>
            <a:r>
              <a:rPr sz="2750" b="1" spc="45" dirty="0">
                <a:latin typeface="Times New Roman"/>
                <a:cs typeface="Times New Roman"/>
              </a:rPr>
              <a:t> </a:t>
            </a:r>
            <a:r>
              <a:rPr sz="2750" b="1" spc="35" dirty="0">
                <a:latin typeface="Times New Roman"/>
                <a:cs typeface="Times New Roman"/>
              </a:rPr>
              <a:t>porridges,</a:t>
            </a:r>
            <a:r>
              <a:rPr sz="2750" b="1" spc="65" dirty="0">
                <a:latin typeface="Times New Roman"/>
                <a:cs typeface="Times New Roman"/>
              </a:rPr>
              <a:t> </a:t>
            </a:r>
            <a:r>
              <a:rPr sz="2750" b="1" spc="10" dirty="0">
                <a:latin typeface="Times New Roman"/>
                <a:cs typeface="Times New Roman"/>
              </a:rPr>
              <a:t>various</a:t>
            </a:r>
            <a:r>
              <a:rPr sz="2750" b="1" spc="114" dirty="0">
                <a:latin typeface="Times New Roman"/>
                <a:cs typeface="Times New Roman"/>
              </a:rPr>
              <a:t> </a:t>
            </a:r>
            <a:r>
              <a:rPr sz="2750" b="1" spc="70" dirty="0">
                <a:latin typeface="Times New Roman"/>
                <a:cs typeface="Times New Roman"/>
              </a:rPr>
              <a:t>types</a:t>
            </a:r>
            <a:r>
              <a:rPr sz="2750" b="1" spc="35" dirty="0">
                <a:latin typeface="Times New Roman"/>
                <a:cs typeface="Times New Roman"/>
              </a:rPr>
              <a:t> </a:t>
            </a:r>
            <a:r>
              <a:rPr sz="2750" b="1" spc="65" dirty="0">
                <a:latin typeface="Times New Roman"/>
                <a:cs typeface="Times New Roman"/>
              </a:rPr>
              <a:t>of</a:t>
            </a:r>
            <a:r>
              <a:rPr lang="en-US" sz="2750" b="1" spc="65" dirty="0">
                <a:latin typeface="Times New Roman"/>
                <a:cs typeface="Times New Roman"/>
              </a:rPr>
              <a:t> </a:t>
            </a:r>
            <a:r>
              <a:rPr sz="2750" b="1" spc="5" dirty="0">
                <a:latin typeface="Times New Roman"/>
                <a:cs typeface="Times New Roman"/>
              </a:rPr>
              <a:t>flour</a:t>
            </a:r>
            <a:r>
              <a:rPr sz="2750" b="1" spc="95" dirty="0">
                <a:latin typeface="Times New Roman"/>
                <a:cs typeface="Times New Roman"/>
              </a:rPr>
              <a:t> </a:t>
            </a:r>
            <a:r>
              <a:rPr sz="2750" b="1" spc="-20" dirty="0">
                <a:latin typeface="Times New Roman"/>
                <a:cs typeface="Times New Roman"/>
              </a:rPr>
              <a:t>and</a:t>
            </a:r>
            <a:r>
              <a:rPr sz="2750" b="1" spc="60" dirty="0">
                <a:latin typeface="Times New Roman"/>
                <a:cs typeface="Times New Roman"/>
              </a:rPr>
              <a:t> </a:t>
            </a:r>
            <a:r>
              <a:rPr sz="2750" b="1" spc="40" dirty="0">
                <a:latin typeface="Times New Roman"/>
                <a:cs typeface="Times New Roman"/>
              </a:rPr>
              <a:t>muesli</a:t>
            </a:r>
            <a:endParaRPr sz="27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AutoNum type="arabicPeriod"/>
            </a:pPr>
            <a:endParaRPr sz="2550" dirty="0">
              <a:latin typeface="Times New Roman"/>
              <a:cs typeface="Times New Roman"/>
            </a:endParaRPr>
          </a:p>
          <a:p>
            <a:pPr marL="1785620" lvl="1" indent="-315595">
              <a:lnSpc>
                <a:spcPct val="100000"/>
              </a:lnSpc>
              <a:buSzPct val="96363"/>
              <a:buFont typeface="Wingdings"/>
              <a:buChar char=""/>
              <a:tabLst>
                <a:tab pos="1786255" algn="l"/>
              </a:tabLst>
            </a:pPr>
            <a:r>
              <a:rPr sz="2750" spc="-10" dirty="0">
                <a:latin typeface="Times New Roman"/>
                <a:cs typeface="Times New Roman"/>
              </a:rPr>
              <a:t>Capacity:</a:t>
            </a:r>
            <a:r>
              <a:rPr sz="2750" spc="-35" dirty="0">
                <a:latin typeface="Times New Roman"/>
                <a:cs typeface="Times New Roman"/>
              </a:rPr>
              <a:t> </a:t>
            </a:r>
            <a:r>
              <a:rPr sz="2750" spc="25" dirty="0">
                <a:latin typeface="Times New Roman"/>
                <a:cs typeface="Times New Roman"/>
              </a:rPr>
              <a:t>20</a:t>
            </a:r>
            <a:r>
              <a:rPr sz="2750" spc="-65" dirty="0">
                <a:latin typeface="Times New Roman"/>
                <a:cs typeface="Times New Roman"/>
              </a:rPr>
              <a:t> </a:t>
            </a:r>
            <a:r>
              <a:rPr sz="2750" spc="30" dirty="0">
                <a:latin typeface="Times New Roman"/>
                <a:cs typeface="Times New Roman"/>
              </a:rPr>
              <a:t>000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160" dirty="0">
                <a:latin typeface="Times New Roman"/>
                <a:cs typeface="Times New Roman"/>
              </a:rPr>
              <a:t>t/year</a:t>
            </a:r>
            <a:endParaRPr sz="275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Wingdings"/>
              <a:buChar char=""/>
            </a:pPr>
            <a:endParaRPr sz="3400" dirty="0">
              <a:latin typeface="Times New Roman"/>
              <a:cs typeface="Times New Roman"/>
            </a:endParaRPr>
          </a:p>
          <a:p>
            <a:pPr marL="74295" marR="1177925">
              <a:lnSpc>
                <a:spcPct val="102499"/>
              </a:lnSpc>
              <a:buAutoNum type="arabicPeriod"/>
              <a:tabLst>
                <a:tab pos="436880" algn="l"/>
              </a:tabLst>
            </a:pPr>
            <a:r>
              <a:rPr sz="2750" b="1" spc="-40" dirty="0">
                <a:latin typeface="Times New Roman"/>
                <a:cs typeface="Times New Roman"/>
              </a:rPr>
              <a:t>Grain:</a:t>
            </a:r>
            <a:r>
              <a:rPr sz="2750" b="1" spc="55" dirty="0">
                <a:latin typeface="Times New Roman"/>
                <a:cs typeface="Times New Roman"/>
              </a:rPr>
              <a:t> </a:t>
            </a:r>
            <a:r>
              <a:rPr sz="2750" b="1" spc="35" dirty="0">
                <a:latin typeface="Times New Roman"/>
                <a:cs typeface="Times New Roman"/>
              </a:rPr>
              <a:t>wheat,</a:t>
            </a:r>
            <a:r>
              <a:rPr sz="2750" b="1" spc="45" dirty="0">
                <a:latin typeface="Times New Roman"/>
                <a:cs typeface="Times New Roman"/>
              </a:rPr>
              <a:t> </a:t>
            </a:r>
            <a:r>
              <a:rPr sz="2750" b="1" spc="-25" dirty="0">
                <a:latin typeface="Times New Roman"/>
                <a:cs typeface="Times New Roman"/>
              </a:rPr>
              <a:t>barley,</a:t>
            </a:r>
            <a:r>
              <a:rPr sz="2750" b="1" spc="125" dirty="0">
                <a:latin typeface="Times New Roman"/>
                <a:cs typeface="Times New Roman"/>
              </a:rPr>
              <a:t> </a:t>
            </a:r>
            <a:r>
              <a:rPr sz="2750" b="1" spc="5" dirty="0">
                <a:latin typeface="Times New Roman"/>
                <a:cs typeface="Times New Roman"/>
              </a:rPr>
              <a:t>corn,</a:t>
            </a:r>
            <a:r>
              <a:rPr sz="2750" b="1" spc="125" dirty="0">
                <a:latin typeface="Times New Roman"/>
                <a:cs typeface="Times New Roman"/>
              </a:rPr>
              <a:t> </a:t>
            </a:r>
            <a:r>
              <a:rPr sz="2750" b="1" spc="65" dirty="0">
                <a:latin typeface="Times New Roman"/>
                <a:cs typeface="Times New Roman"/>
              </a:rPr>
              <a:t>millet, </a:t>
            </a:r>
            <a:r>
              <a:rPr sz="2750" b="1" spc="-675" dirty="0">
                <a:latin typeface="Times New Roman"/>
                <a:cs typeface="Times New Roman"/>
              </a:rPr>
              <a:t> </a:t>
            </a:r>
            <a:r>
              <a:rPr sz="2750" b="1" spc="15" dirty="0">
                <a:latin typeface="Times New Roman"/>
                <a:cs typeface="Times New Roman"/>
              </a:rPr>
              <a:t>sunflower</a:t>
            </a:r>
            <a:r>
              <a:rPr sz="2750" b="1" spc="45" dirty="0">
                <a:latin typeface="Times New Roman"/>
                <a:cs typeface="Times New Roman"/>
              </a:rPr>
              <a:t> </a:t>
            </a:r>
            <a:r>
              <a:rPr sz="2750" b="1" spc="75" dirty="0">
                <a:latin typeface="Times New Roman"/>
                <a:cs typeface="Times New Roman"/>
              </a:rPr>
              <a:t>seed</a:t>
            </a:r>
            <a:endParaRPr sz="27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637" y="249237"/>
            <a:ext cx="39204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spc="505" dirty="0"/>
              <a:t>O</a:t>
            </a:r>
            <a:r>
              <a:rPr sz="4400" spc="235" dirty="0"/>
              <a:t>U</a:t>
            </a:r>
            <a:r>
              <a:rPr sz="4400" spc="90" dirty="0"/>
              <a:t>R</a:t>
            </a:r>
            <a:r>
              <a:rPr sz="4400" spc="-275" dirty="0"/>
              <a:t> </a:t>
            </a:r>
            <a:r>
              <a:rPr sz="4400" spc="40" dirty="0"/>
              <a:t>P</a:t>
            </a:r>
            <a:r>
              <a:rPr sz="4400" spc="285" dirty="0"/>
              <a:t>R</a:t>
            </a:r>
            <a:r>
              <a:rPr sz="4400" spc="300" dirty="0"/>
              <a:t>O</a:t>
            </a:r>
            <a:r>
              <a:rPr sz="4400" spc="225" dirty="0"/>
              <a:t>D</a:t>
            </a:r>
            <a:r>
              <a:rPr sz="4400" spc="254" dirty="0"/>
              <a:t>U</a:t>
            </a:r>
            <a:r>
              <a:rPr sz="4400" spc="-345" dirty="0"/>
              <a:t>CT</a:t>
            </a: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1" y="0"/>
            <a:ext cx="12186920" cy="6858000"/>
            <a:chOff x="5521" y="0"/>
            <a:chExt cx="121869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1" y="0"/>
              <a:ext cx="12186478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0781" y="0"/>
              <a:ext cx="6951218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3171" y="0"/>
              <a:ext cx="5108829" cy="166497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8681" y="0"/>
            <a:ext cx="3984625" cy="15005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30"/>
              </a:spcBef>
            </a:pPr>
            <a:r>
              <a:rPr spc="65" dirty="0"/>
              <a:t>P</a:t>
            </a:r>
            <a:r>
              <a:rPr spc="-25" dirty="0"/>
              <a:t>r</a:t>
            </a:r>
            <a:r>
              <a:rPr spc="210" dirty="0"/>
              <a:t>o</a:t>
            </a:r>
            <a:r>
              <a:rPr spc="165" dirty="0"/>
              <a:t>d</a:t>
            </a:r>
            <a:r>
              <a:rPr spc="-15" dirty="0"/>
              <a:t>u</a:t>
            </a:r>
            <a:r>
              <a:rPr spc="-215" dirty="0"/>
              <a:t>c</a:t>
            </a:r>
            <a:r>
              <a:rPr spc="-204" dirty="0"/>
              <a:t>t</a:t>
            </a:r>
            <a:r>
              <a:rPr spc="-380" dirty="0"/>
              <a:t> </a:t>
            </a:r>
            <a:r>
              <a:rPr spc="-25" dirty="0"/>
              <a:t>r</a:t>
            </a:r>
            <a:r>
              <a:rPr spc="315" dirty="0"/>
              <a:t>a</a:t>
            </a:r>
            <a:r>
              <a:rPr spc="-20" dirty="0"/>
              <a:t>n</a:t>
            </a:r>
            <a:r>
              <a:rPr spc="415" dirty="0"/>
              <a:t>g</a:t>
            </a:r>
            <a:r>
              <a:rPr spc="5" dirty="0"/>
              <a:t>e</a:t>
            </a:r>
            <a:r>
              <a:rPr spc="-190" dirty="0"/>
              <a:t> </a:t>
            </a:r>
            <a:r>
              <a:rPr spc="-15" dirty="0"/>
              <a:t>u</a:t>
            </a:r>
            <a:r>
              <a:rPr spc="-20" dirty="0"/>
              <a:t>n</a:t>
            </a:r>
            <a:r>
              <a:rPr spc="165" dirty="0"/>
              <a:t>d</a:t>
            </a:r>
            <a:r>
              <a:rPr spc="30" dirty="0"/>
              <a:t>e</a:t>
            </a:r>
            <a:r>
              <a:rPr spc="-35" dirty="0"/>
              <a:t>r  </a:t>
            </a:r>
            <a:r>
              <a:rPr spc="-220" dirty="0"/>
              <a:t>t</a:t>
            </a:r>
            <a:r>
              <a:rPr spc="-25" dirty="0"/>
              <a:t>h</a:t>
            </a:r>
            <a:r>
              <a:rPr spc="5" dirty="0"/>
              <a:t>e</a:t>
            </a:r>
            <a:r>
              <a:rPr spc="-190" dirty="0"/>
              <a:t> </a:t>
            </a:r>
            <a:r>
              <a:rPr spc="160" dirty="0"/>
              <a:t>b</a:t>
            </a:r>
            <a:r>
              <a:rPr spc="-25" dirty="0"/>
              <a:t>r</a:t>
            </a:r>
            <a:r>
              <a:rPr spc="315" dirty="0"/>
              <a:t>a</a:t>
            </a:r>
            <a:r>
              <a:rPr spc="-20" dirty="0"/>
              <a:t>n</a:t>
            </a:r>
            <a:r>
              <a:rPr spc="145" dirty="0"/>
              <a:t>d</a:t>
            </a:r>
          </a:p>
          <a:p>
            <a:pPr marL="2540" algn="ctr">
              <a:lnSpc>
                <a:spcPct val="100000"/>
              </a:lnSpc>
              <a:spcBef>
                <a:spcPts val="55"/>
              </a:spcBef>
            </a:pPr>
            <a:r>
              <a:rPr spc="175" dirty="0"/>
              <a:t>“KRUPNO”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89853" y="1571609"/>
            <a:ext cx="6283453" cy="326858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150" b="1" spc="65" dirty="0">
                <a:latin typeface="Times New Roman"/>
                <a:cs typeface="Times New Roman"/>
              </a:rPr>
              <a:t>11</a:t>
            </a:r>
            <a:r>
              <a:rPr sz="2150" b="1" spc="15" dirty="0">
                <a:latin typeface="Times New Roman"/>
                <a:cs typeface="Times New Roman"/>
              </a:rPr>
              <a:t> </a:t>
            </a:r>
            <a:r>
              <a:rPr sz="2150" b="1" spc="60" dirty="0">
                <a:latin typeface="Times New Roman"/>
                <a:cs typeface="Times New Roman"/>
              </a:rPr>
              <a:t>types</a:t>
            </a:r>
            <a:r>
              <a:rPr sz="2150" b="1" spc="50" dirty="0">
                <a:latin typeface="Times New Roman"/>
                <a:cs typeface="Times New Roman"/>
              </a:rPr>
              <a:t> </a:t>
            </a:r>
            <a:r>
              <a:rPr sz="2150" b="1" spc="65" dirty="0">
                <a:latin typeface="Times New Roman"/>
                <a:cs typeface="Times New Roman"/>
              </a:rPr>
              <a:t>of</a:t>
            </a:r>
            <a:r>
              <a:rPr sz="2150" b="1" spc="450" dirty="0">
                <a:latin typeface="Times New Roman"/>
                <a:cs typeface="Times New Roman"/>
              </a:rPr>
              <a:t> </a:t>
            </a:r>
            <a:r>
              <a:rPr sz="2150" b="1" spc="55" dirty="0">
                <a:latin typeface="Times New Roman"/>
                <a:cs typeface="Times New Roman"/>
              </a:rPr>
              <a:t>single</a:t>
            </a:r>
            <a:r>
              <a:rPr sz="2150" b="1" spc="60" dirty="0">
                <a:latin typeface="Times New Roman"/>
                <a:cs typeface="Times New Roman"/>
              </a:rPr>
              <a:t> </a:t>
            </a:r>
            <a:r>
              <a:rPr sz="2150" b="1" spc="15" dirty="0">
                <a:latin typeface="Times New Roman"/>
                <a:cs typeface="Times New Roman"/>
              </a:rPr>
              <a:t>grain</a:t>
            </a:r>
            <a:r>
              <a:rPr sz="2150" b="1" spc="114" dirty="0">
                <a:latin typeface="Times New Roman"/>
                <a:cs typeface="Times New Roman"/>
              </a:rPr>
              <a:t> </a:t>
            </a:r>
            <a:r>
              <a:rPr sz="2150" b="1" spc="45" dirty="0">
                <a:latin typeface="Times New Roman"/>
                <a:cs typeface="Times New Roman"/>
              </a:rPr>
              <a:t>cereals</a:t>
            </a:r>
            <a:endParaRPr sz="215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5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150" b="1" spc="80" dirty="0">
                <a:latin typeface="Times New Roman"/>
                <a:cs typeface="Times New Roman"/>
              </a:rPr>
              <a:t>5</a:t>
            </a:r>
            <a:r>
              <a:rPr sz="2150" b="1" spc="-50" dirty="0">
                <a:latin typeface="Times New Roman"/>
                <a:cs typeface="Times New Roman"/>
              </a:rPr>
              <a:t> </a:t>
            </a:r>
            <a:r>
              <a:rPr sz="2150" b="1" spc="60" dirty="0">
                <a:latin typeface="Times New Roman"/>
                <a:cs typeface="Times New Roman"/>
              </a:rPr>
              <a:t>types</a:t>
            </a:r>
            <a:r>
              <a:rPr sz="2150" b="1" spc="40" dirty="0">
                <a:latin typeface="Times New Roman"/>
                <a:cs typeface="Times New Roman"/>
              </a:rPr>
              <a:t> </a:t>
            </a:r>
            <a:r>
              <a:rPr sz="2150" b="1" spc="60" dirty="0">
                <a:latin typeface="Times New Roman"/>
                <a:cs typeface="Times New Roman"/>
              </a:rPr>
              <a:t>of</a:t>
            </a:r>
            <a:r>
              <a:rPr sz="2150" b="1" spc="450" dirty="0">
                <a:latin typeface="Times New Roman"/>
                <a:cs typeface="Times New Roman"/>
              </a:rPr>
              <a:t> </a:t>
            </a:r>
            <a:r>
              <a:rPr sz="2150" b="1" spc="40" dirty="0">
                <a:latin typeface="Times New Roman"/>
                <a:cs typeface="Times New Roman"/>
              </a:rPr>
              <a:t>multi-grain</a:t>
            </a:r>
            <a:r>
              <a:rPr sz="2150" b="1" spc="90" dirty="0">
                <a:latin typeface="Times New Roman"/>
                <a:cs typeface="Times New Roman"/>
              </a:rPr>
              <a:t> </a:t>
            </a:r>
            <a:r>
              <a:rPr sz="2150" b="1" spc="45" dirty="0">
                <a:latin typeface="Times New Roman"/>
                <a:cs typeface="Times New Roman"/>
              </a:rPr>
              <a:t>cereals</a:t>
            </a:r>
            <a:endParaRPr sz="215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150" b="1" spc="80" dirty="0">
                <a:latin typeface="Times New Roman"/>
                <a:cs typeface="Times New Roman"/>
              </a:rPr>
              <a:t>4</a:t>
            </a:r>
            <a:r>
              <a:rPr sz="2150" b="1" spc="-60" dirty="0">
                <a:latin typeface="Times New Roman"/>
                <a:cs typeface="Times New Roman"/>
              </a:rPr>
              <a:t> </a:t>
            </a:r>
            <a:r>
              <a:rPr sz="2150" b="1" spc="60" dirty="0">
                <a:latin typeface="Times New Roman"/>
                <a:cs typeface="Times New Roman"/>
              </a:rPr>
              <a:t>types</a:t>
            </a:r>
            <a:r>
              <a:rPr sz="2150" b="1" spc="40" dirty="0">
                <a:latin typeface="Times New Roman"/>
                <a:cs typeface="Times New Roman"/>
              </a:rPr>
              <a:t> </a:t>
            </a:r>
            <a:r>
              <a:rPr sz="2150" b="1" spc="60" dirty="0">
                <a:latin typeface="Times New Roman"/>
                <a:cs typeface="Times New Roman"/>
              </a:rPr>
              <a:t>of</a:t>
            </a:r>
            <a:r>
              <a:rPr sz="2150" b="1" spc="434" dirty="0">
                <a:latin typeface="Times New Roman"/>
                <a:cs typeface="Times New Roman"/>
              </a:rPr>
              <a:t> </a:t>
            </a:r>
            <a:r>
              <a:rPr sz="2150" b="1" spc="-5" dirty="0">
                <a:latin typeface="Times New Roman"/>
                <a:cs typeface="Times New Roman"/>
              </a:rPr>
              <a:t>flour</a:t>
            </a:r>
            <a:endParaRPr sz="21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1971039" lvl="1" indent="-343535">
              <a:lnSpc>
                <a:spcPct val="100000"/>
              </a:lnSpc>
              <a:buFont typeface="Arial MT"/>
              <a:buChar char="•"/>
              <a:tabLst>
                <a:tab pos="1970405" algn="l"/>
                <a:tab pos="1971039" algn="l"/>
              </a:tabLst>
            </a:pPr>
            <a:r>
              <a:rPr sz="2150" b="1" spc="45" dirty="0">
                <a:latin typeface="Times New Roman"/>
                <a:cs typeface="Times New Roman"/>
              </a:rPr>
              <a:t>muesli</a:t>
            </a:r>
            <a:endParaRPr sz="2150" dirty="0">
              <a:latin typeface="Times New Roman"/>
              <a:cs typeface="Times New Roman"/>
            </a:endParaRPr>
          </a:p>
          <a:p>
            <a:pPr marL="1971039" lvl="1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1970405" algn="l"/>
                <a:tab pos="1971039" algn="l"/>
              </a:tabLst>
            </a:pPr>
            <a:r>
              <a:rPr sz="2150" b="1" spc="20" dirty="0">
                <a:latin typeface="Times New Roman"/>
                <a:cs typeface="Times New Roman"/>
              </a:rPr>
              <a:t>variety</a:t>
            </a:r>
            <a:r>
              <a:rPr sz="2150" b="1" spc="-70" dirty="0">
                <a:latin typeface="Times New Roman"/>
                <a:cs typeface="Times New Roman"/>
              </a:rPr>
              <a:t> </a:t>
            </a:r>
            <a:r>
              <a:rPr sz="2150" b="1" spc="60" dirty="0">
                <a:latin typeface="Times New Roman"/>
                <a:cs typeface="Times New Roman"/>
              </a:rPr>
              <a:t>of</a:t>
            </a:r>
            <a:r>
              <a:rPr sz="2150" b="1" spc="430" dirty="0">
                <a:latin typeface="Times New Roman"/>
                <a:cs typeface="Times New Roman"/>
              </a:rPr>
              <a:t> </a:t>
            </a:r>
            <a:r>
              <a:rPr sz="2150" b="1" spc="-10" dirty="0">
                <a:latin typeface="Times New Roman"/>
                <a:cs typeface="Times New Roman"/>
              </a:rPr>
              <a:t>bran</a:t>
            </a:r>
            <a:endParaRPr sz="2150" dirty="0">
              <a:latin typeface="Times New Roman"/>
              <a:cs typeface="Times New Roman"/>
            </a:endParaRPr>
          </a:p>
          <a:p>
            <a:pPr marL="1971039" marR="5080" lvl="1" indent="-343535">
              <a:lnSpc>
                <a:spcPct val="104700"/>
              </a:lnSpc>
              <a:spcBef>
                <a:spcPts val="455"/>
              </a:spcBef>
              <a:buFont typeface="Arial MT"/>
              <a:buChar char="•"/>
              <a:tabLst>
                <a:tab pos="1970405" algn="l"/>
                <a:tab pos="1971039" algn="l"/>
              </a:tabLst>
            </a:pPr>
            <a:r>
              <a:rPr sz="2150" b="1" spc="40" dirty="0">
                <a:latin typeface="Times New Roman"/>
                <a:cs typeface="Times New Roman"/>
              </a:rPr>
              <a:t>whole </a:t>
            </a:r>
            <a:r>
              <a:rPr sz="2150" b="1" spc="15" dirty="0">
                <a:latin typeface="Times New Roman"/>
                <a:cs typeface="Times New Roman"/>
              </a:rPr>
              <a:t>grain </a:t>
            </a:r>
            <a:r>
              <a:rPr sz="2150" b="1" spc="30" dirty="0">
                <a:latin typeface="Times New Roman"/>
                <a:cs typeface="Times New Roman"/>
              </a:rPr>
              <a:t>products </a:t>
            </a:r>
            <a:r>
              <a:rPr sz="2150" b="1" spc="25" dirty="0" smtClean="0">
                <a:latin typeface="Times New Roman"/>
                <a:cs typeface="Times New Roman"/>
              </a:rPr>
              <a:t>in </a:t>
            </a:r>
            <a:r>
              <a:rPr lang="en-US" sz="2150" b="1" spc="25" dirty="0" smtClean="0">
                <a:latin typeface="Times New Roman"/>
                <a:cs typeface="Times New Roman"/>
              </a:rPr>
              <a:t>              </a:t>
            </a:r>
            <a:r>
              <a:rPr sz="2150" b="1" spc="50" dirty="0" smtClean="0">
                <a:latin typeface="Times New Roman"/>
                <a:cs typeface="Times New Roman"/>
              </a:rPr>
              <a:t>Boil-In-</a:t>
            </a:r>
            <a:r>
              <a:rPr sz="2150" b="1" spc="15" dirty="0" smtClean="0">
                <a:latin typeface="Times New Roman"/>
                <a:cs typeface="Times New Roman"/>
              </a:rPr>
              <a:t>Bags</a:t>
            </a:r>
            <a:endParaRPr sz="215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08573" y="1784223"/>
            <a:ext cx="6345555" cy="4853305"/>
            <a:chOff x="5608573" y="1784223"/>
            <a:chExt cx="6345555" cy="485330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21519" y="1784223"/>
              <a:ext cx="1832355" cy="22903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5606" y="5707126"/>
              <a:ext cx="2254885" cy="9301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08573" y="2926969"/>
              <a:ext cx="1600327" cy="21337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43058" y="4540808"/>
              <a:ext cx="1513204" cy="20176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537</Words>
  <Application>Microsoft Office PowerPoint</Application>
  <PresentationFormat>Широкоэкранный</PresentationFormat>
  <Paragraphs>105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MT</vt:lpstr>
      <vt:lpstr>Calibri</vt:lpstr>
      <vt:lpstr>Times New Roman</vt:lpstr>
      <vt:lpstr>Trebuchet MS</vt:lpstr>
      <vt:lpstr>Verdana</vt:lpstr>
      <vt:lpstr>Wingdings</vt:lpstr>
      <vt:lpstr>Office Theme</vt:lpstr>
      <vt:lpstr>ARCHEDA-PRODUCT</vt:lpstr>
      <vt:lpstr>Owner of  ARCHEDA-Product</vt:lpstr>
      <vt:lpstr>Location</vt:lpstr>
      <vt:lpstr>About Volgograd region</vt:lpstr>
      <vt:lpstr>About Us Volgograd  region</vt:lpstr>
      <vt:lpstr>GRAIN ELEVATOR</vt:lpstr>
      <vt:lpstr>Convenient logistics</vt:lpstr>
      <vt:lpstr>OUR PRODUCT</vt:lpstr>
      <vt:lpstr>Product range under  the brand “KRUPNO”</vt:lpstr>
      <vt:lpstr>Product range under  the brand “DELIKA”</vt:lpstr>
      <vt:lpstr>B2B opportunities</vt:lpstr>
      <vt:lpstr>ARCHEDA-PRODUCT  ADVANTAGES</vt:lpstr>
      <vt:lpstr>Cooperation  Opportunities</vt:lpstr>
      <vt:lpstr>OUR 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ARCHEDA-PRODUCT</dc:title>
  <dc:creator>Shebah</dc:creator>
  <cp:lastModifiedBy>Shebah</cp:lastModifiedBy>
  <cp:revision>7</cp:revision>
  <dcterms:created xsi:type="dcterms:W3CDTF">2022-05-05T21:09:59Z</dcterms:created>
  <dcterms:modified xsi:type="dcterms:W3CDTF">2022-05-06T08:33:38Z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2022-05-05T00:00:00Z</vt:filetime>
  </property>
</Properties>
</file>