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4" r:id="rId1"/>
    <p:sldMasterId id="2147484066" r:id="rId2"/>
  </p:sldMasterIdLst>
  <p:notesMasterIdLst>
    <p:notesMasterId r:id="rId21"/>
  </p:notesMasterIdLst>
  <p:sldIdLst>
    <p:sldId id="263" r:id="rId3"/>
    <p:sldId id="297" r:id="rId4"/>
    <p:sldId id="315" r:id="rId5"/>
    <p:sldId id="280" r:id="rId6"/>
    <p:sldId id="298" r:id="rId7"/>
    <p:sldId id="324" r:id="rId8"/>
    <p:sldId id="323" r:id="rId9"/>
    <p:sldId id="309" r:id="rId10"/>
    <p:sldId id="316" r:id="rId11"/>
    <p:sldId id="317" r:id="rId12"/>
    <p:sldId id="264" r:id="rId13"/>
    <p:sldId id="301" r:id="rId14"/>
    <p:sldId id="304" r:id="rId15"/>
    <p:sldId id="318" r:id="rId16"/>
    <p:sldId id="322" r:id="rId17"/>
    <p:sldId id="319" r:id="rId18"/>
    <p:sldId id="313" r:id="rId19"/>
    <p:sldId id="312"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2861177117984"/>
          <c:y val="0.1286488400793781"/>
          <c:w val="0.87829399113578954"/>
          <c:h val="0.71449178133302715"/>
        </c:manualLayout>
      </c:layout>
      <c:barChart>
        <c:barDir val="col"/>
        <c:grouping val="clustered"/>
        <c:varyColors val="0"/>
        <c:ser>
          <c:idx val="0"/>
          <c:order val="0"/>
          <c:spPr>
            <a:solidFill>
              <a:schemeClr val="accent1"/>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PowerPoint]آمار مقایسه ای'!$D$18:$D$19</c:f>
              <c:numCache>
                <c:formatCode>#,##0</c:formatCode>
                <c:ptCount val="2"/>
                <c:pt idx="0">
                  <c:v>5898</c:v>
                </c:pt>
                <c:pt idx="1">
                  <c:v>7357.7724142516208</c:v>
                </c:pt>
              </c:numCache>
            </c:numRef>
          </c:val>
        </c:ser>
        <c:dLbls>
          <c:showLegendKey val="0"/>
          <c:showVal val="0"/>
          <c:showCatName val="0"/>
          <c:showSerName val="0"/>
          <c:showPercent val="0"/>
          <c:showBubbleSize val="0"/>
        </c:dLbls>
        <c:gapWidth val="219"/>
        <c:overlap val="-27"/>
        <c:axId val="85791288"/>
        <c:axId val="85791680"/>
      </c:barChart>
      <c:catAx>
        <c:axId val="85791288"/>
        <c:scaling>
          <c:orientation val="minMax"/>
        </c:scaling>
        <c:delete val="1"/>
        <c:axPos val="b"/>
        <c:numFmt formatCode="General" sourceLinked="1"/>
        <c:majorTickMark val="none"/>
        <c:minorTickMark val="none"/>
        <c:tickLblPos val="nextTo"/>
        <c:crossAx val="85791680"/>
        <c:crosses val="autoZero"/>
        <c:auto val="1"/>
        <c:lblAlgn val="ctr"/>
        <c:lblOffset val="100"/>
        <c:noMultiLvlLbl val="0"/>
      </c:catAx>
      <c:valAx>
        <c:axId val="85791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85791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73015468024774"/>
          <c:y val="0.14193750531658492"/>
          <c:w val="0.75825775953276842"/>
          <c:h val="0.71125726599937622"/>
        </c:manualLayout>
      </c:layout>
      <c:barChart>
        <c:barDir val="col"/>
        <c:grouping val="clustered"/>
        <c:varyColors val="0"/>
        <c:ser>
          <c:idx val="0"/>
          <c:order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dLbl>
              <c:idx val="0"/>
              <c:layout>
                <c:manualLayout>
                  <c:x val="-3.1288528492313099E-17"/>
                  <c:y val="-6.3653787718657699E-5"/>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4133334480070032E-3"/>
                  <c:y val="-1.282791332498242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7.6800002580156316E-3"/>
                  <c:y val="2.063890311792925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4283803356516224E-2"/>
                      <c:h val="8.9286162973127692E-2"/>
                    </c:manualLayout>
                  </c15:layout>
                </c:ext>
              </c:extLst>
            </c:dLbl>
            <c:spPr>
              <a:noFill/>
              <a:ln>
                <a:noFill/>
              </a:ln>
              <a:effectLst/>
            </c:spPr>
            <c:txPr>
              <a:bodyPr rot="0" spcFirstLastPara="1" vertOverflow="ellipsis" vert="horz" wrap="square" lIns="0" anchor="ctr" anchorCtr="1"/>
              <a:lstStyle/>
              <a:p>
                <a:pPr>
                  <a:defRPr sz="120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'آمار مقایسه ای'!$F$24:$F$26</c:f>
              <c:strCache>
                <c:ptCount val="3"/>
                <c:pt idx="0">
                  <c:v>peyment orders</c:v>
                </c:pt>
                <c:pt idx="1">
                  <c:v>collection payments</c:v>
                </c:pt>
                <c:pt idx="2">
                  <c:v>l/c</c:v>
                </c:pt>
              </c:strCache>
            </c:strRef>
          </c:cat>
          <c:val>
            <c:numRef>
              <c:f>'آمار مقایسه ای'!$G$24:$G$26</c:f>
              <c:numCache>
                <c:formatCode>0.00%</c:formatCode>
                <c:ptCount val="3"/>
                <c:pt idx="0">
                  <c:v>0.1414</c:v>
                </c:pt>
                <c:pt idx="1">
                  <c:v>0.1389</c:v>
                </c:pt>
                <c:pt idx="2">
                  <c:v>2.8400000000000002E-2</c:v>
                </c:pt>
              </c:numCache>
            </c:numRef>
          </c:val>
        </c:ser>
        <c:dLbls>
          <c:showLegendKey val="0"/>
          <c:showVal val="0"/>
          <c:showCatName val="0"/>
          <c:showSerName val="0"/>
          <c:showPercent val="0"/>
          <c:showBubbleSize val="0"/>
        </c:dLbls>
        <c:gapWidth val="75"/>
        <c:overlap val="40"/>
        <c:axId val="85792464"/>
        <c:axId val="85792856"/>
      </c:barChart>
      <c:catAx>
        <c:axId val="8579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n-US"/>
          </a:p>
        </c:txPr>
        <c:crossAx val="85792856"/>
        <c:crosses val="autoZero"/>
        <c:auto val="1"/>
        <c:lblAlgn val="ctr"/>
        <c:lblOffset val="100"/>
        <c:noMultiLvlLbl val="0"/>
      </c:catAx>
      <c:valAx>
        <c:axId val="8579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n-US"/>
          </a:p>
        </c:txPr>
        <c:crossAx val="85792464"/>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2EADAE8-F1C5-4BC6-A29F-916434813584}" type="datetimeFigureOut">
              <a:rPr lang="en-US" smtClean="0"/>
              <a:pPr/>
              <a:t>5/8/2022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40A8D7B-677D-472C-A1DA-9C2C9EC9F668}" type="slidenum">
              <a:rPr lang="en-US" smtClean="0"/>
              <a:pPr/>
              <a:t>‹#›</a:t>
            </a:fld>
            <a:endParaRPr lang="en-US"/>
          </a:p>
        </p:txBody>
      </p:sp>
    </p:spTree>
    <p:extLst>
      <p:ext uri="{BB962C8B-B14F-4D97-AF65-F5344CB8AC3E}">
        <p14:creationId xmlns:p14="http://schemas.microsoft.com/office/powerpoint/2010/main" val="237648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fld id="{240A8D7B-677D-472C-A1DA-9C2C9EC9F668}" type="slidenum">
              <a:rPr lang="en-US" smtClean="0"/>
              <a:pPr/>
              <a:t>5</a:t>
            </a:fld>
            <a:endParaRPr lang="en-US"/>
          </a:p>
        </p:txBody>
      </p:sp>
    </p:spTree>
    <p:extLst>
      <p:ext uri="{BB962C8B-B14F-4D97-AF65-F5344CB8AC3E}">
        <p14:creationId xmlns:p14="http://schemas.microsoft.com/office/powerpoint/2010/main" val="3997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E8E466-28D9-480F-9613-4154E6BE248C}" type="slidenum">
              <a:rPr lang="en-US" smtClean="0"/>
              <a:t>6</a:t>
            </a:fld>
            <a:endParaRPr lang="en-US"/>
          </a:p>
        </p:txBody>
      </p:sp>
    </p:spTree>
    <p:extLst>
      <p:ext uri="{BB962C8B-B14F-4D97-AF65-F5344CB8AC3E}">
        <p14:creationId xmlns:p14="http://schemas.microsoft.com/office/powerpoint/2010/main" val="91711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8E466-28D9-480F-9613-4154E6BE248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6944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Germany, Korea, China, India, Turkey and etc), gives customers access to a host of international banking services. </a:t>
            </a:r>
          </a:p>
        </p:txBody>
      </p:sp>
      <p:sp>
        <p:nvSpPr>
          <p:cNvPr id="4" name="Slide Number Placeholder 3"/>
          <p:cNvSpPr>
            <a:spLocks noGrp="1"/>
          </p:cNvSpPr>
          <p:nvPr>
            <p:ph type="sldNum" sz="quarter" idx="10"/>
          </p:nvPr>
        </p:nvSpPr>
        <p:spPr/>
        <p:txBody>
          <a:bodyPr/>
          <a:lstStyle/>
          <a:p>
            <a:fld id="{FFDB3A26-521F-6147-B96F-BBAFBBDB5E26}" type="slidenum">
              <a:rPr lang="en-US" smtClean="0"/>
              <a:pPr/>
              <a:t>12</a:t>
            </a:fld>
            <a:endParaRPr lang="en-US"/>
          </a:p>
        </p:txBody>
      </p:sp>
    </p:spTree>
    <p:extLst>
      <p:ext uri="{BB962C8B-B14F-4D97-AF65-F5344CB8AC3E}">
        <p14:creationId xmlns:p14="http://schemas.microsoft.com/office/powerpoint/2010/main" val="259439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A8D7B-677D-472C-A1DA-9C2C9EC9F668}" type="slidenum">
              <a:rPr lang="en-US" smtClean="0"/>
              <a:pPr/>
              <a:t>17</a:t>
            </a:fld>
            <a:endParaRPr lang="en-US"/>
          </a:p>
        </p:txBody>
      </p:sp>
    </p:spTree>
    <p:extLst>
      <p:ext uri="{BB962C8B-B14F-4D97-AF65-F5344CB8AC3E}">
        <p14:creationId xmlns:p14="http://schemas.microsoft.com/office/powerpoint/2010/main" val="142057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F00DBDB-5A45-49F3-990D-CD14C9588A9D}" type="datetimeFigureOut">
              <a:rPr lang="en-US" smtClean="0"/>
              <a:pPr/>
              <a:t>5/8/2022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ED2D6E5-042A-429A-866E-A79C4E16F3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00DBDB-5A45-49F3-990D-CD14C9588A9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00DBDB-5A45-49F3-990D-CD14C9588A9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7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7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50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11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59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908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081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16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00DBDB-5A45-49F3-990D-CD14C9588A9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961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23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3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00DBDB-5A45-49F3-990D-CD14C9588A9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2D6E5-042A-429A-866E-A79C4E16F3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00DBDB-5A45-49F3-990D-CD14C9588A9D}"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00DBDB-5A45-49F3-990D-CD14C9588A9D}" type="datetimeFigureOut">
              <a:rPr lang="en-US" smtClean="0"/>
              <a:pPr/>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00DBDB-5A45-49F3-990D-CD14C9588A9D}" type="datetimeFigureOut">
              <a:rPr lang="en-US" smtClean="0"/>
              <a:pPr/>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0DBDB-5A45-49F3-990D-CD14C9588A9D}" type="datetimeFigureOut">
              <a:rPr lang="en-US" smtClean="0"/>
              <a:pPr/>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00DBDB-5A45-49F3-990D-CD14C9588A9D}"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2D6E5-042A-429A-866E-A79C4E16F3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00DBDB-5A45-49F3-990D-CD14C9588A9D}"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ED2D6E5-042A-429A-866E-A79C4E16F3A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00DBDB-5A45-49F3-990D-CD14C9588A9D}" type="datetimeFigureOut">
              <a:rPr lang="en-US" smtClean="0"/>
              <a:pPr/>
              <a:t>5/8/2022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D2D6E5-042A-429A-866E-A79C4E16F3A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07CFF01-6CA0-4B69-A697-F2EEFA58BBA3}"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0B505D-66A7-41B8-80D9-EDC543C34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468793"/>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aman Final Logo_new_910709"/>
          <p:cNvPicPr>
            <a:picLocks noGrp="1"/>
          </p:cNvPicPr>
          <p:nvPr>
            <p:ph idx="1"/>
          </p:nvPr>
        </p:nvPicPr>
        <p:blipFill>
          <a:blip r:embed="rId2" cstate="print"/>
          <a:srcRect/>
          <a:stretch>
            <a:fillRect/>
          </a:stretch>
        </p:blipFill>
        <p:spPr bwMode="auto">
          <a:xfrm>
            <a:off x="1676400" y="1752600"/>
            <a:ext cx="5867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rtl="1"/>
            <a:r>
              <a:rPr lang="fa-IR" sz="3000" b="1" dirty="0">
                <a:latin typeface="SamanBank" panose="00000500000000000000" pitchFamily="50" charset="-78"/>
                <a:cs typeface="SamanBank" panose="00000500000000000000" pitchFamily="50" charset="-78"/>
              </a:rPr>
              <a:t>اصناف و </a:t>
            </a:r>
            <a:r>
              <a:rPr lang="fa-IR" sz="3000" b="1" dirty="0" smtClean="0">
                <a:latin typeface="SamanBank" panose="00000500000000000000" pitchFamily="50" charset="-78"/>
                <a:cs typeface="SamanBank" panose="00000500000000000000" pitchFamily="50" charset="-78"/>
              </a:rPr>
              <a:t>شرکتهای متوسط و </a:t>
            </a:r>
            <a:r>
              <a:rPr lang="fa-IR" sz="3000" b="1" dirty="0">
                <a:latin typeface="SamanBank" panose="00000500000000000000" pitchFamily="50" charset="-78"/>
                <a:cs typeface="SamanBank" panose="00000500000000000000" pitchFamily="50" charset="-78"/>
              </a:rPr>
              <a:t>کوچک </a:t>
            </a:r>
            <a:endParaRPr lang="en-US" sz="3000" b="1" dirty="0">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p:txBody>
          <a:bodyPr/>
          <a:lstStyle/>
          <a:p>
            <a:pPr algn="r" rtl="1"/>
            <a:r>
              <a:rPr lang="fa-IR" sz="2000" dirty="0">
                <a:latin typeface="SamanBank" panose="00000500000000000000" pitchFamily="50" charset="-78"/>
                <a:cs typeface="SamanBank" panose="00000500000000000000" pitchFamily="50" charset="-78"/>
              </a:rPr>
              <a:t>ارائه مشاوره در حوزه تامین مالی و پرداختهای بین المللی از طریق اختصاص بانکدار (به نحوی که بانکدار تمامی امور شما را درحوزه های مختلف هماهنگ و پیگیری خواهد کرد</a:t>
            </a:r>
            <a:r>
              <a:rPr lang="fa-IR" sz="2000" dirty="0" smtClean="0">
                <a:latin typeface="SamanBank" panose="00000500000000000000" pitchFamily="50" charset="-78"/>
                <a:cs typeface="SamanBank" panose="00000500000000000000" pitchFamily="50" charset="-78"/>
              </a:rPr>
              <a:t>.</a:t>
            </a:r>
          </a:p>
          <a:p>
            <a:pPr algn="r" rtl="1"/>
            <a:r>
              <a:rPr lang="fa-IR" sz="2000" dirty="0" smtClean="0">
                <a:latin typeface="SamanBank" panose="00000500000000000000" pitchFamily="50" charset="-78"/>
                <a:cs typeface="SamanBank" panose="00000500000000000000" pitchFamily="50" charset="-78"/>
              </a:rPr>
              <a:t>ارائه طرح پیوند:</a:t>
            </a:r>
          </a:p>
          <a:p>
            <a:pPr marL="0" indent="0" algn="r" rtl="1">
              <a:buNone/>
            </a:pPr>
            <a:r>
              <a:rPr lang="fa-IR" sz="2000" dirty="0" smtClean="0">
                <a:latin typeface="SamanBank" panose="00000500000000000000" pitchFamily="50" charset="-78"/>
                <a:cs typeface="SamanBank" panose="00000500000000000000" pitchFamily="50" charset="-78"/>
              </a:rPr>
              <a:t>بانک سامان از طریق اختصاص اعتبار گردان به مشتریان شما و محدود سازی استفاده از آن تنها برای خرید کالا از شما، به فروش نقدی محصولات شرکت های پخش و ... کمک خواهد کرد.</a:t>
            </a:r>
          </a:p>
          <a:p>
            <a:pPr marL="0" indent="0" algn="r" rtl="1">
              <a:buNone/>
            </a:pPr>
            <a:r>
              <a:rPr lang="fa-IR" sz="2000" dirty="0" smtClean="0">
                <a:latin typeface="SamanBank" panose="00000500000000000000" pitchFamily="50" charset="-78"/>
                <a:cs typeface="SamanBank" panose="00000500000000000000" pitchFamily="50" charset="-78"/>
              </a:rPr>
              <a:t>    مزایا:</a:t>
            </a:r>
          </a:p>
          <a:p>
            <a:pPr algn="r" rtl="1">
              <a:buFontTx/>
              <a:buChar char="-"/>
            </a:pPr>
            <a:r>
              <a:rPr lang="fa-IR" sz="2000" dirty="0" smtClean="0">
                <a:latin typeface="SamanBank" panose="00000500000000000000" pitchFamily="50" charset="-78"/>
                <a:cs typeface="SamanBank" panose="00000500000000000000" pitchFamily="50" charset="-78"/>
              </a:rPr>
              <a:t>تسویه نقدی با فروشنده کالا</a:t>
            </a:r>
          </a:p>
          <a:p>
            <a:pPr algn="r" rtl="1">
              <a:buFontTx/>
              <a:buChar char="-"/>
            </a:pPr>
            <a:r>
              <a:rPr lang="fa-IR" sz="2000" dirty="0" smtClean="0">
                <a:latin typeface="SamanBank" panose="00000500000000000000" pitchFamily="50" charset="-78"/>
                <a:cs typeface="SamanBank" panose="00000500000000000000" pitchFamily="50" charset="-78"/>
              </a:rPr>
              <a:t>حذف چک و سایر روشهای پرداخت فیزیکی </a:t>
            </a:r>
          </a:p>
          <a:p>
            <a:pPr algn="r" rtl="1">
              <a:buFontTx/>
              <a:buChar char="-"/>
            </a:pPr>
            <a:r>
              <a:rPr lang="fa-IR" sz="2000" dirty="0" smtClean="0">
                <a:latin typeface="SamanBank" panose="00000500000000000000" pitchFamily="50" charset="-78"/>
                <a:cs typeface="SamanBank" panose="00000500000000000000" pitchFamily="50" charset="-78"/>
              </a:rPr>
              <a:t>ارائه انواع گزارشها به خریداران و فروشندگان در ارتباط با وضعیت خرید و فروش و اعتبار </a:t>
            </a:r>
          </a:p>
          <a:p>
            <a:pPr algn="r" rtl="1">
              <a:buFontTx/>
              <a:buChar char="-"/>
            </a:pPr>
            <a:r>
              <a:rPr lang="fa-IR" sz="2000" dirty="0" smtClean="0">
                <a:latin typeface="SamanBank" panose="00000500000000000000" pitchFamily="50" charset="-78"/>
                <a:cs typeface="SamanBank" panose="00000500000000000000" pitchFamily="50" charset="-78"/>
              </a:rPr>
              <a:t>سادگی اعطای اعتبار </a:t>
            </a:r>
            <a:endParaRPr lang="fa-IR" sz="2000" dirty="0">
              <a:latin typeface="SamanBank" panose="00000500000000000000" pitchFamily="50" charset="-78"/>
              <a:cs typeface="SamanBank" panose="00000500000000000000" pitchFamily="50" charset="-78"/>
            </a:endParaRPr>
          </a:p>
          <a:p>
            <a:pPr algn="r" rtl="1"/>
            <a:endParaRPr lang="en-US" dirty="0"/>
          </a:p>
        </p:txBody>
      </p:sp>
    </p:spTree>
    <p:extLst>
      <p:ext uri="{BB962C8B-B14F-4D97-AF65-F5344CB8AC3E}">
        <p14:creationId xmlns:p14="http://schemas.microsoft.com/office/powerpoint/2010/main" val="142262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xfrm>
            <a:off x="457200" y="533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a-IR" sz="3000" b="1" dirty="0" smtClean="0">
                <a:solidFill>
                  <a:schemeClr val="tx2"/>
                </a:solidFill>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سرویسهای قابل ارائه بانک سامان درحوزه ارز</a:t>
            </a:r>
            <a:endParaRPr lang="en-US" sz="3000" b="1" dirty="0">
              <a:solidFill>
                <a:schemeClr val="tx2"/>
              </a:solidFill>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endParaRPr>
          </a:p>
        </p:txBody>
      </p:sp>
      <p:sp>
        <p:nvSpPr>
          <p:cNvPr id="5" name="Rectangle 3"/>
          <p:cNvSpPr txBox="1">
            <a:spLocks noGrp="1" noChangeArrowheads="1"/>
          </p:cNvSpPr>
          <p:nvPr>
            <p:ph idx="1"/>
          </p:nvPr>
        </p:nvSpPr>
        <p:spPr>
          <a:xfrm>
            <a:off x="381000" y="1676400"/>
            <a:ext cx="8305800" cy="4876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برنامه ریزی و تهیه منابع ارزی با نرخ های رقابتی با توجه به دسترسی به منابع ارزهای صادراتی در کمترین زمان ممکن </a:t>
            </a:r>
          </a:p>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برخورداری از شبکه وسیع کارگزاران بانکی و استفاده از پتانسیل های موجود جهت کارسازی دستور پرداختها به اقصی نقاط دنیا</a:t>
            </a:r>
          </a:p>
          <a:p>
            <a:pPr marL="274320" lvl="0" indent="-274320" algn="just" rtl="1">
              <a:buFont typeface="Wingdings 2"/>
              <a:buChar char=""/>
              <a:defRPr/>
            </a:pPr>
            <a:r>
              <a:rPr lang="fa-IR" sz="1800" dirty="0">
                <a:latin typeface="SamanBank" panose="00000500000000000000" pitchFamily="50" charset="-78"/>
                <a:cs typeface="SamanBank" panose="00000500000000000000" pitchFamily="50" charset="-78"/>
              </a:rPr>
              <a:t>انتخاب این بانک به عنوان عاملیت بانک­های ایرانی جهت انجام کلیه عملیات ارزی و دریافت عواید صادراتی مربوط به کارگزاران کشور هندوستان (به ارز روپیه)</a:t>
            </a:r>
            <a:endParaRPr lang="en-US" sz="1800" dirty="0">
              <a:latin typeface="SamanBank" panose="00000500000000000000" pitchFamily="50" charset="-78"/>
              <a:cs typeface="SamanBank" panose="00000500000000000000" pitchFamily="50" charset="-78"/>
            </a:endParaRPr>
          </a:p>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ارائه </a:t>
            </a:r>
            <a:r>
              <a:rPr lang="fa-IR" sz="1800" dirty="0">
                <a:latin typeface="SamanBank" panose="00000500000000000000" pitchFamily="50" charset="-78"/>
                <a:cs typeface="SamanBank" panose="00000500000000000000" pitchFamily="50" charset="-78"/>
              </a:rPr>
              <a:t>خدمات مشاوره به شرکتهاي ايراني و خارجي در زمينه سرمايه گذاري و تجارت </a:t>
            </a:r>
            <a:endParaRPr lang="fa-IR" sz="1800" dirty="0" smtClean="0">
              <a:latin typeface="SamanBank" panose="00000500000000000000" pitchFamily="50" charset="-78"/>
              <a:cs typeface="SamanBank" panose="00000500000000000000" pitchFamily="50" charset="-78"/>
            </a:endParaRPr>
          </a:p>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اعطاء تسهیلات به منظور خرید ارز</a:t>
            </a:r>
            <a:endParaRPr lang="fa-IR" sz="1800" dirty="0">
              <a:latin typeface="SamanBank" panose="00000500000000000000" pitchFamily="50" charset="-78"/>
              <a:cs typeface="SamanBank" panose="00000500000000000000" pitchFamily="50" charset="-78"/>
            </a:endParaRPr>
          </a:p>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انجام حواله های ارزی صادره/ وارده</a:t>
            </a:r>
          </a:p>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گشايش اعتبارات اسنادي </a:t>
            </a:r>
          </a:p>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انجام بروات ارزي </a:t>
            </a:r>
          </a:p>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ابلاغ</a:t>
            </a:r>
            <a:r>
              <a:rPr lang="fa-IR" sz="1800" dirty="0">
                <a:latin typeface="SamanBank" panose="00000500000000000000" pitchFamily="50" charset="-78"/>
                <a:cs typeface="SamanBank" panose="00000500000000000000" pitchFamily="50" charset="-78"/>
              </a:rPr>
              <a:t>، معامله و تنزيل اعتبارات اسنادي صادراتي</a:t>
            </a:r>
          </a:p>
          <a:p>
            <a:pPr marL="274320" indent="-274320" algn="just" rtl="1">
              <a:buFont typeface="Wingdings 2"/>
              <a:buChar char=""/>
              <a:defRPr/>
            </a:pPr>
            <a:r>
              <a:rPr lang="fa-IR" sz="1800" dirty="0">
                <a:latin typeface="SamanBank" panose="00000500000000000000" pitchFamily="50" charset="-78"/>
                <a:cs typeface="SamanBank" panose="00000500000000000000" pitchFamily="50" charset="-78"/>
              </a:rPr>
              <a:t>ارائه خدمات ويژه به مشتريان کلان </a:t>
            </a:r>
          </a:p>
          <a:p>
            <a:pPr marL="274320" indent="-274320" algn="just" rtl="1">
              <a:buFont typeface="Wingdings 2"/>
              <a:buChar char=""/>
              <a:defRPr/>
            </a:pPr>
            <a:r>
              <a:rPr lang="fa-IR" sz="1800" dirty="0">
                <a:latin typeface="SamanBank" panose="00000500000000000000" pitchFamily="50" charset="-78"/>
                <a:cs typeface="SamanBank" panose="00000500000000000000" pitchFamily="50" charset="-78"/>
              </a:rPr>
              <a:t>صدور ضمانت هاي ارزي </a:t>
            </a:r>
          </a:p>
          <a:p>
            <a:pPr marL="274320" indent="-274320" algn="just" rtl="1">
              <a:buFont typeface="Wingdings 2"/>
              <a:buChar char=""/>
              <a:defRPr/>
            </a:pPr>
            <a:r>
              <a:rPr lang="fa-IR" sz="1800" dirty="0">
                <a:latin typeface="SamanBank" panose="00000500000000000000" pitchFamily="50" charset="-78"/>
                <a:cs typeface="SamanBank" panose="00000500000000000000" pitchFamily="50" charset="-78"/>
              </a:rPr>
              <a:t>افتتاح حسابهاي </a:t>
            </a:r>
            <a:r>
              <a:rPr lang="fa-IR" sz="1800" dirty="0" smtClean="0">
                <a:latin typeface="SamanBank" panose="00000500000000000000" pitchFamily="50" charset="-78"/>
                <a:cs typeface="SamanBank" panose="00000500000000000000" pitchFamily="50" charset="-78"/>
              </a:rPr>
              <a:t>ارزي</a:t>
            </a:r>
          </a:p>
          <a:p>
            <a:pPr marL="274320" indent="-274320" algn="just" rtl="1">
              <a:buFont typeface="Wingdings 2"/>
              <a:buChar char=""/>
              <a:defRPr/>
            </a:pPr>
            <a:endParaRPr lang="fa-IR" sz="1800" dirty="0">
              <a:latin typeface="SamanBank" panose="00000500000000000000" pitchFamily="50" charset="-78"/>
              <a:cs typeface="SamanBank" panose="00000500000000000000" pitchFamily="50" charset="-78"/>
            </a:endParaRPr>
          </a:p>
          <a:p>
            <a:pPr algn="just" rtl="1">
              <a:buClrTx/>
              <a:buSzPct val="120000"/>
            </a:pPr>
            <a:endParaRPr lang="en-GB" sz="1800" dirty="0" smtClean="0">
              <a:solidFill>
                <a:prstClr val="black"/>
              </a:solidFill>
              <a:latin typeface="SamanBank" panose="00000500000000000000" pitchFamily="50" charset="-78"/>
              <a:cs typeface="SamanBank" panose="00000500000000000000" pitchFamily="50"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022" y="868048"/>
            <a:ext cx="7924800" cy="523220"/>
          </a:xfrm>
          <a:prstGeom prst="rect">
            <a:avLst/>
          </a:prstGeom>
        </p:spPr>
        <p:txBody>
          <a:bodyPr wrap="square">
            <a:spAutoFit/>
          </a:bodyPr>
          <a:lstStyle/>
          <a:p>
            <a:pPr algn="ctr">
              <a:defRPr/>
            </a:pPr>
            <a:r>
              <a:rPr lang="en-US" sz="2800" b="1" dirty="0" smtClean="0">
                <a:solidFill>
                  <a:schemeClr val="tx2"/>
                </a:solidFill>
                <a:latin typeface="Times New Roman" pitchFamily="18" charset="0"/>
                <a:ea typeface="+mj-ea"/>
                <a:cs typeface="Times New Roman" pitchFamily="18" charset="0"/>
              </a:rPr>
              <a:t>Correspondent  Expansion</a:t>
            </a:r>
            <a:endParaRPr lang="en-US" sz="2800" b="1" dirty="0">
              <a:solidFill>
                <a:schemeClr val="tx2"/>
              </a:solidFill>
              <a:latin typeface="Times New Roman" pitchFamily="18" charset="0"/>
              <a:ea typeface="+mj-ea"/>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0200"/>
            <a:ext cx="8466222" cy="5029215"/>
          </a:xfrm>
          <a:prstGeom prst="rect">
            <a:avLst/>
          </a:prstGeom>
        </p:spPr>
      </p:pic>
    </p:spTree>
    <p:extLst>
      <p:ext uri="{BB962C8B-B14F-4D97-AF65-F5344CB8AC3E}">
        <p14:creationId xmlns:p14="http://schemas.microsoft.com/office/powerpoint/2010/main" val="86208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216" y="3733800"/>
            <a:ext cx="462619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3"/>
          <a:stretch>
            <a:fillRect/>
          </a:stretch>
        </p:blipFill>
        <p:spPr>
          <a:xfrm>
            <a:off x="3048000" y="685800"/>
            <a:ext cx="2944623" cy="2895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263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defTabSz="457200"/>
            <a:r>
              <a:rPr lang="fa-IR"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شعبه فرانکفورت بانک سامان </a:t>
            </a:r>
            <a:endParaRPr lang="en-US"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a:xfrm>
            <a:off x="457200" y="2087880"/>
            <a:ext cx="8229600" cy="4008120"/>
          </a:xfrm>
        </p:spPr>
        <p:txBody>
          <a:bodyPr/>
          <a:lstStyle/>
          <a:p>
            <a:pPr lvl="0" algn="just" rtl="1"/>
            <a:r>
              <a:rPr lang="fa-IR" sz="2000" dirty="0">
                <a:latin typeface="SamanBank" panose="00000500000000000000" pitchFamily="50" charset="-78"/>
                <a:cs typeface="SamanBank" panose="00000500000000000000" pitchFamily="50" charset="-78"/>
              </a:rPr>
              <a:t>اخذ موافقنامه نهایی بانک مرکزی ج.ا.ا جهت تأسیس و راه­اندازی شعبه بانک در شهر فرانکفورت، کشور آلمان</a:t>
            </a:r>
            <a:endParaRPr lang="en-US" sz="2000" dirty="0">
              <a:latin typeface="SamanBank" panose="00000500000000000000" pitchFamily="50" charset="-78"/>
              <a:cs typeface="SamanBank" panose="00000500000000000000" pitchFamily="50" charset="-78"/>
            </a:endParaRPr>
          </a:p>
          <a:p>
            <a:pPr lvl="0" algn="just" rtl="1"/>
            <a:r>
              <a:rPr lang="fa-IR" sz="2000" dirty="0">
                <a:latin typeface="SamanBank" panose="00000500000000000000" pitchFamily="50" charset="-78"/>
                <a:cs typeface="SamanBank" panose="00000500000000000000" pitchFamily="50" charset="-78"/>
              </a:rPr>
              <a:t>آغاز به کار شعبه فرانکفورت در </a:t>
            </a:r>
            <a:r>
              <a:rPr lang="fa-IR" sz="2000" dirty="0" smtClean="0">
                <a:latin typeface="SamanBank" panose="00000500000000000000" pitchFamily="50" charset="-78"/>
                <a:cs typeface="SamanBank" panose="00000500000000000000" pitchFamily="50" charset="-78"/>
              </a:rPr>
              <a:t>سال 1400</a:t>
            </a:r>
          </a:p>
          <a:p>
            <a:pPr marL="0" lvl="0" indent="0" algn="just" rtl="1">
              <a:buNone/>
            </a:pPr>
            <a:endParaRPr lang="fa-IR" sz="2000" dirty="0" smtClean="0">
              <a:latin typeface="SamanBank" panose="00000500000000000000" pitchFamily="50" charset="-78"/>
              <a:cs typeface="SamanBank" panose="00000500000000000000" pitchFamily="50" charset="-78"/>
            </a:endParaRPr>
          </a:p>
          <a:p>
            <a:pPr lvl="0" algn="just" rtl="1"/>
            <a:r>
              <a:rPr lang="fa-IR" sz="2000" dirty="0" smtClean="0">
                <a:latin typeface="SamanBank" panose="00000500000000000000" pitchFamily="50" charset="-78"/>
                <a:cs typeface="SamanBank" panose="00000500000000000000" pitchFamily="50" charset="-78"/>
              </a:rPr>
              <a:t>خدمات </a:t>
            </a:r>
            <a:r>
              <a:rPr lang="fa-IR" sz="2000" dirty="0">
                <a:latin typeface="SamanBank" panose="00000500000000000000" pitchFamily="50" charset="-78"/>
                <a:cs typeface="SamanBank" panose="00000500000000000000" pitchFamily="50" charset="-78"/>
              </a:rPr>
              <a:t>قابل ارائه شعبه </a:t>
            </a:r>
            <a:r>
              <a:rPr lang="fa-IR" sz="2000" dirty="0" smtClean="0">
                <a:latin typeface="SamanBank" panose="00000500000000000000" pitchFamily="50" charset="-78"/>
                <a:cs typeface="SamanBank" panose="00000500000000000000" pitchFamily="50" charset="-78"/>
              </a:rPr>
              <a:t>فرانکفورت:</a:t>
            </a:r>
            <a:endParaRPr lang="fa-IR" sz="2000" dirty="0">
              <a:latin typeface="SamanBank" panose="00000500000000000000" pitchFamily="50" charset="-78"/>
              <a:cs typeface="SamanBank" panose="00000500000000000000" pitchFamily="50" charset="-78"/>
            </a:endParaRPr>
          </a:p>
          <a:p>
            <a:pPr algn="r" rtl="1">
              <a:buFontTx/>
              <a:buChar char="-"/>
            </a:pPr>
            <a:r>
              <a:rPr lang="fa-IR" sz="2000" dirty="0">
                <a:latin typeface="SamanBank" panose="00000500000000000000" pitchFamily="50" charset="-78"/>
                <a:cs typeface="SamanBank" panose="00000500000000000000" pitchFamily="50" charset="-78"/>
              </a:rPr>
              <a:t>کارسازی حوالجات ارزی </a:t>
            </a:r>
          </a:p>
          <a:p>
            <a:pPr algn="r" rtl="1">
              <a:buFontTx/>
              <a:buChar char="-"/>
            </a:pPr>
            <a:r>
              <a:rPr lang="fa-IR" sz="2000" dirty="0">
                <a:latin typeface="SamanBank" panose="00000500000000000000" pitchFamily="50" charset="-78"/>
                <a:cs typeface="SamanBank" panose="00000500000000000000" pitchFamily="50" charset="-78"/>
              </a:rPr>
              <a:t>گشایش، ابلاغ و معامله اسناد حمل اعتبارات اسنادی</a:t>
            </a:r>
          </a:p>
          <a:p>
            <a:pPr algn="r" rtl="1">
              <a:buFontTx/>
              <a:buChar char="-"/>
            </a:pPr>
            <a:r>
              <a:rPr lang="fa-IR" sz="2000" dirty="0">
                <a:latin typeface="SamanBank" panose="00000500000000000000" pitchFamily="50" charset="-78"/>
                <a:cs typeface="SamanBank" panose="00000500000000000000" pitchFamily="50" charset="-78"/>
              </a:rPr>
              <a:t>تأمین مالی </a:t>
            </a:r>
          </a:p>
          <a:p>
            <a:pPr algn="r" rtl="1">
              <a:buFontTx/>
              <a:buChar char="-"/>
            </a:pPr>
            <a:r>
              <a:rPr lang="fa-IR" sz="2000" dirty="0">
                <a:latin typeface="SamanBank" panose="00000500000000000000" pitchFamily="50" charset="-78"/>
                <a:cs typeface="SamanBank" panose="00000500000000000000" pitchFamily="50" charset="-78"/>
              </a:rPr>
              <a:t>استفاده از ابزارهای مالی به منظور پوشش ریسک نوسانات نرخ ارز</a:t>
            </a:r>
          </a:p>
          <a:p>
            <a:pPr algn="r" rtl="1">
              <a:buFontTx/>
              <a:buChar char="-"/>
            </a:pPr>
            <a:r>
              <a:rPr lang="fa-IR" sz="2000" dirty="0">
                <a:latin typeface="SamanBank" panose="00000500000000000000" pitchFamily="50" charset="-78"/>
                <a:cs typeface="SamanBank" panose="00000500000000000000" pitchFamily="50" charset="-78"/>
              </a:rPr>
              <a:t>استفاده از ابزارهای مالی به منظور پوشش نوسانات قیمت کالاهای اساسی با توجه به شرایط جاری </a:t>
            </a:r>
          </a:p>
          <a:p>
            <a:pPr algn="r" rtl="1">
              <a:buFontTx/>
              <a:buChar char="-"/>
            </a:pPr>
            <a:endParaRPr lang="fa-IR" sz="1600" dirty="0" smtClean="0">
              <a:latin typeface="SamanBank" panose="00000500000000000000" pitchFamily="50" charset="-78"/>
              <a:cs typeface="SamanBank" panose="00000500000000000000" pitchFamily="50" charset="-78"/>
            </a:endParaRPr>
          </a:p>
          <a:p>
            <a:pPr marL="0" indent="0" algn="r" rtl="1">
              <a:buNone/>
            </a:pPr>
            <a:endParaRPr lang="en-US" dirty="0"/>
          </a:p>
        </p:txBody>
      </p:sp>
    </p:spTree>
    <p:extLst>
      <p:ext uri="{BB962C8B-B14F-4D97-AF65-F5344CB8AC3E}">
        <p14:creationId xmlns:p14="http://schemas.microsoft.com/office/powerpoint/2010/main" val="227716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71800" y="762000"/>
            <a:ext cx="3060457" cy="2895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stretch>
            <a:fillRect/>
          </a:stretch>
        </p:blipFill>
        <p:spPr>
          <a:xfrm>
            <a:off x="2076547" y="3581401"/>
            <a:ext cx="4712737" cy="2895600"/>
          </a:xfrm>
          <a:prstGeom prst="rect">
            <a:avLst/>
          </a:prstGeom>
        </p:spPr>
      </p:pic>
    </p:spTree>
    <p:extLst>
      <p:ext uri="{BB962C8B-B14F-4D97-AF65-F5344CB8AC3E}">
        <p14:creationId xmlns:p14="http://schemas.microsoft.com/office/powerpoint/2010/main" val="157932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defTabSz="457200"/>
            <a:r>
              <a:rPr lang="fa-IR"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دفتر نمایندگی بانک سامان در شهر رم، ایتالیا</a:t>
            </a:r>
            <a:endParaRPr lang="en-US"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a:xfrm>
            <a:off x="457200" y="1935480"/>
            <a:ext cx="8153400" cy="4389120"/>
          </a:xfrm>
        </p:spPr>
        <p:txBody>
          <a:bodyPr/>
          <a:lstStyle/>
          <a:p>
            <a:pPr lvl="0" algn="just" rtl="1"/>
            <a:r>
              <a:rPr lang="fa-IR" sz="2000" dirty="0">
                <a:latin typeface="SamanBank" panose="00000500000000000000" pitchFamily="50" charset="-78"/>
                <a:cs typeface="SamanBank" panose="00000500000000000000" pitchFamily="50" charset="-78"/>
              </a:rPr>
              <a:t>اخذ موافقنامه نهایی بانک مرکزی ج.ا.ا جهت تأسیس و راه­اندازی دفتر نمایندگی بانک در شهر رم، کشور ایتالیا</a:t>
            </a:r>
            <a:endParaRPr lang="en-US" sz="2000" dirty="0">
              <a:latin typeface="SamanBank" panose="00000500000000000000" pitchFamily="50" charset="-78"/>
              <a:cs typeface="SamanBank" panose="00000500000000000000" pitchFamily="50" charset="-78"/>
            </a:endParaRPr>
          </a:p>
          <a:p>
            <a:pPr lvl="0" algn="just" rtl="1"/>
            <a:r>
              <a:rPr lang="fa-IR" sz="2000" dirty="0">
                <a:latin typeface="SamanBank" panose="00000500000000000000" pitchFamily="50" charset="-78"/>
                <a:cs typeface="SamanBank" panose="00000500000000000000" pitchFamily="50" charset="-78"/>
              </a:rPr>
              <a:t>آغاز به کار دفتر نمایندگی در </a:t>
            </a:r>
            <a:r>
              <a:rPr lang="fa-IR" sz="2000" dirty="0" smtClean="0">
                <a:latin typeface="SamanBank" panose="00000500000000000000" pitchFamily="50" charset="-78"/>
                <a:cs typeface="SamanBank" panose="00000500000000000000" pitchFamily="50" charset="-78"/>
              </a:rPr>
              <a:t>سال 1396 </a:t>
            </a:r>
          </a:p>
          <a:p>
            <a:pPr marL="0" lvl="0" indent="0" algn="just" rtl="1">
              <a:buNone/>
            </a:pPr>
            <a:endParaRPr lang="fa-IR" sz="2000" dirty="0">
              <a:latin typeface="SamanBank" panose="00000500000000000000" pitchFamily="50" charset="-78"/>
              <a:cs typeface="SamanBank" panose="00000500000000000000" pitchFamily="50" charset="-78"/>
            </a:endParaRPr>
          </a:p>
          <a:p>
            <a:pPr lvl="0" algn="just" rtl="1"/>
            <a:r>
              <a:rPr lang="fa-IR" sz="2000" dirty="0" smtClean="0">
                <a:latin typeface="SamanBank" panose="00000500000000000000" pitchFamily="50" charset="-78"/>
                <a:cs typeface="SamanBank" panose="00000500000000000000" pitchFamily="50" charset="-78"/>
              </a:rPr>
              <a:t>فعالیتهای </a:t>
            </a:r>
            <a:r>
              <a:rPr lang="fa-IR" sz="2000" dirty="0">
                <a:latin typeface="SamanBank" panose="00000500000000000000" pitchFamily="50" charset="-78"/>
                <a:cs typeface="SamanBank" panose="00000500000000000000" pitchFamily="50" charset="-78"/>
              </a:rPr>
              <a:t>دفتر نمایندگی این بانک عبارت است </a:t>
            </a:r>
            <a:r>
              <a:rPr lang="fa-IR" sz="2000" dirty="0" smtClean="0">
                <a:latin typeface="SamanBank" panose="00000500000000000000" pitchFamily="50" charset="-78"/>
                <a:cs typeface="SamanBank" panose="00000500000000000000" pitchFamily="50" charset="-78"/>
              </a:rPr>
              <a:t>از:</a:t>
            </a:r>
            <a:endParaRPr lang="fa-IR" sz="2000" dirty="0">
              <a:latin typeface="SamanBank" panose="00000500000000000000" pitchFamily="50" charset="-78"/>
              <a:cs typeface="SamanBank" panose="00000500000000000000" pitchFamily="50" charset="-78"/>
            </a:endParaRPr>
          </a:p>
          <a:p>
            <a:pPr lvl="0" algn="just" rtl="1">
              <a:buFontTx/>
              <a:buChar char="-"/>
            </a:pPr>
            <a:r>
              <a:rPr lang="fa-IR" sz="2000" dirty="0">
                <a:latin typeface="SamanBank" panose="00000500000000000000" pitchFamily="50" charset="-78"/>
                <a:cs typeface="SamanBank" panose="00000500000000000000" pitchFamily="50" charset="-78"/>
              </a:rPr>
              <a:t>ارائه خدمات مشاوره </a:t>
            </a:r>
          </a:p>
          <a:p>
            <a:pPr lvl="0" algn="just" rtl="1">
              <a:buFontTx/>
              <a:buChar char="-"/>
            </a:pPr>
            <a:r>
              <a:rPr lang="fa-IR" sz="2000" dirty="0">
                <a:latin typeface="SamanBank" panose="00000500000000000000" pitchFamily="50" charset="-78"/>
                <a:cs typeface="SamanBank" panose="00000500000000000000" pitchFamily="50" charset="-78"/>
              </a:rPr>
              <a:t>فراهم آوردن شرایط مذاکره با شرکت های بزرگ اروپایی </a:t>
            </a:r>
          </a:p>
          <a:p>
            <a:pPr lvl="0" algn="just" rtl="1">
              <a:buFontTx/>
              <a:buChar char="-"/>
            </a:pPr>
            <a:r>
              <a:rPr lang="fa-IR" sz="2000" dirty="0">
                <a:latin typeface="SamanBank" panose="00000500000000000000" pitchFamily="50" charset="-78"/>
                <a:cs typeface="SamanBank" panose="00000500000000000000" pitchFamily="50" charset="-78"/>
              </a:rPr>
              <a:t>تسهیل در انعقاد قراردادهای مالی و تجاری مربوطه</a:t>
            </a:r>
          </a:p>
          <a:p>
            <a:pPr marL="0" lvl="0" indent="0" algn="just" rtl="1">
              <a:buNone/>
            </a:pPr>
            <a:endParaRPr lang="fa-IR" sz="1600" dirty="0">
              <a:latin typeface="SamanBank" panose="00000500000000000000" pitchFamily="50" charset="-78"/>
              <a:cs typeface="SamanBank" panose="00000500000000000000" pitchFamily="50" charset="-78"/>
            </a:endParaRPr>
          </a:p>
          <a:p>
            <a:pPr algn="r" rtl="1">
              <a:buFontTx/>
              <a:buChar char="-"/>
            </a:pPr>
            <a:endParaRPr lang="fa-IR" sz="1600" dirty="0" smtClean="0">
              <a:latin typeface="SamanBank" panose="00000500000000000000" pitchFamily="50" charset="-78"/>
              <a:cs typeface="SamanBank" panose="00000500000000000000" pitchFamily="50" charset="-78"/>
            </a:endParaRPr>
          </a:p>
          <a:p>
            <a:pPr marL="0" indent="0" algn="r" rtl="1">
              <a:buNone/>
            </a:pPr>
            <a:endParaRPr lang="en-US" dirty="0"/>
          </a:p>
        </p:txBody>
      </p:sp>
    </p:spTree>
    <p:extLst>
      <p:ext uri="{BB962C8B-B14F-4D97-AF65-F5344CB8AC3E}">
        <p14:creationId xmlns:p14="http://schemas.microsoft.com/office/powerpoint/2010/main" val="304138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88"/>
            <a:ext cx="8229600" cy="896112"/>
          </a:xfrm>
        </p:spPr>
        <p:txBody>
          <a:bodyPr anchor="ctr">
            <a:normAutofit/>
          </a:bodyPr>
          <a:lstStyle/>
          <a:p>
            <a:pPr algn="ctr"/>
            <a:r>
              <a:rPr lang="fa-IR" sz="3000" b="1" dirty="0" smtClean="0">
                <a:latin typeface="SamanBank" panose="00000500000000000000" pitchFamily="50" charset="-78"/>
                <a:cs typeface="SamanBank" panose="00000500000000000000" pitchFamily="50" charset="-78"/>
              </a:rPr>
              <a:t>کلام آخر...</a:t>
            </a:r>
            <a:endParaRPr lang="en-US" sz="3000" dirty="0">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a:xfrm>
            <a:off x="914400" y="2240280"/>
            <a:ext cx="7467600" cy="3627120"/>
          </a:xfrm>
        </p:spPr>
        <p:txBody>
          <a:bodyPr>
            <a:normAutofit/>
          </a:bodyPr>
          <a:lstStyle/>
          <a:p>
            <a:pPr marL="0" indent="0" algn="r" rtl="1">
              <a:buNone/>
            </a:pPr>
            <a:endParaRPr lang="fa-IR" sz="2000" dirty="0" smtClean="0">
              <a:latin typeface="SamanBank" panose="00000500000000000000" pitchFamily="50" charset="-78"/>
              <a:cs typeface="SamanBank" panose="00000500000000000000" pitchFamily="50" charset="-78"/>
            </a:endParaRPr>
          </a:p>
          <a:p>
            <a:pPr marL="0" indent="0" algn="just" rtl="1">
              <a:buNone/>
            </a:pPr>
            <a:r>
              <a:rPr lang="fa-IR" sz="2000" dirty="0" smtClean="0">
                <a:latin typeface="SamanBank" panose="00000500000000000000" pitchFamily="50" charset="-78"/>
                <a:cs typeface="SamanBank" panose="00000500000000000000" pitchFamily="50" charset="-78"/>
              </a:rPr>
              <a:t>ضمن تشکر از بذل توجه شما سروران گرامی در صورت وجود هرگونه سوال و یا نیاز به اطلاعات بیشتر همکاران در کانتر بانک سامان پاسخگو شما عزیزان خواهند بود.</a:t>
            </a:r>
          </a:p>
        </p:txBody>
      </p:sp>
    </p:spTree>
    <p:extLst>
      <p:ext uri="{BB962C8B-B14F-4D97-AF65-F5344CB8AC3E}">
        <p14:creationId xmlns:p14="http://schemas.microsoft.com/office/powerpoint/2010/main" val="18867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chor="ctr">
            <a:normAutofit/>
          </a:bodyPr>
          <a:lstStyle/>
          <a:p>
            <a:pPr marL="0" indent="0" algn="ctr">
              <a:buNone/>
            </a:pPr>
            <a:r>
              <a:rPr lang="fa-IR" sz="7200" dirty="0" smtClean="0">
                <a:solidFill>
                  <a:srgbClr val="04617B"/>
                </a:solidFill>
                <a:latin typeface="SamanBank" panose="00000500000000000000" pitchFamily="50" charset="-78"/>
                <a:cs typeface="SamanBank" panose="00000500000000000000" pitchFamily="50" charset="-78"/>
              </a:rPr>
              <a:t>با شما هستیم</a:t>
            </a:r>
            <a:endParaRPr lang="en-US" sz="7200" dirty="0">
              <a:solidFill>
                <a:srgbClr val="04617B"/>
              </a:solidFill>
              <a:latin typeface="SamanBank" panose="00000500000000000000" pitchFamily="50" charset="-78"/>
              <a:cs typeface="SamanBank" panose="00000500000000000000" pitchFamily="50" charset="-78"/>
            </a:endParaRPr>
          </a:p>
        </p:txBody>
      </p:sp>
    </p:spTree>
    <p:extLst>
      <p:ext uri="{BB962C8B-B14F-4D97-AF65-F5344CB8AC3E}">
        <p14:creationId xmlns:p14="http://schemas.microsoft.com/office/powerpoint/2010/main" val="330850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rtl="1"/>
            <a:r>
              <a:rPr lang="fa-IR" sz="3000" b="1" dirty="0" smtClean="0">
                <a:latin typeface="SamanBank" panose="00000500000000000000" pitchFamily="50" charset="-78"/>
                <a:cs typeface="SamanBank" panose="00000500000000000000" pitchFamily="50" charset="-78"/>
              </a:rPr>
              <a:t>ت</a:t>
            </a:r>
            <a:r>
              <a:rPr lang="fa-IR" sz="3000" b="1" dirty="0">
                <a:latin typeface="SamanBank" panose="00000500000000000000" pitchFamily="50" charset="-78"/>
                <a:cs typeface="SamanBank" panose="00000500000000000000" pitchFamily="50" charset="-78"/>
              </a:rPr>
              <a:t>أ</a:t>
            </a:r>
            <a:r>
              <a:rPr lang="fa-IR" sz="3000" b="1" dirty="0" smtClean="0">
                <a:latin typeface="SamanBank" panose="00000500000000000000" pitchFamily="50" charset="-78"/>
                <a:cs typeface="SamanBank" panose="00000500000000000000" pitchFamily="50" charset="-78"/>
              </a:rPr>
              <a:t>سیس بانک سامان </a:t>
            </a:r>
            <a:endParaRPr lang="en-US" sz="3000" b="1" dirty="0">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a:xfrm>
            <a:off x="457200" y="2057400"/>
            <a:ext cx="8077200" cy="3398520"/>
          </a:xfrm>
        </p:spPr>
        <p:txBody>
          <a:bodyPr/>
          <a:lstStyle/>
          <a:p>
            <a:pPr algn="just" rtl="1">
              <a:lnSpc>
                <a:spcPct val="150000"/>
              </a:lnSpc>
            </a:pPr>
            <a:r>
              <a:rPr lang="fa-IR" sz="2000" dirty="0" smtClean="0">
                <a:latin typeface="SamanBank" panose="00000500000000000000" pitchFamily="50" charset="-78"/>
                <a:cs typeface="SamanBank" panose="00000500000000000000" pitchFamily="50" charset="-78"/>
              </a:rPr>
              <a:t>بانک سامان در ابتدا در سال </a:t>
            </a:r>
            <a:r>
              <a:rPr lang="en-US" sz="2000" dirty="0" smtClean="0">
                <a:latin typeface="SamanBank" panose="00000500000000000000" pitchFamily="50" charset="-78"/>
                <a:cs typeface="SamanBank" panose="00000500000000000000" pitchFamily="50" charset="-78"/>
              </a:rPr>
              <a:t>1378</a:t>
            </a:r>
            <a:r>
              <a:rPr lang="fa-IR" sz="2000" dirty="0" smtClean="0">
                <a:latin typeface="SamanBank" panose="00000500000000000000" pitchFamily="50" charset="-78"/>
                <a:cs typeface="SamanBank" panose="00000500000000000000" pitchFamily="50" charset="-78"/>
              </a:rPr>
              <a:t> فعالیت خود را در چارچوب موسسه اعتباری </a:t>
            </a:r>
            <a:r>
              <a:rPr lang="en-US" sz="2000" b="1" dirty="0">
                <a:latin typeface="SamanBank" panose="00000500000000000000" pitchFamily="50" charset="-78"/>
                <a:cs typeface="SamanBank" panose="00000500000000000000" pitchFamily="50" charset="-78"/>
              </a:rPr>
              <a:t>”</a:t>
            </a:r>
            <a:r>
              <a:rPr lang="fa-IR" sz="2000" b="1" dirty="0" smtClean="0">
                <a:latin typeface="SamanBank" panose="00000500000000000000" pitchFamily="50" charset="-78"/>
                <a:cs typeface="SamanBank" panose="00000500000000000000" pitchFamily="50" charset="-78"/>
              </a:rPr>
              <a:t>سامان اقتصاد</a:t>
            </a:r>
            <a:r>
              <a:rPr lang="en-US" sz="2000" dirty="0">
                <a:latin typeface="SamanBank" panose="00000500000000000000" pitchFamily="50" charset="-78"/>
                <a:cs typeface="SamanBank" panose="00000500000000000000" pitchFamily="50" charset="-78"/>
              </a:rPr>
              <a:t> </a:t>
            </a:r>
            <a:r>
              <a:rPr lang="en-US" sz="2000" dirty="0" smtClean="0">
                <a:latin typeface="SamanBank" panose="00000500000000000000" pitchFamily="50" charset="-78"/>
                <a:cs typeface="SamanBank" panose="00000500000000000000" pitchFamily="50" charset="-78"/>
              </a:rPr>
              <a:t>“</a:t>
            </a:r>
            <a:r>
              <a:rPr lang="fa-IR" sz="2000" dirty="0" smtClean="0">
                <a:latin typeface="SamanBank" panose="00000500000000000000" pitchFamily="50" charset="-78"/>
                <a:cs typeface="SamanBank" panose="00000500000000000000" pitchFamily="50" charset="-78"/>
              </a:rPr>
              <a:t>آغاز نمود.</a:t>
            </a:r>
          </a:p>
          <a:p>
            <a:pPr algn="just" rtl="1">
              <a:lnSpc>
                <a:spcPct val="150000"/>
              </a:lnSpc>
            </a:pPr>
            <a:r>
              <a:rPr lang="fa-IR" sz="2000" dirty="0" smtClean="0">
                <a:latin typeface="SamanBank" panose="00000500000000000000" pitchFamily="50" charset="-78"/>
                <a:cs typeface="SamanBank" panose="00000500000000000000" pitchFamily="50" charset="-78"/>
              </a:rPr>
              <a:t>در گام بعدی و کمتر از سه سال در شهریور ماه سال 1381، پس از کسب مجوزهای لازم از بانک مرکزی ج.ا.ا فعالیت رسمی خود را به عنوان یک بانک خصوصی آغاز نمود.</a:t>
            </a:r>
          </a:p>
          <a:p>
            <a:pPr algn="r" rtl="1">
              <a:lnSpc>
                <a:spcPct val="150000"/>
              </a:lnSpc>
            </a:pPr>
            <a:endParaRPr lang="fa-IR" sz="2000" dirty="0" smtClean="0">
              <a:latin typeface="SamanBank" panose="00000500000000000000" pitchFamily="50" charset="-78"/>
              <a:cs typeface="SamanBank" panose="00000500000000000000" pitchFamily="50" charset="-78"/>
            </a:endParaRPr>
          </a:p>
          <a:p>
            <a:pPr marL="0" indent="0" algn="r" rtl="1">
              <a:buNone/>
            </a:pPr>
            <a:endParaRPr lang="en-US" dirty="0"/>
          </a:p>
        </p:txBody>
      </p:sp>
    </p:spTree>
    <p:extLst>
      <p:ext uri="{BB962C8B-B14F-4D97-AF65-F5344CB8AC3E}">
        <p14:creationId xmlns:p14="http://schemas.microsoft.com/office/powerpoint/2010/main" val="15884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rtl="1"/>
            <a:r>
              <a:rPr lang="fa-IR" sz="3000" b="1" dirty="0">
                <a:latin typeface="SamanBank" panose="00000500000000000000" pitchFamily="50" charset="-78"/>
                <a:cs typeface="SamanBank" panose="00000500000000000000" pitchFamily="50" charset="-78"/>
              </a:rPr>
              <a:t>نگاه استراتژیک </a:t>
            </a:r>
            <a:endParaRPr lang="en-US" sz="3000" b="1" dirty="0">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a:xfrm>
            <a:off x="609600" y="2164080"/>
            <a:ext cx="8077200" cy="4389120"/>
          </a:xfrm>
        </p:spPr>
        <p:txBody>
          <a:bodyPr>
            <a:normAutofit/>
          </a:bodyPr>
          <a:lstStyle/>
          <a:p>
            <a:pPr algn="just" rtl="1">
              <a:lnSpc>
                <a:spcPct val="150000"/>
              </a:lnSpc>
            </a:pPr>
            <a:r>
              <a:rPr lang="fa-IR" sz="2000" dirty="0" smtClean="0">
                <a:latin typeface="SamanBank" panose="00000500000000000000" pitchFamily="50" charset="-78"/>
                <a:cs typeface="SamanBank" panose="00000500000000000000" pitchFamily="50" charset="-78"/>
              </a:rPr>
              <a:t>ارائه نخستین خدمات اینترنت بانک در سال 1381 و راه اندازی خدمات انتقال وجه آنلاین در ایران با شعار</a:t>
            </a:r>
            <a:r>
              <a:rPr lang="en-US" sz="2000" dirty="0" smtClean="0">
                <a:latin typeface="SamanBank" panose="00000500000000000000" pitchFamily="50" charset="-78"/>
                <a:cs typeface="SamanBank" panose="00000500000000000000" pitchFamily="50" charset="-78"/>
              </a:rPr>
              <a:t>    </a:t>
            </a:r>
            <a:r>
              <a:rPr lang="fa-IR" sz="2000" dirty="0" smtClean="0">
                <a:latin typeface="SamanBank" panose="00000500000000000000" pitchFamily="50" charset="-78"/>
                <a:cs typeface="SamanBank" panose="00000500000000000000" pitchFamily="50" charset="-78"/>
              </a:rPr>
              <a:t>«</a:t>
            </a:r>
            <a:r>
              <a:rPr lang="fa-IR" sz="2000" b="1" dirty="0" smtClean="0">
                <a:latin typeface="SamanBank" panose="00000500000000000000" pitchFamily="50" charset="-78"/>
                <a:cs typeface="SamanBank" panose="00000500000000000000" pitchFamily="50" charset="-78"/>
              </a:rPr>
              <a:t>بانک سامان بانک هوشمند</a:t>
            </a:r>
            <a:r>
              <a:rPr lang="fa-IR" sz="2000" dirty="0">
                <a:latin typeface="SamanBank" panose="00000500000000000000" pitchFamily="50" charset="-78"/>
                <a:cs typeface="SamanBank" panose="00000500000000000000" pitchFamily="50" charset="-78"/>
              </a:rPr>
              <a:t>»</a:t>
            </a:r>
            <a:endParaRPr lang="fa-IR" sz="2000" dirty="0" smtClean="0">
              <a:latin typeface="SamanBank" panose="00000500000000000000" pitchFamily="50" charset="-78"/>
              <a:cs typeface="SamanBank" panose="00000500000000000000" pitchFamily="50" charset="-78"/>
            </a:endParaRPr>
          </a:p>
          <a:p>
            <a:pPr algn="just" rtl="1">
              <a:lnSpc>
                <a:spcPct val="150000"/>
              </a:lnSpc>
            </a:pPr>
            <a:r>
              <a:rPr lang="fa-IR" sz="2000" dirty="0" smtClean="0">
                <a:latin typeface="SamanBank" panose="00000500000000000000" pitchFamily="50" charset="-78"/>
                <a:cs typeface="SamanBank" panose="00000500000000000000" pitchFamily="50" charset="-78"/>
              </a:rPr>
              <a:t>تغییر استراتژی بانک در دهه دوم فعالیت و گذار از رویکرد خدمات محوری به رویکرد مشتری مداری با شعار «</a:t>
            </a:r>
            <a:r>
              <a:rPr lang="fa-IR" sz="2000" b="1" dirty="0" smtClean="0">
                <a:latin typeface="SamanBank" panose="00000500000000000000" pitchFamily="50" charset="-78"/>
                <a:cs typeface="SamanBank" panose="00000500000000000000" pitchFamily="50" charset="-78"/>
              </a:rPr>
              <a:t>با شما هستیم</a:t>
            </a:r>
            <a:r>
              <a:rPr lang="fa-IR" sz="2000" dirty="0" smtClean="0">
                <a:latin typeface="SamanBank" panose="00000500000000000000" pitchFamily="50" charset="-78"/>
                <a:cs typeface="SamanBank" panose="00000500000000000000" pitchFamily="50" charset="-78"/>
              </a:rPr>
              <a:t>»</a:t>
            </a:r>
          </a:p>
          <a:p>
            <a:pPr algn="just" rtl="1">
              <a:lnSpc>
                <a:spcPct val="150000"/>
              </a:lnSpc>
            </a:pPr>
            <a:r>
              <a:rPr lang="fa-IR" sz="2000" dirty="0" smtClean="0">
                <a:latin typeface="SamanBank" panose="00000500000000000000" pitchFamily="50" charset="-78"/>
                <a:cs typeface="SamanBank" panose="00000500000000000000" pitchFamily="50" charset="-78"/>
              </a:rPr>
              <a:t>وفادار کردن مشتریان با خلق بهترین تجربه برای آنها مبتنی بر سه اصل راحتی، سرعت و اعتماد</a:t>
            </a:r>
          </a:p>
          <a:p>
            <a:pPr algn="just" rtl="1">
              <a:lnSpc>
                <a:spcPct val="150000"/>
              </a:lnSpc>
            </a:pPr>
            <a:r>
              <a:rPr lang="fa-IR" sz="2000" dirty="0">
                <a:latin typeface="SamanBank" panose="00000500000000000000" pitchFamily="50" charset="-78"/>
                <a:cs typeface="SamanBank" panose="00000500000000000000" pitchFamily="50" charset="-78"/>
              </a:rPr>
              <a:t>پاسخگویی بهتر به گروه های مختلف مشتریان با بهره گیری از استراتژی و فرایندهای عملیاتی در دو سطح خرد و کلان</a:t>
            </a:r>
          </a:p>
          <a:p>
            <a:pPr marL="0" indent="0" algn="just" rtl="1">
              <a:lnSpc>
                <a:spcPct val="150000"/>
              </a:lnSpc>
              <a:buNone/>
            </a:pPr>
            <a:endParaRPr lang="fa-IR" sz="2000" dirty="0" smtClean="0">
              <a:latin typeface="SamanBank" panose="00000500000000000000" pitchFamily="50" charset="-78"/>
              <a:cs typeface="SamanBank" panose="00000500000000000000" pitchFamily="50" charset="-78"/>
            </a:endParaRPr>
          </a:p>
        </p:txBody>
      </p:sp>
    </p:spTree>
    <p:extLst>
      <p:ext uri="{BB962C8B-B14F-4D97-AF65-F5344CB8AC3E}">
        <p14:creationId xmlns:p14="http://schemas.microsoft.com/office/powerpoint/2010/main" val="29919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229600" cy="990600"/>
          </a:xfrm>
        </p:spPr>
        <p:txBody>
          <a:bodyPr anchor="ctr">
            <a:normAutofit/>
          </a:bodyPr>
          <a:lstStyle/>
          <a:p>
            <a:pPr algn="ctr" defTabSz="457200"/>
            <a:r>
              <a:rPr lang="fa-IR"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شمای کلی از فعالیت بانک سامان در حوزه واردات</a:t>
            </a:r>
            <a:endParaRPr lang="en-US"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endParaRPr>
          </a:p>
        </p:txBody>
      </p:sp>
      <p:sp>
        <p:nvSpPr>
          <p:cNvPr id="8" name="Content Placeholder 7"/>
          <p:cNvSpPr>
            <a:spLocks noGrp="1"/>
          </p:cNvSpPr>
          <p:nvPr>
            <p:ph idx="1"/>
          </p:nvPr>
        </p:nvSpPr>
        <p:spPr>
          <a:xfrm>
            <a:off x="609600" y="1981200"/>
            <a:ext cx="7924800" cy="3657600"/>
          </a:xfrm>
        </p:spPr>
        <p:txBody>
          <a:bodyPr>
            <a:noAutofit/>
          </a:bodyPr>
          <a:lstStyle/>
          <a:p>
            <a:pPr rtl="1">
              <a:buNone/>
            </a:pPr>
            <a:endParaRPr lang="en-US" sz="2000" dirty="0" smtClean="0">
              <a:latin typeface="SamanBank" panose="00000500000000000000" pitchFamily="50" charset="-78"/>
              <a:cs typeface="SamanBank" panose="00000500000000000000" pitchFamily="50" charset="-78"/>
            </a:endParaRPr>
          </a:p>
          <a:p>
            <a:pPr marL="0" indent="0" algn="r" rtl="1">
              <a:buNone/>
            </a:pPr>
            <a:r>
              <a:rPr lang="fa-IR" sz="2000" dirty="0" smtClean="0">
                <a:latin typeface="SamanBank" panose="00000500000000000000" pitchFamily="50" charset="-78"/>
                <a:cs typeface="SamanBank" panose="00000500000000000000" pitchFamily="50" charset="-78"/>
              </a:rPr>
              <a:t>فعالیتهای بانک در حوزه واردات عمدتاً بر واردات کالاهای بشردوستانه و کالاهای اساسی (غذا، دارو و تجهیزات پزشکی) متمرکز می باشد که از این قبیل میتوان به اقلام ذیل اشاره کرد:</a:t>
            </a:r>
          </a:p>
          <a:p>
            <a:pPr algn="r" rtl="1"/>
            <a:r>
              <a:rPr lang="fa-IR" sz="2000" dirty="0" smtClean="0">
                <a:latin typeface="SamanBank" panose="00000500000000000000" pitchFamily="50" charset="-78"/>
                <a:cs typeface="SamanBank" panose="00000500000000000000" pitchFamily="50" charset="-78"/>
              </a:rPr>
              <a:t> غلات (گندم، جو، ذرت، برنج و  ...) </a:t>
            </a:r>
          </a:p>
          <a:p>
            <a:pPr algn="r" rtl="1"/>
            <a:r>
              <a:rPr lang="fa-IR" sz="2000" dirty="0" smtClean="0">
                <a:latin typeface="SamanBank" panose="00000500000000000000" pitchFamily="50" charset="-78"/>
                <a:cs typeface="SamanBank" panose="00000500000000000000" pitchFamily="50" charset="-78"/>
              </a:rPr>
              <a:t>دانه های روغنی</a:t>
            </a:r>
          </a:p>
          <a:p>
            <a:pPr algn="r" rtl="1"/>
            <a:r>
              <a:rPr lang="fa-IR" sz="2000" dirty="0" smtClean="0">
                <a:latin typeface="SamanBank" panose="00000500000000000000" pitchFamily="50" charset="-78"/>
                <a:cs typeface="SamanBank" panose="00000500000000000000" pitchFamily="50" charset="-78"/>
              </a:rPr>
              <a:t>کنجاله های روغنی </a:t>
            </a:r>
          </a:p>
          <a:p>
            <a:pPr algn="r" rtl="1"/>
            <a:r>
              <a:rPr lang="fa-IR" sz="2000" dirty="0" smtClean="0">
                <a:latin typeface="SamanBank" panose="00000500000000000000" pitchFamily="50" charset="-78"/>
                <a:cs typeface="SamanBank" panose="00000500000000000000" pitchFamily="50" charset="-78"/>
              </a:rPr>
              <a:t>و ...</a:t>
            </a:r>
            <a:endParaRPr lang="en-US" sz="2000" dirty="0">
              <a:latin typeface="SamanBank" panose="00000500000000000000" pitchFamily="50" charset="-78"/>
              <a:cs typeface="SamanBank" panose="00000500000000000000" pitchFamily="50"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defTabSz="457200"/>
            <a:r>
              <a:rPr lang="fa-IR"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شمای کلی از فعالیت بانک سامان در حوزه واردات</a:t>
            </a:r>
            <a:endParaRPr lang="en-US" sz="30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a:xfrm>
            <a:off x="609600" y="2209800"/>
            <a:ext cx="7924800" cy="4008120"/>
          </a:xfrm>
        </p:spPr>
        <p:txBody>
          <a:bodyPr>
            <a:normAutofit/>
          </a:bodyPr>
          <a:lstStyle/>
          <a:p>
            <a:pPr marL="0" indent="0" algn="r" rtl="1">
              <a:buNone/>
            </a:pPr>
            <a:r>
              <a:rPr lang="fa-IR" sz="2000" dirty="0" smtClean="0">
                <a:latin typeface="SamanBank" panose="00000500000000000000" pitchFamily="50" charset="-78"/>
                <a:cs typeface="SamanBank" panose="00000500000000000000" pitchFamily="50" charset="-78"/>
              </a:rPr>
              <a:t>بانک سامان مفتخر به همکاری با شماری از شرکتهای بین المللی شناخته شده در حوزه تجارت اقلام غذایی از جمله شرکتهای ذیل می باشد:</a:t>
            </a:r>
          </a:p>
          <a:p>
            <a:pPr marL="0" indent="0" algn="r" rtl="1">
              <a:buNone/>
            </a:pPr>
            <a:endParaRPr lang="fa-IR" sz="2000" dirty="0">
              <a:latin typeface="SamanBank" panose="00000500000000000000" pitchFamily="50" charset="-78"/>
              <a:cs typeface="SamanBank" panose="00000500000000000000" pitchFamily="50" charset="-78"/>
            </a:endParaRPr>
          </a:p>
          <a:p>
            <a:pPr marL="0" indent="0" algn="r" rtl="1">
              <a:buNone/>
            </a:pPr>
            <a:endParaRPr lang="fa-IR" sz="2000" dirty="0" smtClean="0">
              <a:latin typeface="SamanBank" panose="00000500000000000000" pitchFamily="50" charset="-78"/>
              <a:cs typeface="SamanBank" panose="00000500000000000000" pitchFamily="50" charset="-78"/>
            </a:endParaRPr>
          </a:p>
          <a:p>
            <a:pPr marL="0" indent="0" algn="r" rtl="1">
              <a:buNone/>
            </a:pPr>
            <a:endParaRPr lang="fa-IR" sz="2000" dirty="0" smtClean="0">
              <a:latin typeface="Times New Roman" panose="02020603050405020304" pitchFamily="18" charset="0"/>
              <a:cs typeface="Times New Roman" panose="02020603050405020304" pitchFamily="18" charset="0"/>
            </a:endParaRPr>
          </a:p>
          <a:p>
            <a:pPr algn="r" rtl="1"/>
            <a:endParaRPr lang="en-US" sz="2000" dirty="0" smtClean="0">
              <a:latin typeface="SamanBank" panose="00000500000000000000" pitchFamily="50" charset="-78"/>
              <a:cs typeface="SamanBank" panose="00000500000000000000" pitchFamily="50" charset="-78"/>
            </a:endParaRPr>
          </a:p>
          <a:p>
            <a:pPr algn="r" rtl="1"/>
            <a:endParaRPr lang="en-US" sz="2000" dirty="0">
              <a:latin typeface="SamanBank" panose="00000500000000000000" pitchFamily="50" charset="-78"/>
              <a:cs typeface="SamanBank" panose="00000500000000000000" pitchFamily="50" charset="-78"/>
            </a:endParaRPr>
          </a:p>
          <a:p>
            <a:pPr algn="r" rtl="1"/>
            <a:endParaRPr lang="fa-IR" sz="2000" dirty="0" smtClean="0">
              <a:latin typeface="SamanBank" panose="00000500000000000000" pitchFamily="50" charset="-78"/>
              <a:cs typeface="SamanBank" panose="00000500000000000000" pitchFamily="50" charset="-78"/>
            </a:endParaRPr>
          </a:p>
          <a:p>
            <a:pPr algn="r" rtl="1"/>
            <a:endParaRPr lang="en-US" sz="2000" dirty="0">
              <a:latin typeface="SamanBank" panose="00000500000000000000" pitchFamily="50" charset="-78"/>
              <a:cs typeface="SamanBank" panose="00000500000000000000" pitchFamily="50" charset="-78"/>
            </a:endParaRPr>
          </a:p>
        </p:txBody>
      </p:sp>
      <p:pic>
        <p:nvPicPr>
          <p:cNvPr id="5" name="Picture 4" descr="Bunge Limited Schedules Fourth Quarter 2020 Earnings Release and Conference  Call | Business Wire"/>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49064"/>
            <a:ext cx="1743075" cy="604838"/>
          </a:xfrm>
          <a:prstGeom prst="rect">
            <a:avLst/>
          </a:prstGeom>
          <a:noFill/>
          <a:ln>
            <a:noFill/>
          </a:ln>
        </p:spPr>
      </p:pic>
      <p:pic>
        <p:nvPicPr>
          <p:cNvPr id="6" name="Picture 5" descr="Cargill and Continental Grain Company to Acquire Sanderson Farms for $203  per Share in Cash and Create a Leading U.S. Poultry Compan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6112" y="3863340"/>
            <a:ext cx="1763394" cy="690562"/>
          </a:xfrm>
          <a:prstGeom prst="rect">
            <a:avLst/>
          </a:prstGeom>
          <a:noFill/>
          <a:ln>
            <a:noFill/>
          </a:ln>
        </p:spPr>
      </p:pic>
      <p:pic>
        <p:nvPicPr>
          <p:cNvPr id="7" name="Picture 6" descr="Holbu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344" y="3567113"/>
            <a:ext cx="1524000" cy="1385887"/>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826770" y="4773295"/>
            <a:ext cx="1743075" cy="1106297"/>
          </a:xfrm>
          <a:prstGeom prst="rect">
            <a:avLst/>
          </a:prstGeom>
        </p:spPr>
      </p:pic>
      <p:pic>
        <p:nvPicPr>
          <p:cNvPr id="9" name="Picture 8" descr="C:\Users\f.babaei\Desktop\Olam.jpeg"/>
          <p:cNvPicPr/>
          <p:nvPr/>
        </p:nvPicPr>
        <p:blipFill>
          <a:blip r:embed="rId7">
            <a:extLst>
              <a:ext uri="{28A0092B-C50C-407E-A947-70E740481C1C}">
                <a14:useLocalDpi xmlns:a14="http://schemas.microsoft.com/office/drawing/2010/main" val="0"/>
              </a:ext>
            </a:extLst>
          </a:blip>
          <a:srcRect/>
          <a:stretch>
            <a:fillRect/>
          </a:stretch>
        </p:blipFill>
        <p:spPr bwMode="auto">
          <a:xfrm>
            <a:off x="6290527" y="4808410"/>
            <a:ext cx="1983344" cy="1287590"/>
          </a:xfrm>
          <a:prstGeom prst="rect">
            <a:avLst/>
          </a:prstGeom>
          <a:noFill/>
          <a:ln>
            <a:noFill/>
          </a:ln>
        </p:spPr>
      </p:pic>
      <p:pic>
        <p:nvPicPr>
          <p:cNvPr id="10" name="Picture 9" descr="C:\Users\f.babaei\Desktop\download.png"/>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773295"/>
            <a:ext cx="1770658" cy="806102"/>
          </a:xfrm>
          <a:prstGeom prst="rect">
            <a:avLst/>
          </a:prstGeom>
          <a:noFill/>
          <a:ln>
            <a:noFill/>
          </a:ln>
        </p:spPr>
      </p:pic>
    </p:spTree>
    <p:extLst>
      <p:ext uri="{BB962C8B-B14F-4D97-AF65-F5344CB8AC3E}">
        <p14:creationId xmlns:p14="http://schemas.microsoft.com/office/powerpoint/2010/main" val="3951191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25FA21-6361-42EF-B674-93AA6DDAA3E0}" type="slidenum">
              <a:rPr lang="en-US" smtClean="0">
                <a:solidFill>
                  <a:schemeClr val="tx1"/>
                </a:solidFill>
              </a:rPr>
              <a:pPr>
                <a:defRPr/>
              </a:pPr>
              <a:t>6</a:t>
            </a:fld>
            <a:endParaRPr lang="en-US">
              <a:solidFill>
                <a:schemeClr val="tx1"/>
              </a:solidFill>
            </a:endParaRPr>
          </a:p>
        </p:txBody>
      </p:sp>
      <p:sp>
        <p:nvSpPr>
          <p:cNvPr id="7" name="Rectangle 6"/>
          <p:cNvSpPr/>
          <p:nvPr/>
        </p:nvSpPr>
        <p:spPr>
          <a:xfrm>
            <a:off x="2103811" y="913241"/>
            <a:ext cx="5279009" cy="553998"/>
          </a:xfrm>
          <a:prstGeom prst="rect">
            <a:avLst/>
          </a:prstGeom>
        </p:spPr>
        <p:txBody>
          <a:bodyPr wrap="none">
            <a:spAutoFit/>
          </a:bodyPr>
          <a:lstStyle/>
          <a:p>
            <a:pPr algn="ctr"/>
            <a:r>
              <a:rPr lang="fa-IR" sz="3000" b="1" dirty="0">
                <a:solidFill>
                  <a:srgbClr val="1F497D"/>
                </a:solidFill>
                <a:effectLst>
                  <a:outerShdw blurRad="38100" dist="38100" dir="2700000" algn="tl">
                    <a:srgbClr val="000000">
                      <a:alpha val="43137"/>
                    </a:srgbClr>
                  </a:outerShdw>
                </a:effectLst>
                <a:latin typeface="SamanBank" panose="00000500000000000000" pitchFamily="2" charset="-78"/>
                <a:ea typeface="Calibri" panose="020F0502020204030204" pitchFamily="34" charset="0"/>
                <a:cs typeface="SamanBank" panose="00000500000000000000" pitchFamily="2" charset="-78"/>
              </a:rPr>
              <a:t>حجم عملیات ارزی بانک سامان (1400-1399)</a:t>
            </a:r>
            <a:endParaRPr lang="en-US" sz="3000" b="1" dirty="0">
              <a:solidFill>
                <a:srgbClr val="1F497D"/>
              </a:solidFill>
              <a:effectLst>
                <a:outerShdw blurRad="38100" dist="38100" dir="2700000" algn="tl">
                  <a:srgbClr val="000000">
                    <a:alpha val="43137"/>
                  </a:srgbClr>
                </a:outerShdw>
              </a:effectLst>
              <a:latin typeface="SamanBank" panose="00000500000000000000" pitchFamily="2" charset="-78"/>
              <a:ea typeface="Calibri" panose="020F0502020204030204" pitchFamily="34" charset="0"/>
              <a:cs typeface="SamanBank" panose="00000500000000000000" pitchFamily="2" charset="-78"/>
            </a:endParaRPr>
          </a:p>
        </p:txBody>
      </p:sp>
      <p:sp>
        <p:nvSpPr>
          <p:cNvPr id="3" name="TextBox 2"/>
          <p:cNvSpPr txBox="1"/>
          <p:nvPr/>
        </p:nvSpPr>
        <p:spPr>
          <a:xfrm>
            <a:off x="2987044" y="1324707"/>
            <a:ext cx="3512545" cy="323165"/>
          </a:xfrm>
          <a:prstGeom prst="rect">
            <a:avLst/>
          </a:prstGeom>
          <a:noFill/>
        </p:spPr>
        <p:txBody>
          <a:bodyPr wrap="square" rtlCol="0">
            <a:spAutoFit/>
          </a:bodyPr>
          <a:lstStyle/>
          <a:p>
            <a:pPr algn="ctr"/>
            <a:endParaRPr lang="en-US" sz="1500" dirty="0">
              <a:solidFill>
                <a:schemeClr val="tx2">
                  <a:lumMod val="60000"/>
                  <a:lumOff val="4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4171015679"/>
              </p:ext>
            </p:extLst>
          </p:nvPr>
        </p:nvGraphicFramePr>
        <p:xfrm>
          <a:off x="404871" y="1624790"/>
          <a:ext cx="8400362" cy="334814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84611" y="4536744"/>
            <a:ext cx="625033" cy="300082"/>
          </a:xfrm>
          <a:prstGeom prst="rect">
            <a:avLst/>
          </a:prstGeom>
          <a:noFill/>
        </p:spPr>
        <p:txBody>
          <a:bodyPr wrap="square" rtlCol="0">
            <a:spAutoFit/>
          </a:bodyPr>
          <a:lstStyle/>
          <a:p>
            <a:r>
              <a:rPr lang="fa-IR" sz="1350" dirty="0">
                <a:latin typeface="SamanBank" panose="00000500000000000000" pitchFamily="2" charset="-78"/>
                <a:cs typeface="SamanBank" panose="00000500000000000000" pitchFamily="2" charset="-78"/>
              </a:rPr>
              <a:t>سال</a:t>
            </a:r>
            <a:endParaRPr lang="en-US" sz="1350" dirty="0">
              <a:latin typeface="SamanBank" panose="00000500000000000000" pitchFamily="2" charset="-78"/>
              <a:cs typeface="SamanBank" panose="00000500000000000000" pitchFamily="2" charset="-78"/>
            </a:endParaRPr>
          </a:p>
        </p:txBody>
      </p:sp>
      <p:sp>
        <p:nvSpPr>
          <p:cNvPr id="10" name="TextBox 9"/>
          <p:cNvSpPr txBox="1"/>
          <p:nvPr/>
        </p:nvSpPr>
        <p:spPr>
          <a:xfrm rot="16200000">
            <a:off x="-174843" y="2613243"/>
            <a:ext cx="1259368" cy="300082"/>
          </a:xfrm>
          <a:prstGeom prst="rect">
            <a:avLst/>
          </a:prstGeom>
          <a:noFill/>
        </p:spPr>
        <p:txBody>
          <a:bodyPr vert="horz" wrap="square" rtlCol="0">
            <a:spAutoFit/>
          </a:bodyPr>
          <a:lstStyle/>
          <a:p>
            <a:r>
              <a:rPr lang="fa-IR" sz="1350" dirty="0">
                <a:latin typeface="SamanBank" panose="00000500000000000000" pitchFamily="2" charset="-78"/>
                <a:cs typeface="SamanBank" panose="00000500000000000000" pitchFamily="2" charset="-78"/>
              </a:rPr>
              <a:t>میلیون دلار</a:t>
            </a:r>
            <a:endParaRPr lang="en-US" sz="1350" dirty="0">
              <a:latin typeface="SamanBank" panose="00000500000000000000" pitchFamily="2" charset="-78"/>
              <a:cs typeface="SamanBank" panose="00000500000000000000" pitchFamily="2" charset="-78"/>
            </a:endParaRPr>
          </a:p>
        </p:txBody>
      </p:sp>
      <p:sp>
        <p:nvSpPr>
          <p:cNvPr id="4" name="TextBox 3"/>
          <p:cNvSpPr txBox="1"/>
          <p:nvPr/>
        </p:nvSpPr>
        <p:spPr>
          <a:xfrm>
            <a:off x="2940451" y="4536744"/>
            <a:ext cx="818003" cy="300082"/>
          </a:xfrm>
          <a:prstGeom prst="rect">
            <a:avLst/>
          </a:prstGeom>
          <a:noFill/>
        </p:spPr>
        <p:txBody>
          <a:bodyPr wrap="square" rtlCol="0">
            <a:spAutoFit/>
          </a:bodyPr>
          <a:lstStyle/>
          <a:p>
            <a:r>
              <a:rPr lang="en-US" sz="1350" b="1" dirty="0"/>
              <a:t>1399</a:t>
            </a:r>
          </a:p>
        </p:txBody>
      </p:sp>
      <p:sp>
        <p:nvSpPr>
          <p:cNvPr id="11" name="TextBox 10"/>
          <p:cNvSpPr txBox="1"/>
          <p:nvPr/>
        </p:nvSpPr>
        <p:spPr>
          <a:xfrm>
            <a:off x="6625268" y="4536744"/>
            <a:ext cx="818003" cy="300082"/>
          </a:xfrm>
          <a:prstGeom prst="rect">
            <a:avLst/>
          </a:prstGeom>
          <a:noFill/>
        </p:spPr>
        <p:txBody>
          <a:bodyPr wrap="square" rtlCol="0">
            <a:spAutoFit/>
          </a:bodyPr>
          <a:lstStyle/>
          <a:p>
            <a:r>
              <a:rPr lang="en-US" sz="1350" b="1" dirty="0"/>
              <a:t>1400</a:t>
            </a:r>
          </a:p>
        </p:txBody>
      </p:sp>
    </p:spTree>
    <p:extLst>
      <p:ext uri="{BB962C8B-B14F-4D97-AF65-F5344CB8AC3E}">
        <p14:creationId xmlns:p14="http://schemas.microsoft.com/office/powerpoint/2010/main" val="2120101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556641711"/>
              </p:ext>
            </p:extLst>
          </p:nvPr>
        </p:nvGraphicFramePr>
        <p:xfrm>
          <a:off x="1066800" y="1752600"/>
          <a:ext cx="7186887" cy="288209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81000" y="457200"/>
            <a:ext cx="8229600" cy="1143000"/>
          </a:xfrm>
        </p:spPr>
        <p:txBody>
          <a:bodyPr vert="horz" lIns="0" rIns="0" bIns="0" anchor="ctr">
            <a:normAutofit/>
          </a:bodyPr>
          <a:lstStyle/>
          <a:p>
            <a:pPr algn="ctr" defTabSz="457200"/>
            <a:r>
              <a:rPr lang="fa-IR" sz="3000" b="1" dirty="0">
                <a:solidFill>
                  <a:srgbClr val="04617B"/>
                </a:solidFill>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سهم از بازار بانک در سال 1400</a:t>
            </a:r>
            <a:endParaRPr lang="en-US" sz="3000" b="1" dirty="0">
              <a:solidFill>
                <a:srgbClr val="04617B"/>
              </a:solidFill>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endParaRPr>
          </a:p>
        </p:txBody>
      </p:sp>
      <p:sp>
        <p:nvSpPr>
          <p:cNvPr id="10" name="Rectangle 3"/>
          <p:cNvSpPr txBox="1">
            <a:spLocks noGrp="1" noChangeArrowheads="1"/>
          </p:cNvSpPr>
          <p:nvPr>
            <p:ph idx="1"/>
          </p:nvPr>
        </p:nvSpPr>
        <p:spPr>
          <a:xfrm>
            <a:off x="533400" y="5029200"/>
            <a:ext cx="8305800" cy="1219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lgn="just" rtl="1">
              <a:buFont typeface="Wingdings 2"/>
              <a:buChar char=""/>
              <a:defRPr/>
            </a:pPr>
            <a:r>
              <a:rPr lang="fa-IR" sz="1800" dirty="0" smtClean="0">
                <a:latin typeface="SamanBank" panose="00000500000000000000" pitchFamily="50" charset="-78"/>
                <a:cs typeface="SamanBank" panose="00000500000000000000" pitchFamily="50" charset="-78"/>
              </a:rPr>
              <a:t>رتبه اول واردات کشور</a:t>
            </a:r>
            <a:endParaRPr lang="fa-IR" sz="1800" dirty="0">
              <a:latin typeface="SamanBank" panose="00000500000000000000" pitchFamily="50" charset="-78"/>
              <a:cs typeface="SamanBank" panose="00000500000000000000" pitchFamily="50" charset="-78"/>
            </a:endParaRPr>
          </a:p>
          <a:p>
            <a:pPr algn="just" rtl="1">
              <a:buClrTx/>
              <a:buSzPct val="120000"/>
            </a:pPr>
            <a:endParaRPr lang="en-GB" sz="1800" dirty="0" smtClean="0">
              <a:solidFill>
                <a:prstClr val="black"/>
              </a:solidFill>
              <a:latin typeface="SamanBank" panose="00000500000000000000" pitchFamily="50" charset="-78"/>
              <a:cs typeface="SamanBank" panose="00000500000000000000" pitchFamily="50" charset="-78"/>
            </a:endParaRPr>
          </a:p>
        </p:txBody>
      </p:sp>
    </p:spTree>
    <p:extLst>
      <p:ext uri="{BB962C8B-B14F-4D97-AF65-F5344CB8AC3E}">
        <p14:creationId xmlns:p14="http://schemas.microsoft.com/office/powerpoint/2010/main" val="14800950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chor="ctr">
            <a:normAutofit/>
          </a:bodyPr>
          <a:lstStyle/>
          <a:p>
            <a:pPr algn="ctr" rtl="1"/>
            <a:r>
              <a:rPr lang="fa-IR" sz="3300" b="1" dirty="0" smtClean="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خدمات </a:t>
            </a:r>
            <a:r>
              <a:rPr lang="fa-IR" sz="3300" b="1" dirty="0">
                <a:effectLst>
                  <a:outerShdw blurRad="31750" dist="25400" dir="5400000" algn="tl" rotWithShape="0">
                    <a:srgbClr val="000000">
                      <a:alpha val="25000"/>
                    </a:srgbClr>
                  </a:outerShdw>
                </a:effectLst>
                <a:latin typeface="SamanBank" panose="00000500000000000000" pitchFamily="50" charset="-78"/>
                <a:cs typeface="SamanBank" panose="00000500000000000000" pitchFamily="50" charset="-78"/>
              </a:rPr>
              <a:t>پایه بانکی   </a:t>
            </a:r>
            <a:endParaRPr lang="en-US" dirty="0"/>
          </a:p>
        </p:txBody>
      </p:sp>
      <p:sp>
        <p:nvSpPr>
          <p:cNvPr id="3" name="Content Placeholder 2"/>
          <p:cNvSpPr>
            <a:spLocks noGrp="1"/>
          </p:cNvSpPr>
          <p:nvPr>
            <p:ph idx="1"/>
          </p:nvPr>
        </p:nvSpPr>
        <p:spPr>
          <a:xfrm>
            <a:off x="457200" y="1676400"/>
            <a:ext cx="8229600" cy="4389120"/>
          </a:xfrm>
        </p:spPr>
        <p:txBody>
          <a:bodyPr>
            <a:noAutofit/>
          </a:bodyPr>
          <a:lstStyle/>
          <a:p>
            <a:pPr algn="just" rtl="1"/>
            <a:r>
              <a:rPr lang="fa-IR" sz="1600" dirty="0" smtClean="0">
                <a:latin typeface="SamanBank" panose="00000500000000000000" pitchFamily="50" charset="-78"/>
                <a:cs typeface="SamanBank" panose="00000500000000000000" pitchFamily="50" charset="-78"/>
              </a:rPr>
              <a:t>افتتاح انواع حساب بانکی </a:t>
            </a:r>
          </a:p>
          <a:p>
            <a:pPr algn="just" rtl="1"/>
            <a:r>
              <a:rPr lang="fa-IR" sz="1600" dirty="0" smtClean="0">
                <a:latin typeface="SamanBank" panose="00000500000000000000" pitchFamily="50" charset="-78"/>
                <a:cs typeface="SamanBank" panose="00000500000000000000" pitchFamily="50" charset="-78"/>
              </a:rPr>
              <a:t>ارائه خدمات کارکنانی (تسهیلات گروهی، اعتبار در حساب، بیمه درمان تکمیلی) و صدور  انواع کارت های بانکی (کارت بدهی، کارت اعتباری، بن کارت، کارت هدیه) </a:t>
            </a:r>
            <a:endParaRPr lang="en-US" sz="1600" dirty="0" smtClean="0">
              <a:latin typeface="SamanBank" panose="00000500000000000000" pitchFamily="50" charset="-78"/>
              <a:cs typeface="SamanBank" panose="00000500000000000000" pitchFamily="50" charset="-78"/>
            </a:endParaRPr>
          </a:p>
          <a:p>
            <a:pPr algn="just" rtl="1"/>
            <a:r>
              <a:rPr lang="fa-IR" sz="1600" dirty="0" smtClean="0">
                <a:latin typeface="SamanBank" panose="00000500000000000000" pitchFamily="50" charset="-78"/>
                <a:cs typeface="SamanBank" panose="00000500000000000000" pitchFamily="50" charset="-78"/>
              </a:rPr>
              <a:t>ارائه خدمات الکترونیک از طریق اینترنت بانک ویژه شرکت ها و خدمات پرداخت از طریق وب سرویس به منظور سهولت در پرداخت های روزانه تامین کنندگان قبوض خدماتی ، اجاره بها و ...</a:t>
            </a:r>
          </a:p>
          <a:p>
            <a:pPr marL="0" indent="0" algn="just" rtl="1">
              <a:buNone/>
            </a:pPr>
            <a:r>
              <a:rPr lang="fa-IR" sz="1600" dirty="0" smtClean="0">
                <a:latin typeface="SamanBank" panose="00000500000000000000" pitchFamily="50" charset="-78"/>
                <a:cs typeface="SamanBank" panose="00000500000000000000" pitchFamily="50" charset="-78"/>
              </a:rPr>
              <a:t>سایر:  </a:t>
            </a:r>
            <a:endParaRPr lang="en-US" sz="1600" dirty="0" smtClean="0">
              <a:latin typeface="SamanBank" panose="00000500000000000000" pitchFamily="50" charset="-78"/>
              <a:cs typeface="SamanBank" panose="00000500000000000000" pitchFamily="50" charset="-78"/>
            </a:endParaRPr>
          </a:p>
          <a:p>
            <a:pPr algn="just" rtl="1"/>
            <a:r>
              <a:rPr lang="fa-IR" sz="1600" dirty="0" smtClean="0">
                <a:latin typeface="SamanBank" panose="00000500000000000000" pitchFamily="50" charset="-78"/>
                <a:cs typeface="SamanBank" panose="00000500000000000000" pitchFamily="50" charset="-78"/>
              </a:rPr>
              <a:t>صدور </a:t>
            </a:r>
            <a:r>
              <a:rPr lang="fa-IR" sz="1600" dirty="0">
                <a:latin typeface="SamanBank" panose="00000500000000000000" pitchFamily="50" charset="-78"/>
                <a:cs typeface="SamanBank" panose="00000500000000000000" pitchFamily="50" charset="-78"/>
              </a:rPr>
              <a:t>انواع بیمه نامه از طریق بیمه سامان </a:t>
            </a:r>
            <a:endParaRPr lang="fa-IR" sz="1600" dirty="0" smtClean="0">
              <a:latin typeface="SamanBank" panose="00000500000000000000" pitchFamily="50" charset="-78"/>
              <a:cs typeface="SamanBank" panose="00000500000000000000" pitchFamily="50" charset="-78"/>
            </a:endParaRPr>
          </a:p>
          <a:p>
            <a:pPr algn="just" rtl="1"/>
            <a:r>
              <a:rPr lang="fa-IR" sz="1600" dirty="0">
                <a:latin typeface="SamanBank" panose="00000500000000000000" pitchFamily="50" charset="-78"/>
                <a:cs typeface="SamanBank" panose="00000500000000000000" pitchFamily="50" charset="-78"/>
              </a:rPr>
              <a:t>خدمات </a:t>
            </a:r>
            <a:r>
              <a:rPr lang="en-US" sz="1600" dirty="0">
                <a:latin typeface="SamanBank" panose="00000500000000000000" pitchFamily="50" charset="-78"/>
                <a:cs typeface="SamanBank" panose="00000500000000000000" pitchFamily="50" charset="-78"/>
              </a:rPr>
              <a:t>CIP</a:t>
            </a:r>
            <a:r>
              <a:rPr lang="fa-IR" sz="1600" dirty="0">
                <a:latin typeface="SamanBank" panose="00000500000000000000" pitchFamily="50" charset="-78"/>
                <a:cs typeface="SamanBank" panose="00000500000000000000" pitchFamily="50" charset="-78"/>
              </a:rPr>
              <a:t> و ترانسفر فرودگاهی و ارائه سرویس در بانکداری اختصاصی به صاحبان و مدیران شرکت ها </a:t>
            </a:r>
            <a:endParaRPr lang="fa-IR" sz="1600" dirty="0" smtClean="0">
              <a:latin typeface="SamanBank" panose="00000500000000000000" pitchFamily="50" charset="-78"/>
              <a:cs typeface="SamanBank" panose="00000500000000000000" pitchFamily="50" charset="-78"/>
            </a:endParaRPr>
          </a:p>
          <a:p>
            <a:pPr algn="just" rtl="1"/>
            <a:r>
              <a:rPr lang="fa-IR" sz="1600" dirty="0">
                <a:latin typeface="SamanBank" panose="00000500000000000000" pitchFamily="50" charset="-78"/>
                <a:cs typeface="SamanBank" panose="00000500000000000000" pitchFamily="50" charset="-78"/>
              </a:rPr>
              <a:t>نصب دستگاه های </a:t>
            </a:r>
            <a:r>
              <a:rPr lang="en-US" sz="1600" dirty="0">
                <a:latin typeface="SamanBank" panose="00000500000000000000" pitchFamily="50" charset="-78"/>
                <a:cs typeface="SamanBank" panose="00000500000000000000" pitchFamily="50" charset="-78"/>
              </a:rPr>
              <a:t>ATM</a:t>
            </a:r>
            <a:r>
              <a:rPr lang="fa-IR" sz="1600" dirty="0">
                <a:latin typeface="SamanBank" panose="00000500000000000000" pitchFamily="50" charset="-78"/>
                <a:cs typeface="SamanBank" panose="00000500000000000000" pitchFamily="50" charset="-78"/>
              </a:rPr>
              <a:t> و </a:t>
            </a:r>
            <a:r>
              <a:rPr lang="en-US" sz="1600" dirty="0">
                <a:latin typeface="SamanBank" panose="00000500000000000000" pitchFamily="50" charset="-78"/>
                <a:cs typeface="SamanBank" panose="00000500000000000000" pitchFamily="50" charset="-78"/>
              </a:rPr>
              <a:t>Cashless</a:t>
            </a:r>
          </a:p>
          <a:p>
            <a:pPr algn="just" rtl="1"/>
            <a:r>
              <a:rPr lang="fa-IR" sz="1600" dirty="0" smtClean="0">
                <a:latin typeface="SamanBank" panose="00000500000000000000" pitchFamily="50" charset="-78"/>
                <a:cs typeface="SamanBank" panose="00000500000000000000" pitchFamily="50" charset="-78"/>
              </a:rPr>
              <a:t>آموزش </a:t>
            </a:r>
            <a:r>
              <a:rPr lang="fa-IR" sz="1600" dirty="0">
                <a:latin typeface="SamanBank" panose="00000500000000000000" pitchFamily="50" charset="-78"/>
                <a:cs typeface="SamanBank" panose="00000500000000000000" pitchFamily="50" charset="-78"/>
              </a:rPr>
              <a:t>و تشریح فرآیند عملیات اجرایی بانک به کارکنان واحد مالی و بازرگانی شرکت ها به منظور ارائه سرویس بهتر و با سرعت بالا </a:t>
            </a:r>
            <a:endParaRPr lang="en-US" sz="1600" dirty="0">
              <a:latin typeface="SamanBank" panose="00000500000000000000" pitchFamily="50" charset="-78"/>
              <a:cs typeface="SamanBank" panose="00000500000000000000" pitchFamily="50" charset="-78"/>
            </a:endParaRPr>
          </a:p>
          <a:p>
            <a:pPr algn="just" rtl="1"/>
            <a:r>
              <a:rPr lang="fa-IR" sz="1600" dirty="0">
                <a:latin typeface="SamanBank" panose="00000500000000000000" pitchFamily="50" charset="-78"/>
                <a:cs typeface="SamanBank" panose="00000500000000000000" pitchFamily="50" charset="-78"/>
              </a:rPr>
              <a:t>اختصاص تیم عملیات اجرایی و پشتیبانی با بهره گیری از نیروهای متخصص در دفاتر بانکداری شرکتی و انجام </a:t>
            </a:r>
            <a:r>
              <a:rPr lang="fa-IR" sz="1600" dirty="0" smtClean="0">
                <a:latin typeface="SamanBank" panose="00000500000000000000" pitchFamily="50" charset="-78"/>
                <a:cs typeface="SamanBank" panose="00000500000000000000" pitchFamily="50" charset="-78"/>
              </a:rPr>
              <a:t>امور </a:t>
            </a:r>
            <a:r>
              <a:rPr lang="fa-IR" sz="1600" dirty="0">
                <a:latin typeface="SamanBank" panose="00000500000000000000" pitchFamily="50" charset="-78"/>
                <a:cs typeface="SamanBank" panose="00000500000000000000" pitchFamily="50" charset="-78"/>
              </a:rPr>
              <a:t>ریالی و ارزی به صورت متمرکز توسط تیم اجرایی </a:t>
            </a:r>
            <a:endParaRPr lang="en-US" sz="1600" dirty="0">
              <a:latin typeface="SamanBank" panose="00000500000000000000" pitchFamily="50" charset="-78"/>
              <a:cs typeface="SamanBank" panose="00000500000000000000" pitchFamily="50" charset="-78"/>
            </a:endParaRPr>
          </a:p>
          <a:p>
            <a:pPr algn="just" rtl="1"/>
            <a:r>
              <a:rPr lang="fa-IR" sz="1600" dirty="0">
                <a:latin typeface="SamanBank" panose="00000500000000000000" pitchFamily="50" charset="-78"/>
                <a:cs typeface="SamanBank" panose="00000500000000000000" pitchFamily="50" charset="-78"/>
              </a:rPr>
              <a:t>ارائه تمامی خدمات پرداخت الکترونیک (نصب انواع دستگاه کارت خوان / صندوق های </a:t>
            </a:r>
            <a:r>
              <a:rPr lang="fa-IR" sz="1600" dirty="0" smtClean="0">
                <a:latin typeface="SamanBank" panose="00000500000000000000" pitchFamily="50" charset="-78"/>
                <a:cs typeface="SamanBank" panose="00000500000000000000" pitchFamily="50" charset="-78"/>
              </a:rPr>
              <a:t>فروشگاهی، </a:t>
            </a:r>
            <a:r>
              <a:rPr lang="fa-IR" sz="1600" dirty="0">
                <a:latin typeface="SamanBank" panose="00000500000000000000" pitchFamily="50" charset="-78"/>
                <a:cs typeface="SamanBank" panose="00000500000000000000" pitchFamily="50" charset="-78"/>
              </a:rPr>
              <a:t>ایجاد درگاه پرداخت </a:t>
            </a:r>
            <a:r>
              <a:rPr lang="fa-IR" sz="1600" dirty="0" smtClean="0">
                <a:latin typeface="SamanBank" panose="00000500000000000000" pitchFamily="50" charset="-78"/>
                <a:cs typeface="SamanBank" panose="00000500000000000000" pitchFamily="50" charset="-78"/>
              </a:rPr>
              <a:t>اینترنتی: </a:t>
            </a:r>
            <a:r>
              <a:rPr lang="fa-IR" sz="1600" dirty="0">
                <a:latin typeface="SamanBank" panose="00000500000000000000" pitchFamily="50" charset="-78"/>
                <a:cs typeface="SamanBank" panose="00000500000000000000" pitchFamily="50" charset="-78"/>
              </a:rPr>
              <a:t>پرداخت </a:t>
            </a:r>
            <a:r>
              <a:rPr lang="fa-IR" sz="1600" dirty="0" smtClean="0">
                <a:latin typeface="SamanBank" panose="00000500000000000000" pitchFamily="50" charset="-78"/>
                <a:cs typeface="SamanBank" panose="00000500000000000000" pitchFamily="50" charset="-78"/>
              </a:rPr>
              <a:t>همراه، </a:t>
            </a:r>
            <a:r>
              <a:rPr lang="fa-IR" sz="1600" dirty="0">
                <a:latin typeface="SamanBank" panose="00000500000000000000" pitchFamily="50" charset="-78"/>
                <a:cs typeface="SamanBank" panose="00000500000000000000" pitchFamily="50" charset="-78"/>
              </a:rPr>
              <a:t>معرفی شبکه تخفیف و فروشگاههای پذیرنده سپ </a:t>
            </a:r>
            <a:r>
              <a:rPr lang="fa-IR" sz="1600" dirty="0" smtClean="0">
                <a:latin typeface="SamanBank" panose="00000500000000000000" pitchFamily="50" charset="-78"/>
                <a:cs typeface="SamanBank" panose="00000500000000000000" pitchFamily="50" charset="-78"/>
              </a:rPr>
              <a:t>کارت) </a:t>
            </a:r>
            <a:r>
              <a:rPr lang="fa-IR" sz="1600" dirty="0">
                <a:latin typeface="SamanBank" panose="00000500000000000000" pitchFamily="50" charset="-78"/>
                <a:cs typeface="SamanBank" panose="00000500000000000000" pitchFamily="50" charset="-78"/>
              </a:rPr>
              <a:t>از طریق شرکت پرداخت الکترونیک سامان </a:t>
            </a:r>
            <a:endParaRPr lang="fa-IR" sz="1600" dirty="0" smtClean="0">
              <a:latin typeface="SamanBank" panose="00000500000000000000" pitchFamily="50" charset="-78"/>
              <a:cs typeface="SamanBank" panose="00000500000000000000" pitchFamily="50" charset="-78"/>
            </a:endParaRPr>
          </a:p>
          <a:p>
            <a:pPr algn="just" rtl="1"/>
            <a:r>
              <a:rPr lang="fa-IR" sz="1600" dirty="0">
                <a:latin typeface="SamanBank" panose="00000500000000000000" pitchFamily="50" charset="-78"/>
                <a:cs typeface="SamanBank" panose="00000500000000000000" pitchFamily="50" charset="-78"/>
              </a:rPr>
              <a:t>جمع آوری وجوه از طریق مراجعه حضوری و نصب دستگاه خود دریافت در محل کسب و کار </a:t>
            </a:r>
            <a:endParaRPr lang="en-US" sz="1600" dirty="0">
              <a:latin typeface="SamanBank" panose="00000500000000000000" pitchFamily="50" charset="-78"/>
              <a:cs typeface="SamanBank" panose="00000500000000000000" pitchFamily="50" charset="-78"/>
            </a:endParaRPr>
          </a:p>
          <a:p>
            <a:pPr marL="0" indent="0" algn="just" rtl="1">
              <a:buNone/>
            </a:pPr>
            <a:endParaRPr lang="en-US" sz="1600" dirty="0">
              <a:latin typeface="SamanBank" panose="00000500000000000000" pitchFamily="50" charset="-78"/>
              <a:cs typeface="SamanBank" panose="00000500000000000000" pitchFamily="50" charset="-78"/>
            </a:endParaRPr>
          </a:p>
          <a:p>
            <a:pPr algn="just" rtl="1"/>
            <a:endParaRPr lang="en-US" sz="1600" dirty="0">
              <a:latin typeface="SamanBank" panose="00000500000000000000" pitchFamily="50" charset="-78"/>
              <a:cs typeface="SamanBank" panose="00000500000000000000" pitchFamily="50" charset="-78"/>
            </a:endParaRPr>
          </a:p>
          <a:p>
            <a:pPr algn="just" rtl="1"/>
            <a:endParaRPr lang="en-US" sz="1600" dirty="0">
              <a:latin typeface="SamanBank" panose="00000500000000000000" pitchFamily="50" charset="-78"/>
              <a:cs typeface="SamanBank" panose="00000500000000000000" pitchFamily="50" charset="-78"/>
            </a:endParaRPr>
          </a:p>
          <a:p>
            <a:pPr algn="just" rtl="1"/>
            <a:endParaRPr lang="en-US" sz="1600" dirty="0" smtClean="0">
              <a:latin typeface="SamanBank" panose="00000500000000000000" pitchFamily="50" charset="-78"/>
              <a:cs typeface="SamanBank" panose="00000500000000000000" pitchFamily="50" charset="-78"/>
            </a:endParaRPr>
          </a:p>
          <a:p>
            <a:pPr algn="just" rtl="1"/>
            <a:endParaRPr lang="en-US" sz="1600" dirty="0"/>
          </a:p>
        </p:txBody>
      </p:sp>
    </p:spTree>
    <p:extLst>
      <p:ext uri="{BB962C8B-B14F-4D97-AF65-F5344CB8AC3E}">
        <p14:creationId xmlns:p14="http://schemas.microsoft.com/office/powerpoint/2010/main" val="106206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chor="ctr">
            <a:normAutofit/>
          </a:bodyPr>
          <a:lstStyle/>
          <a:p>
            <a:pPr algn="ctr" rtl="1"/>
            <a:r>
              <a:rPr lang="fa-IR" sz="3000" b="1" dirty="0" smtClean="0">
                <a:latin typeface="SamanBank" panose="00000500000000000000" pitchFamily="50" charset="-78"/>
                <a:cs typeface="SamanBank" panose="00000500000000000000" pitchFamily="50" charset="-78"/>
              </a:rPr>
              <a:t>شرکتهای کلان </a:t>
            </a:r>
            <a:endParaRPr lang="en-US" sz="3000" b="1" dirty="0">
              <a:latin typeface="SamanBank" panose="00000500000000000000" pitchFamily="50" charset="-78"/>
              <a:cs typeface="SamanBank" panose="00000500000000000000" pitchFamily="50" charset="-78"/>
            </a:endParaRPr>
          </a:p>
        </p:txBody>
      </p:sp>
      <p:sp>
        <p:nvSpPr>
          <p:cNvPr id="3" name="Content Placeholder 2"/>
          <p:cNvSpPr>
            <a:spLocks noGrp="1"/>
          </p:cNvSpPr>
          <p:nvPr>
            <p:ph idx="1"/>
          </p:nvPr>
        </p:nvSpPr>
        <p:spPr>
          <a:xfrm>
            <a:off x="381000" y="1600200"/>
            <a:ext cx="8458200" cy="4800600"/>
          </a:xfrm>
        </p:spPr>
        <p:txBody>
          <a:bodyPr>
            <a:normAutofit/>
          </a:bodyPr>
          <a:lstStyle/>
          <a:p>
            <a:pPr marL="0" indent="0" algn="just" rtl="1">
              <a:buNone/>
            </a:pPr>
            <a:r>
              <a:rPr lang="fa-IR" sz="1800" dirty="0" smtClean="0">
                <a:latin typeface="SamanBank" panose="00000500000000000000" pitchFamily="50" charset="-78"/>
                <a:cs typeface="SamanBank" panose="00000500000000000000" pitchFamily="50" charset="-78"/>
              </a:rPr>
              <a:t>بانکداری شرکتی بانک سامان برای شرکت هایی که حائز شرایط بر مبنای میزان فروش (بیش از 5000 میلیارد ریال) طبق صورتهای مالی حسابرسی شده باشند، با تکیه بر تمایزهای حاصل از استراتژی مشتری مدارانه، ساختار منعطف و بکار گیری نیروهای متخصص نسبت به ارائه خدمات ذیل به گروه مشتریان کلان اقدام می نماید:</a:t>
            </a:r>
          </a:p>
          <a:p>
            <a:pPr algn="just" rtl="1"/>
            <a:r>
              <a:rPr lang="fa-IR" sz="1800" dirty="0" smtClean="0">
                <a:latin typeface="SamanBank" panose="00000500000000000000" pitchFamily="50" charset="-78"/>
                <a:cs typeface="SamanBank" panose="00000500000000000000" pitchFamily="50" charset="-78"/>
              </a:rPr>
              <a:t>تامین مالی </a:t>
            </a:r>
          </a:p>
          <a:p>
            <a:pPr marL="742950" indent="-742950" algn="just" rtl="1">
              <a:buNone/>
            </a:pPr>
            <a:r>
              <a:rPr lang="fa-IR" sz="1800" dirty="0">
                <a:latin typeface="SamanBank" panose="00000500000000000000" pitchFamily="50" charset="-78"/>
                <a:cs typeface="SamanBank" panose="00000500000000000000" pitchFamily="50" charset="-78"/>
              </a:rPr>
              <a:t> </a:t>
            </a:r>
            <a:r>
              <a:rPr lang="fa-IR" sz="1800" dirty="0" smtClean="0">
                <a:latin typeface="SamanBank" panose="00000500000000000000" pitchFamily="50" charset="-78"/>
                <a:cs typeface="SamanBank" panose="00000500000000000000" pitchFamily="50" charset="-78"/>
              </a:rPr>
              <a:t>          - پرداخت تسهیلات ریالی به منظور تامین سرمایه در گردش جهت خریدهای داخلی و خارجی در قالب انواع  عقود اسلامی </a:t>
            </a:r>
          </a:p>
          <a:p>
            <a:pPr marL="742950" indent="-742950" algn="just" rtl="1">
              <a:buNone/>
            </a:pPr>
            <a:r>
              <a:rPr lang="fa-IR" sz="1800" dirty="0">
                <a:latin typeface="SamanBank" panose="00000500000000000000" pitchFamily="50" charset="-78"/>
                <a:cs typeface="SamanBank" panose="00000500000000000000" pitchFamily="50" charset="-78"/>
              </a:rPr>
              <a:t> </a:t>
            </a:r>
            <a:r>
              <a:rPr lang="fa-IR" sz="1800" dirty="0" smtClean="0">
                <a:latin typeface="SamanBank" panose="00000500000000000000" pitchFamily="50" charset="-78"/>
                <a:cs typeface="SamanBank" panose="00000500000000000000" pitchFamily="50" charset="-78"/>
              </a:rPr>
              <a:t>         - تامین مالی پروژه های </a:t>
            </a:r>
            <a:r>
              <a:rPr lang="fa-IR" sz="1800" dirty="0">
                <a:latin typeface="SamanBank" panose="00000500000000000000" pitchFamily="50" charset="-78"/>
                <a:cs typeface="SamanBank" panose="00000500000000000000" pitchFamily="50" charset="-78"/>
              </a:rPr>
              <a:t>توسعه ای در قالب تسهیلات بلند مدت از محل منابع بانک یا بازار سرمایه </a:t>
            </a:r>
            <a:r>
              <a:rPr lang="fa-IR" sz="1800" dirty="0" smtClean="0">
                <a:latin typeface="SamanBank" panose="00000500000000000000" pitchFamily="50" charset="-78"/>
                <a:cs typeface="SamanBank" panose="00000500000000000000" pitchFamily="50" charset="-78"/>
              </a:rPr>
              <a:t>از طریق </a:t>
            </a:r>
            <a:r>
              <a:rPr lang="fa-IR" sz="1800" dirty="0">
                <a:latin typeface="SamanBank" panose="00000500000000000000" pitchFamily="50" charset="-78"/>
                <a:cs typeface="SamanBank" panose="00000500000000000000" pitchFamily="50" charset="-78"/>
              </a:rPr>
              <a:t>انتشار اوراق </a:t>
            </a:r>
            <a:endParaRPr lang="fa-IR" sz="1800" dirty="0" smtClean="0">
              <a:latin typeface="SamanBank" panose="00000500000000000000" pitchFamily="50" charset="-78"/>
              <a:cs typeface="SamanBank" panose="00000500000000000000" pitchFamily="50" charset="-78"/>
            </a:endParaRPr>
          </a:p>
          <a:p>
            <a:pPr marL="571500" indent="-571500" algn="just" rtl="1">
              <a:buNone/>
            </a:pPr>
            <a:r>
              <a:rPr lang="fa-IR" sz="1800" dirty="0">
                <a:latin typeface="SamanBank" panose="00000500000000000000" pitchFamily="50" charset="-78"/>
                <a:cs typeface="SamanBank" panose="00000500000000000000" pitchFamily="50" charset="-78"/>
              </a:rPr>
              <a:t> </a:t>
            </a:r>
            <a:r>
              <a:rPr lang="fa-IR" sz="1800" dirty="0" smtClean="0">
                <a:latin typeface="SamanBank" panose="00000500000000000000" pitchFamily="50" charset="-78"/>
                <a:cs typeface="SamanBank" panose="00000500000000000000" pitchFamily="50" charset="-78"/>
              </a:rPr>
              <a:t>         - ارائه مشاوره در حوزه تامین مالی و پرداختهای بین المللی از طریق اختصاص بانکدار (به نحوی که بانکدار تمامی امور شما را درحوزه های مختلف هماهنگ و پیگیری خواهد کرد.</a:t>
            </a:r>
            <a:endParaRPr lang="fa-IR" sz="1800" dirty="0">
              <a:latin typeface="SamanBank" panose="00000500000000000000" pitchFamily="50" charset="-78"/>
              <a:cs typeface="SamanBank" panose="00000500000000000000" pitchFamily="50" charset="-78"/>
            </a:endParaRPr>
          </a:p>
          <a:p>
            <a:pPr marL="742950" indent="-742950" algn="just" rtl="1">
              <a:buNone/>
            </a:pPr>
            <a:r>
              <a:rPr lang="fa-IR" sz="1800" dirty="0">
                <a:latin typeface="SamanBank" panose="00000500000000000000" pitchFamily="50" charset="-78"/>
                <a:cs typeface="SamanBank" panose="00000500000000000000" pitchFamily="50" charset="-78"/>
              </a:rPr>
              <a:t> </a:t>
            </a:r>
            <a:r>
              <a:rPr lang="fa-IR" sz="1800" dirty="0" smtClean="0">
                <a:latin typeface="SamanBank" panose="00000500000000000000" pitchFamily="50" charset="-78"/>
                <a:cs typeface="SamanBank" panose="00000500000000000000" pitchFamily="50" charset="-78"/>
              </a:rPr>
              <a:t>         </a:t>
            </a:r>
            <a:r>
              <a:rPr lang="fa-IR" sz="1800" dirty="0">
                <a:latin typeface="SamanBank" panose="00000500000000000000" pitchFamily="50" charset="-78"/>
                <a:cs typeface="SamanBank" panose="00000500000000000000" pitchFamily="50" charset="-78"/>
              </a:rPr>
              <a:t>- تامین مالی </a:t>
            </a:r>
            <a:r>
              <a:rPr lang="fa-IR" sz="1800" dirty="0" smtClean="0">
                <a:latin typeface="SamanBank" panose="00000500000000000000" pitchFamily="50" charset="-78"/>
                <a:cs typeface="SamanBank" panose="00000500000000000000" pitchFamily="50" charset="-78"/>
              </a:rPr>
              <a:t>فرانچایز گیرنده </a:t>
            </a:r>
          </a:p>
          <a:p>
            <a:pPr algn="just" rtl="1"/>
            <a:r>
              <a:rPr lang="fa-IR" sz="1800" dirty="0" smtClean="0">
                <a:latin typeface="SamanBank" panose="00000500000000000000" pitchFamily="50" charset="-78"/>
                <a:cs typeface="SamanBank" panose="00000500000000000000" pitchFamily="50" charset="-78"/>
              </a:rPr>
              <a:t>خدمات اعتباری (صدور انواع ضمانتنامه، گشایش انواع اعتبار اسنادی ریالی و ارزی و ارائه محصول پیوند به شرکتهای پخش و حذف چکهای مدت دار فیزیکی از چرخه کسب و کار و همچنین تسویه نقدی با فروشنده کالا)</a:t>
            </a:r>
          </a:p>
          <a:p>
            <a:pPr algn="just" rtl="1"/>
            <a:r>
              <a:rPr lang="fa-IR" sz="1800" dirty="0" smtClean="0">
                <a:latin typeface="SamanBank" panose="00000500000000000000" pitchFamily="50" charset="-78"/>
                <a:cs typeface="SamanBank" panose="00000500000000000000" pitchFamily="50" charset="-78"/>
              </a:rPr>
              <a:t>خدمات ارزی (ارائه خدمات پرداخت های بین المللی با بهره گیری از روابط کارگزاری گسترده بانکی در اروپا و سایر کشورها و صرافی سامان) </a:t>
            </a:r>
          </a:p>
        </p:txBody>
      </p:sp>
    </p:spTree>
    <p:extLst>
      <p:ext uri="{BB962C8B-B14F-4D97-AF65-F5344CB8AC3E}">
        <p14:creationId xmlns:p14="http://schemas.microsoft.com/office/powerpoint/2010/main" val="762193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6">
      <a:dk1>
        <a:sysClr val="windowText" lastClr="000000"/>
      </a:dk1>
      <a:lt1>
        <a:sysClr val="window" lastClr="FFFFFF"/>
      </a:lt1>
      <a:dk2>
        <a:srgbClr val="04617B"/>
      </a:dk2>
      <a:lt2>
        <a:srgbClr val="DBF5F9"/>
      </a:lt2>
      <a:accent1>
        <a:srgbClr val="000000"/>
      </a:accent1>
      <a:accent2>
        <a:srgbClr val="009DD9"/>
      </a:accent2>
      <a:accent3>
        <a:srgbClr val="0070C0"/>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2051</TotalTime>
  <Words>1155</Words>
  <Application>Microsoft Office PowerPoint</Application>
  <PresentationFormat>On-screen Show (4:3)</PresentationFormat>
  <Paragraphs>109</Paragraphs>
  <Slides>18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Constantia</vt:lpstr>
      <vt:lpstr>SamanBank</vt:lpstr>
      <vt:lpstr>Times New Roman</vt:lpstr>
      <vt:lpstr>Wingdings 2</vt:lpstr>
      <vt:lpstr>Flow</vt:lpstr>
      <vt:lpstr>Office Theme</vt:lpstr>
      <vt:lpstr>PowerPoint Presentation</vt:lpstr>
      <vt:lpstr>تأسیس بانک سامان </vt:lpstr>
      <vt:lpstr>نگاه استراتژیک </vt:lpstr>
      <vt:lpstr>شمای کلی از فعالیت بانک سامان در حوزه واردات</vt:lpstr>
      <vt:lpstr>شمای کلی از فعالیت بانک سامان در حوزه واردات</vt:lpstr>
      <vt:lpstr>PowerPoint Presentation</vt:lpstr>
      <vt:lpstr>سهم از بازار بانک در سال 1400</vt:lpstr>
      <vt:lpstr>خدمات پایه بانکی   </vt:lpstr>
      <vt:lpstr>شرکتهای کلان </vt:lpstr>
      <vt:lpstr>اصناف و شرکتهای متوسط و کوچک </vt:lpstr>
      <vt:lpstr>سرویسهای قابل ارائه بانک سامان درحوزه ارز</vt:lpstr>
      <vt:lpstr>PowerPoint Presentation</vt:lpstr>
      <vt:lpstr>PowerPoint Presentation</vt:lpstr>
      <vt:lpstr>شعبه فرانکفورت بانک سامان </vt:lpstr>
      <vt:lpstr>PowerPoint Presentation</vt:lpstr>
      <vt:lpstr>دفتر نمایندگی بانک سامان در شهر رم، ایتالیا</vt:lpstr>
      <vt:lpstr>کلام آخر...</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Money laundering</dc:title>
  <dc:creator>S_Karimi</dc:creator>
  <cp:lastModifiedBy>Babaei Fariba</cp:lastModifiedBy>
  <cp:revision>205</cp:revision>
  <cp:lastPrinted>2022-05-08T06:37:06Z</cp:lastPrinted>
  <dcterms:created xsi:type="dcterms:W3CDTF">2014-01-28T05:58:38Z</dcterms:created>
  <dcterms:modified xsi:type="dcterms:W3CDTF">2022-05-08T07:02:45Z</dcterms:modified>
</cp:coreProperties>
</file>