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6" r:id="rId7"/>
    <p:sldId id="267" r:id="rId8"/>
    <p:sldId id="268" r:id="rId9"/>
    <p:sldId id="269" r:id="rId10"/>
    <p:sldId id="270" r:id="rId11"/>
    <p:sldId id="274" r:id="rId12"/>
    <p:sldId id="275" r:id="rId13"/>
    <p:sldId id="279" r:id="rId14"/>
    <p:sldId id="260" r:id="rId15"/>
    <p:sldId id="261" r:id="rId16"/>
    <p:sldId id="262" r:id="rId17"/>
    <p:sldId id="263" r:id="rId18"/>
    <p:sldId id="264" r:id="rId19"/>
    <p:sldId id="643" r:id="rId20"/>
    <p:sldId id="843" r:id="rId21"/>
    <p:sldId id="265" r:id="rId22"/>
    <p:sldId id="280" r:id="rId2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AF16A-BD7A-FB33-0937-76A2740FB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AA5AD-5947-7AB3-2991-0EC3E2103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FB752-9AF8-8943-706E-8F243A95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C7D1-4203-4410-ADE3-D968B193834E}" type="datetimeFigureOut">
              <a:rPr lang="fa-IR" smtClean="0"/>
              <a:t>29/12/1444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3C9A0-BC92-F2E7-3B8C-4A98798A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B8D7B-49AB-9D3F-125C-7A59B9C9F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AB6C-5B0A-47EB-82C3-321A8BF69D7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114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D7F30-51D2-3E3B-AD6E-D15A1049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E5467-5E26-CB7A-FED4-1512B51C1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2A3CF-E294-9E90-0AD1-0B2789818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C7D1-4203-4410-ADE3-D968B193834E}" type="datetimeFigureOut">
              <a:rPr lang="fa-IR" smtClean="0"/>
              <a:t>29/12/1444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9F915-16E8-BBA0-2D3D-41535605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E1E82-C540-B12B-5C6A-521E8DB79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AB6C-5B0A-47EB-82C3-321A8BF69D7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5298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003D8-B5D0-8FCB-1D09-8E0845E74A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BB7B7-9FB0-D92D-08C2-356C4BB79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47879-E331-0575-F2B0-8F8AECDA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C7D1-4203-4410-ADE3-D968B193834E}" type="datetimeFigureOut">
              <a:rPr lang="fa-IR" smtClean="0"/>
              <a:t>29/12/1444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4D7D5-5D6D-6058-FE63-013B9791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E29C2-EA73-5567-4DF3-946A06B2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AB6C-5B0A-47EB-82C3-321A8BF69D7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8468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C40FA-A2C7-292F-C9B9-A4DA92B6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D3826-68C3-C0E1-9EFE-748F1859D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7A09F-39B8-282A-A564-4D967D30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C7D1-4203-4410-ADE3-D968B193834E}" type="datetimeFigureOut">
              <a:rPr lang="fa-IR" smtClean="0"/>
              <a:t>29/12/1444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65BF7-F7D2-AF8B-BA28-CBF88F8B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7E518-8499-F963-6532-417D3663D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AB6C-5B0A-47EB-82C3-321A8BF69D7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085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CD51C-A414-9D0A-9F95-E76035209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E1F85-F8A3-BB9E-952F-8E25607D2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F6221-FE0B-F482-E083-C8A20B6F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C7D1-4203-4410-ADE3-D968B193834E}" type="datetimeFigureOut">
              <a:rPr lang="fa-IR" smtClean="0"/>
              <a:t>29/12/1444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1F343-8FB9-0607-1E1C-4E331CEC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31439-DC20-5E6D-6AA6-F26777F2F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AB6C-5B0A-47EB-82C3-321A8BF69D7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449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16C7E-23CB-2EE6-87DB-3F91BDA05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BACB4-8B47-285B-6A04-0AC428B6D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BED3F-BC77-6293-7ADB-A9A88D661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45A20-B891-7FF9-0222-63DA5309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C7D1-4203-4410-ADE3-D968B193834E}" type="datetimeFigureOut">
              <a:rPr lang="fa-IR" smtClean="0"/>
              <a:t>29/12/1444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4BFC2-1B5F-8517-0166-25AD89B02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758A2-9908-4EF0-A99A-4969D956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AB6C-5B0A-47EB-82C3-321A8BF69D7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624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4B6D8-96B0-5AFF-F02B-7EF57D1E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5B4D-95B9-C840-F44C-556A894E4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284D9-57F9-43C7-F719-51732A4BD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89F233-DE34-75B8-6986-B668D46991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2B521C-34D6-B922-8AC1-00DEC0D1A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A1E313-0D36-3BB2-F4A6-80BA46C5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C7D1-4203-4410-ADE3-D968B193834E}" type="datetimeFigureOut">
              <a:rPr lang="fa-IR" smtClean="0"/>
              <a:t>29/12/1444</a:t>
            </a:fld>
            <a:endParaRPr lang="fa-I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74043A-96B0-353D-98CD-E3BF84F7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EE81EF-554E-39A4-A354-AC420EA6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AB6C-5B0A-47EB-82C3-321A8BF69D7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234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89A3-801D-EA48-AE2A-28A7021D4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D2A19-E5BF-B383-600F-AF110B30A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C7D1-4203-4410-ADE3-D968B193834E}" type="datetimeFigureOut">
              <a:rPr lang="fa-IR" smtClean="0"/>
              <a:t>29/12/1444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B346E7-43F6-7C29-993F-005F54E3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6A906-1CA2-6E20-8F47-1C8DC795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AB6C-5B0A-47EB-82C3-321A8BF69D7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11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304F5C-A69B-B17C-7481-2D845E491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C7D1-4203-4410-ADE3-D968B193834E}" type="datetimeFigureOut">
              <a:rPr lang="fa-IR" smtClean="0"/>
              <a:t>29/12/1444</a:t>
            </a:fld>
            <a:endParaRPr lang="fa-I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A81B2-C097-BB42-C905-349FFF79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377C5-EA13-B0FD-667B-097B1240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AB6C-5B0A-47EB-82C3-321A8BF69D7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455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81F1B-7C5B-08DD-2B0C-891937F8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EEA70-0076-F2B7-16E5-411C3B306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5FEF1C-B000-E85D-748B-9ED749980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0885C-6F50-655A-0D9A-50263BFFB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C7D1-4203-4410-ADE3-D968B193834E}" type="datetimeFigureOut">
              <a:rPr lang="fa-IR" smtClean="0"/>
              <a:t>29/12/1444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7D6555-A140-8DC0-D3D2-DC189AFD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BAD473-B356-5D22-2F04-D86C0200C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AB6C-5B0A-47EB-82C3-321A8BF69D7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81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3868-31C3-07C7-A6B1-1A66E78D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B17D87-DFB5-C1E6-9ADE-A0E5DE08C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CC054-0278-D952-E778-FFC6F724CF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26AFC-ECA4-E006-43AD-4EA3CFD20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C7D1-4203-4410-ADE3-D968B193834E}" type="datetimeFigureOut">
              <a:rPr lang="fa-IR" smtClean="0"/>
              <a:t>29/12/1444</a:t>
            </a:fld>
            <a:endParaRPr lang="fa-I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92D5E-4C3A-7DBE-2F2B-2D617A08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AF1CD-CF04-82E0-E529-32CDBD10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AB6C-5B0A-47EB-82C3-321A8BF69D7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273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18B883-7D8F-038C-D028-4D1234786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D07D5-5FB1-0C55-FF7A-17ED18DE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49F2-AE70-668E-CF69-11318AD61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FC7D1-4203-4410-ADE3-D968B193834E}" type="datetimeFigureOut">
              <a:rPr lang="fa-IR" smtClean="0"/>
              <a:t>29/12/1444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C0124-6ACF-E3B7-DD3E-3C1837E09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9A76D-1409-3F73-DDE7-DC7ACD576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8AB6C-5B0A-47EB-82C3-321A8BF69D7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48952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764E82-EC73-5929-18B2-69BA9DBB8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02" y="1714351"/>
            <a:ext cx="4572396" cy="3429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BE9522-E8CA-0D8E-E801-4054DE635F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EC716-8459-CF56-BA99-56F649C0DA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10378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941D7A-EB6B-456B-84B5-7E9EDB079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10" y="738587"/>
            <a:ext cx="10896212" cy="60259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BB452C-0BF2-4004-8D15-FA987384D1F5}"/>
              </a:ext>
            </a:extLst>
          </p:cNvPr>
          <p:cNvSpPr txBox="1"/>
          <p:nvPr/>
        </p:nvSpPr>
        <p:spPr>
          <a:xfrm rot="20232110">
            <a:off x="678319" y="543659"/>
            <a:ext cx="24663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</a:rPr>
              <a:t>چرا ماهی ؟</a:t>
            </a:r>
          </a:p>
        </p:txBody>
      </p:sp>
    </p:spTree>
    <p:extLst>
      <p:ext uri="{BB962C8B-B14F-4D97-AF65-F5344CB8AC3E}">
        <p14:creationId xmlns:p14="http://schemas.microsoft.com/office/powerpoint/2010/main" val="3216790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41A184-A86E-2145-25EF-E72DD0FB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FD0E1E9-3129-E77B-0147-475973D78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47" y="240963"/>
            <a:ext cx="5188687" cy="6251912"/>
          </a:xfrm>
        </p:spPr>
      </p:pic>
    </p:spTree>
    <p:extLst>
      <p:ext uri="{BB962C8B-B14F-4D97-AF65-F5344CB8AC3E}">
        <p14:creationId xmlns:p14="http://schemas.microsoft.com/office/powerpoint/2010/main" val="194688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1D2354-8D62-95AC-D873-DCC21F895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E2CA14A-755C-45DA-CBCC-DAEAF011F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823" y="820739"/>
            <a:ext cx="5177772" cy="5335512"/>
          </a:xfrm>
        </p:spPr>
      </p:pic>
    </p:spTree>
    <p:extLst>
      <p:ext uri="{BB962C8B-B14F-4D97-AF65-F5344CB8AC3E}">
        <p14:creationId xmlns:p14="http://schemas.microsoft.com/office/powerpoint/2010/main" val="971011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707A-3A63-F3A0-1B39-C6789E3C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EC9E46-0E53-2FE7-E047-1997D5A0C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2" y="2083982"/>
            <a:ext cx="10089516" cy="3976576"/>
          </a:xfrm>
        </p:spPr>
      </p:pic>
    </p:spTree>
    <p:extLst>
      <p:ext uri="{BB962C8B-B14F-4D97-AF65-F5344CB8AC3E}">
        <p14:creationId xmlns:p14="http://schemas.microsoft.com/office/powerpoint/2010/main" val="149517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4D618-0543-191B-2983-89A9FA2F9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79" y="0"/>
            <a:ext cx="10158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07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DA0C1-4712-4765-38FA-555951D8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688"/>
            <a:ext cx="12192000" cy="62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83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AF3FB6-EA08-E939-6E14-57CE987AA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42"/>
            <a:ext cx="12192000" cy="672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13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9B6DB-4530-2929-FFDD-C94CA73A4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310"/>
            <a:ext cx="12192000" cy="62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95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AFC37C-5649-494E-CEDF-B394F95EA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32" y="0"/>
            <a:ext cx="11661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6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524000" y="609600"/>
            <a:ext cx="9144000" cy="914400"/>
          </a:xfrm>
          <a:prstGeom prst="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tlCol="1"/>
          <a:lstStyle/>
          <a:p>
            <a:pPr algn="ctr">
              <a:lnSpc>
                <a:spcPct val="90000"/>
              </a:lnSpc>
              <a:defRPr/>
            </a:pPr>
            <a:endParaRPr lang="en-US" sz="4800" b="1" dirty="0">
              <a:solidFill>
                <a:srgbClr val="000000"/>
              </a:solidFill>
              <a:latin typeface="Arial" pitchFamily="34" charset="0"/>
              <a:cs typeface="B Elham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762001"/>
            <a:ext cx="8839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تولید آبزیان درکشور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rot="10800000">
            <a:off x="2057400" y="457200"/>
            <a:ext cx="8610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879824"/>
              </p:ext>
            </p:extLst>
          </p:nvPr>
        </p:nvGraphicFramePr>
        <p:xfrm>
          <a:off x="1981200" y="2743201"/>
          <a:ext cx="8229601" cy="2822575"/>
        </p:xfrm>
        <a:graphic>
          <a:graphicData uri="http://schemas.openxmlformats.org/drawingml/2006/table">
            <a:tbl>
              <a:tblPr rtl="1" firstRow="1" bandRow="1">
                <a:tableStyleId>{6E25E649-3F16-4E02-A733-19D2CDBF48F0}</a:tableStyleId>
              </a:tblPr>
              <a:tblGrid>
                <a:gridCol w="2996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1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9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3023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رشدسالیانه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Rate %y </a:t>
                      </a:r>
                      <a:endParaRPr kumimoji="0" lang="fa-IR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تولیدات ابزیان</a:t>
                      </a:r>
                      <a:endParaRPr kumimoji="0" lang="en-US" sz="24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1000 Tons</a:t>
                      </a:r>
                      <a:endParaRPr kumimoji="0" lang="fa-IR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erpetua" pitchFamily="18" charset="0"/>
                        <a:ea typeface="+mn-ea"/>
                        <a:cs typeface="2  Titr" pitchFamily="2" charset="-78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49AE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29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2021</a:t>
                      </a:r>
                      <a:endParaRPr kumimoji="0" lang="fa-IR" sz="2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49AE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2002</a:t>
                      </a:r>
                      <a:endParaRPr kumimoji="0" lang="fa-IR" sz="24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49AE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6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49AE"/>
                        </a:solidFill>
                        <a:effectLst/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35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9%</a:t>
                      </a:r>
                      <a:endParaRPr kumimoji="0" lang="fa-IR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556</a:t>
                      </a:r>
                      <a:endParaRPr kumimoji="0" lang="fa-IR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</a:t>
                      </a:r>
                      <a:endParaRPr kumimoji="0" lang="fa-IR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آبزی پروری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35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5%</a:t>
                      </a:r>
                      <a:r>
                        <a:rPr kumimoji="0" lang="fa-IR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fa-IR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702</a:t>
                      </a:r>
                      <a:endParaRPr kumimoji="0" lang="fa-IR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312</a:t>
                      </a:r>
                      <a:endParaRPr kumimoji="0" lang="fa-IR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صید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792"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9.2%</a:t>
                      </a:r>
                      <a:endParaRPr kumimoji="0" lang="fa-IR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1258</a:t>
                      </a:r>
                      <a:endParaRPr kumimoji="0" lang="fa-IR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402</a:t>
                      </a:r>
                      <a:endParaRPr kumimoji="0" lang="fa-IR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مجموع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254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4552-0B8A-22D9-209C-FD562798A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3600" dirty="0"/>
              <a:t>نقش آبزیان در ارتقای امنیت غذایی کشور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2EB717-9D77-0447-61E4-52FB392AD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97303"/>
            <a:ext cx="9144000" cy="1259958"/>
          </a:xfrm>
        </p:spPr>
        <p:txBody>
          <a:bodyPr/>
          <a:lstStyle/>
          <a:p>
            <a:r>
              <a:rPr lang="fa-IR" dirty="0">
                <a:latin typeface="+mj-lt"/>
                <a:ea typeface="+mj-ea"/>
                <a:cs typeface="+mj-cs"/>
              </a:rPr>
              <a:t>دکتر عباسعلی مطلبی</a:t>
            </a:r>
          </a:p>
          <a:p>
            <a:r>
              <a:rPr lang="fa-IR" dirty="0">
                <a:latin typeface="+mj-lt"/>
                <a:ea typeface="+mj-ea"/>
                <a:cs typeface="+mj-cs"/>
              </a:rPr>
              <a:t>استاد ،متخصص بهداشت مواد غذایی</a:t>
            </a:r>
            <a:endParaRPr lang="fa-I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16EBB2-69EE-4357-6495-0A7F439F5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688" y="357577"/>
            <a:ext cx="2147778" cy="24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89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14137"/>
              </p:ext>
            </p:extLst>
          </p:nvPr>
        </p:nvGraphicFramePr>
        <p:xfrm>
          <a:off x="1754372" y="533400"/>
          <a:ext cx="7579026" cy="5718094"/>
        </p:xfrm>
        <a:graphic>
          <a:graphicData uri="http://schemas.openxmlformats.org/drawingml/2006/table">
            <a:tbl>
              <a:tblPr/>
              <a:tblGrid>
                <a:gridCol w="4075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1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1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20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8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پیش بینی تولیدات شیلاتی در برنامه هفتم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+mn-cs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7257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Arial"/>
                          <a:ea typeface="Times New Roman"/>
                          <a:cs typeface="B Mitra"/>
                        </a:rPr>
                        <a:t>موضوع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B Mitra"/>
                        </a:rPr>
                        <a:t>2028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54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Arial"/>
                          <a:ea typeface="Times New Roman"/>
                          <a:cs typeface="B Mitra"/>
                        </a:rPr>
                        <a:t>ماهیان گرمابی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189483.6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B Mitra"/>
                        </a:rPr>
                        <a:t>350000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15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Arial"/>
                          <a:ea typeface="Times New Roman"/>
                          <a:cs typeface="B Mitra"/>
                        </a:rPr>
                        <a:t>ماهیان سردابی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174366.7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B Mitra"/>
                        </a:rPr>
                        <a:t>260000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15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B Mitra"/>
                        </a:rPr>
                        <a:t>Culture based fisheries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60515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B Mitra"/>
                        </a:rPr>
                        <a:t>71600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961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Arial"/>
                          <a:ea typeface="Times New Roman"/>
                          <a:cs typeface="B Mitra"/>
                        </a:rPr>
                        <a:t>خاویاری</a:t>
                      </a:r>
                      <a:r>
                        <a:rPr lang="en-US" sz="1800" b="1" dirty="0">
                          <a:latin typeface="Arial"/>
                          <a:ea typeface="Times New Roman"/>
                          <a:cs typeface="B Mitra"/>
                        </a:rPr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+mn-cs"/>
                        </a:rPr>
                        <a:t>2804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B Mitra"/>
                        </a:rPr>
                        <a:t>20000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56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Arial"/>
                          <a:ea typeface="Times New Roman"/>
                          <a:cs typeface="B Mitra"/>
                        </a:rPr>
                        <a:t>میگو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47843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B Mitra"/>
                        </a:rPr>
                        <a:t>160000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01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Arial"/>
                          <a:ea typeface="Times New Roman"/>
                          <a:cs typeface="B Mitra"/>
                        </a:rPr>
                        <a:t>قفس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13882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B Mitra"/>
                        </a:rPr>
                        <a:t>500000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39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Arial"/>
                          <a:ea typeface="Times New Roman"/>
                          <a:cs typeface="B Mitra"/>
                        </a:rPr>
                        <a:t>سایر (دریایی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43.98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B Mitra"/>
                        </a:rPr>
                        <a:t>610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39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Arial"/>
                          <a:ea typeface="Times New Roman"/>
                          <a:cs typeface="B Mitra"/>
                        </a:rPr>
                        <a:t>سایر (آب شیرین)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B Mitra"/>
                        </a:rPr>
                        <a:t>340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58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Arial"/>
                          <a:ea typeface="Times New Roman"/>
                          <a:cs typeface="B Mitra"/>
                        </a:rPr>
                        <a:t>جمع آبزی پروری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489140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B Mitra"/>
                        </a:rPr>
                        <a:t>1362550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43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Arial"/>
                          <a:ea typeface="Times New Roman"/>
                          <a:cs typeface="B Mitra"/>
                        </a:rPr>
                        <a:t>ماهیان زینتی (میلیون قطعه)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242816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B Mitra"/>
                        </a:rPr>
                        <a:t>281.1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39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Arial"/>
                          <a:ea typeface="Times New Roman"/>
                          <a:cs typeface="B Mitra"/>
                        </a:rPr>
                        <a:t>بازسازی ذخایر (میلیون قطعه)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209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  <a:cs typeface="B Mitra"/>
                        </a:rPr>
                        <a:t>500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39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B Mitra"/>
                        </a:rPr>
                        <a:t>صید آبزیان (شمال وجنوب)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750000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B Mitra"/>
                        </a:rPr>
                        <a:t>1100000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5395873"/>
                  </a:ext>
                </a:extLst>
              </a:tr>
              <a:tr h="368397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B Mitra"/>
                        </a:rPr>
                        <a:t>جمع </a:t>
                      </a:r>
                      <a:r>
                        <a:rPr lang="fa-IR" sz="1800" b="1" kern="120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B Mitra"/>
                        </a:rPr>
                        <a:t>کل (صید </a:t>
                      </a:r>
                      <a:r>
                        <a:rPr lang="fa-IR" sz="18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B Mitra"/>
                        </a:rPr>
                        <a:t>وآبزی پروری)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B Mitra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1258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B Mitra"/>
                        </a:rPr>
                        <a:t>2500000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05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672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F8158-AA21-F296-2FAD-D6D6DE6A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C41E8-4C26-710E-76DD-493322DFB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/>
            <a:r>
              <a:rPr lang="fa-IR" dirty="0"/>
              <a:t>" در افق 1404 تولیدات غذایی کشور برای همه آحاد جامعه مطلوب، قابل دسترس، سالم و منطبق با استانداردهای داخلی و بین­المللی است و مردم جامعه در محیط‌زیستی سالم و پایدار زندگی می‌کنند. کشور به بالاترین رتبه در بهبود امنیت و ایمنی غذایی در منطقه دست یافته است. تعاملات گسترده­ی ملی و بین­المللی جهت برقراری و حفظ امنیت غذایی و حمایت از توسعه­ی پایدار شکل گرفته است. از تمامی پتانسیل­های تحقیقاتی کشور استفاده شده و تمامی موضوعات بالقوه و بالفعل مرتبط با امنیت غذایی پوشش داده شده است و سازمان­های مرتبط با امنیت غذایی به صورت هماهنگ عمل می­کنند" (سند چشم انداز توسعه کشور).</a:t>
            </a:r>
          </a:p>
          <a:p>
            <a:pPr algn="r" rtl="1"/>
            <a:r>
              <a:rPr lang="fa-IR" dirty="0"/>
              <a:t>ايران با داشتن شرايط اقليمي خشك و نيمه‌خشك براي تامين امنيت غذايي و پاسخگويي به نيازهاي جمعيت خود نياز به مديريت كارآمد و دانش محور دارد تا بتواند دانش، فناوري و فنون موثر بر شرايط اقليمي هر منطقه را سازماندهي كند و در راستاي توسعه كشاورزي، افزايش توليد، توزيع مناسب مواد غذايي و در نهايت دستيابي به امنيت غذايي گام بردارد. لذا ضرورت سازماندهي برنامه‌هاي بلندمدت و كوتاه‌مدت در مجموعه دستگاه‌هایي كه به نوعي در امنيت غذايي نقش دارند، بيش از پيش ضرورت دارد.</a:t>
            </a:r>
          </a:p>
          <a:p>
            <a:pPr algn="r" rtl="1"/>
            <a:r>
              <a:rPr lang="fa-IR" dirty="0"/>
              <a:t>افزايش جمعيت، محدود بودن زمين‌هاي قابل كشت، خشك‌سالي، تغيير اقليم، فرسايش خاك، كمبود آب شيرين، ايمني و سلامت مواد غذايي، رقابت در بازارهاي جهاني، تغييرات سياسي نظير اعمال تحريم و غيره از مهمترين مباحثی هستند كه در تامين امنيت غذايي مطرح مي باشند. </a:t>
            </a:r>
          </a:p>
          <a:p>
            <a:pPr algn="r" rtl="1"/>
            <a:r>
              <a:rPr lang="fa-IR" dirty="0"/>
              <a:t>بر اساس تخمین های موجود بیش از ۲۰ درصد تولیدات دامی در جهان به علت بیماری ها کاهش می یابد و همه این موارد بیان گر این نکته است که بیماری هاموجبات مشکلات بهداشت عمومی و امنیت غذایی را به دلیل کاهش تولیدات و نقایص حاصل از آن ایجاد می نماید.</a:t>
            </a: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95191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A9ED5-A4E4-003E-4F7A-315A0696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1DF19-569F-6336-3B5A-2B21BC181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endParaRPr lang="fa-IR" dirty="0"/>
          </a:p>
          <a:p>
            <a:pPr algn="just" rtl="1"/>
            <a:r>
              <a:rPr lang="fa-IR" dirty="0"/>
              <a:t>با توجه به چالش جهانی تغییر اقلیم و افزایش گازهای گلخانه ای و ضرورت توسعه روزافزون صنعت شیلات وآبزیان کشوربخصوص در حوزه های آبزیان آب شور و دریایی  و ظرفیتهای خوبی که در خصوص تربیت نیروی انسانی متخصص و زیرساختهای تخصصی در بحث ابزیان در کشور ایجاد شده است ، نیاز به تدوین برنامه جامع استراتژیک و التزام عملی به اجرای آن در این حوزه برای ارتقاء امنیت غذایی می باشیم.</a:t>
            </a:r>
          </a:p>
          <a:p>
            <a:pPr algn="r" rtl="1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78277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2734-FCF0-88B3-5E59-4D40A3CB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15852-E68C-B08E-11B0-73826BED2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امنیت غذایی </a:t>
            </a:r>
            <a:r>
              <a:rPr lang="en-US" dirty="0"/>
              <a:t>Food Security )</a:t>
            </a:r>
            <a:r>
              <a:rPr lang="fa-IR" dirty="0"/>
              <a:t>)</a:t>
            </a:r>
            <a:endParaRPr lang="en-US" dirty="0"/>
          </a:p>
          <a:p>
            <a:pPr algn="r" rtl="1"/>
            <a:r>
              <a:rPr lang="fa-IR" dirty="0"/>
              <a:t>زمانی محقق میگردد که همه مردم همواره برای تأمین نیارهای تغذیه ای خود به غذای کافی، سالم و مغذی دسترسی فیزیکی واقتصادی داشته باشند و ترجیحات غذایی آنان برای داشتن یک زندگی سالم و پر تحرک برآورده شود (فائو، 1996 )</a:t>
            </a:r>
          </a:p>
          <a:p>
            <a:pPr algn="r" rtl="1"/>
            <a:endParaRPr lang="fa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FBE3D9-7E24-4F3F-42DC-E5A5FD136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17" y="3818129"/>
            <a:ext cx="3816626" cy="2773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0FEEFD-B48A-81C8-E71F-E51DD50C2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223" y="3818129"/>
            <a:ext cx="3697357" cy="2941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955927-0192-92E1-9659-ACF26DD64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868" y="4046728"/>
            <a:ext cx="4134678" cy="23158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215A4C-D605-DBDE-C050-E0BB8913D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75" y="127591"/>
            <a:ext cx="316310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0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85367C-7ED7-4722-7589-F317C3DE0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921" y="935664"/>
            <a:ext cx="10098157" cy="546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2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8812CC-B03D-095D-C529-CCAC1D427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59" y="0"/>
            <a:ext cx="9292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40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3FACDA-3A18-2E20-E664-6C40A6C7D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270"/>
            <a:ext cx="12192000" cy="674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76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26F20-C32B-7DDC-FE95-34F550E89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726" y="0"/>
            <a:ext cx="9554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60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AE57D2-2C78-AE6E-F9A1-E8482D94E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61" y="0"/>
            <a:ext cx="11220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8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98AB00-DD8C-E4D6-64F4-7BE7E49C4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91"/>
            <a:ext cx="12192000" cy="676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573</Words>
  <Application>Microsoft Office PowerPoint</Application>
  <PresentationFormat>Widescreen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نقش آبزیان در ارتقای امنیت غذایی کشور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نقش دامپزشکی آبزیان در ارتقای امنیت غذایی کشور</dc:title>
  <dc:creator>Mostafa Sharifrohani</dc:creator>
  <cp:lastModifiedBy>SONY</cp:lastModifiedBy>
  <cp:revision>17</cp:revision>
  <dcterms:created xsi:type="dcterms:W3CDTF">2022-10-16T12:23:37Z</dcterms:created>
  <dcterms:modified xsi:type="dcterms:W3CDTF">2023-07-17T07:58:29Z</dcterms:modified>
</cp:coreProperties>
</file>