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7"/>
  </p:notesMasterIdLst>
  <p:sldIdLst>
    <p:sldId id="264" r:id="rId2"/>
    <p:sldId id="263" r:id="rId3"/>
    <p:sldId id="266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7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3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92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50FC71-25FB-47C6-9E5B-BFAF61F949F2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56A71-7A92-4FFD-A0DD-1A42E2C47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29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8D30-B678-4448-84CC-251BA832D856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47CC-91F4-4724-9D5F-618FBF88857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073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8D30-B678-4448-84CC-251BA832D856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47CC-91F4-4724-9D5F-618FBF888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05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8D30-B678-4448-84CC-251BA832D856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47CC-91F4-4724-9D5F-618FBF888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1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8D30-B678-4448-84CC-251BA832D856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47CC-91F4-4724-9D5F-618FBF888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25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8D30-B678-4448-84CC-251BA832D856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47CC-91F4-4724-9D5F-618FBF88857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034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8D30-B678-4448-84CC-251BA832D856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47CC-91F4-4724-9D5F-618FBF888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74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8D30-B678-4448-84CC-251BA832D856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47CC-91F4-4724-9D5F-618FBF888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58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8D30-B678-4448-84CC-251BA832D856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47CC-91F4-4724-9D5F-618FBF888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263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8D30-B678-4448-84CC-251BA832D856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47CC-91F4-4724-9D5F-618FBF888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528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B5F8D30-B678-4448-84CC-251BA832D856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6847CC-91F4-4724-9D5F-618FBF888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320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8D30-B678-4448-84CC-251BA832D856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47CC-91F4-4724-9D5F-618FBF888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81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B5F8D30-B678-4448-84CC-251BA832D856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86847CC-91F4-4724-9D5F-618FBF88857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99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225" y="1960395"/>
            <a:ext cx="6556196" cy="49696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21155" y="386834"/>
            <a:ext cx="890179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097D0F"/>
                </a:solidFill>
                <a:latin typeface="Eras Bold ITC" panose="020B0907030504020204" pitchFamily="34" charset="0"/>
              </a:rPr>
              <a:t>Iran Grain July 2023</a:t>
            </a:r>
            <a:endParaRPr lang="en-US" sz="6600" dirty="0"/>
          </a:p>
        </p:txBody>
      </p:sp>
      <p:sp>
        <p:nvSpPr>
          <p:cNvPr id="12" name="Rectangle 11"/>
          <p:cNvSpPr/>
          <p:nvPr/>
        </p:nvSpPr>
        <p:spPr>
          <a:xfrm>
            <a:off x="-228600" y="2399942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" panose="020B0703020102020204" pitchFamily="34" charset="0"/>
              </a:rPr>
              <a:t>Shipping</a:t>
            </a:r>
            <a:endParaRPr lang="fa-IR" sz="5400" dirty="0">
              <a:solidFill>
                <a:schemeClr val="tx1">
                  <a:lumMod val="50000"/>
                  <a:lumOff val="50000"/>
                </a:schemeClr>
              </a:solidFill>
              <a:latin typeface="Franklin Gothic Demi" panose="020B0703020102020204" pitchFamily="34" charset="0"/>
            </a:endParaRPr>
          </a:p>
          <a:p>
            <a:pPr algn="ctr"/>
            <a:r>
              <a:rPr 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" panose="020B0703020102020204" pitchFamily="34" charset="0"/>
              </a:rPr>
              <a:t> and</a:t>
            </a:r>
            <a:endParaRPr lang="fa-IR" sz="5400" dirty="0">
              <a:solidFill>
                <a:schemeClr val="tx1">
                  <a:lumMod val="50000"/>
                  <a:lumOff val="50000"/>
                </a:schemeClr>
              </a:solidFill>
              <a:latin typeface="Franklin Gothic Demi" panose="020B0703020102020204" pitchFamily="34" charset="0"/>
            </a:endParaRPr>
          </a:p>
          <a:p>
            <a:pPr algn="ctr"/>
            <a:r>
              <a:rPr 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" panose="020B0703020102020204" pitchFamily="34" charset="0"/>
              </a:rPr>
              <a:t>Logistic Panel</a:t>
            </a:r>
            <a:endParaRPr lang="fa-IR" sz="5400" dirty="0">
              <a:solidFill>
                <a:schemeClr val="tx1">
                  <a:lumMod val="50000"/>
                  <a:lumOff val="50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70457" y="5659544"/>
            <a:ext cx="24754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" panose="020B0703020102020204" pitchFamily="34" charset="0"/>
              </a:rPr>
              <a:t>Tehran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" panose="020B0703020102020204" pitchFamily="34" charset="0"/>
              </a:rPr>
              <a:t>July 2023</a:t>
            </a:r>
            <a:endParaRPr lang="en-US" sz="8000" dirty="0">
              <a:solidFill>
                <a:schemeClr val="tx1">
                  <a:lumMod val="50000"/>
                  <a:lumOff val="50000"/>
                </a:schemeClr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23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12" y="528241"/>
            <a:ext cx="3563937" cy="35639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236460" y="1707356"/>
            <a:ext cx="7772183" cy="476964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2575" indent="-282575">
              <a:buNone/>
            </a:pPr>
            <a:endParaRPr lang="en-US" sz="1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 Head </a:t>
            </a:r>
            <a:r>
              <a:rPr lang="en-US" sz="2400" dirty="0"/>
              <a:t>of BOD of Seawaves Shipping Services </a:t>
            </a:r>
            <a:endParaRPr lang="fa-IR" sz="2400" dirty="0"/>
          </a:p>
          <a:p>
            <a:pPr>
              <a:buFont typeface="Wingdings" panose="05000000000000000000" pitchFamily="2" charset="2"/>
              <a:buChar char="v"/>
            </a:pPr>
            <a:endParaRPr lang="en-US" sz="1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 Fellowship </a:t>
            </a:r>
            <a:r>
              <a:rPr lang="en-US" sz="2400" dirty="0"/>
              <a:t>&amp; Official member of Institute of chartered shipbrokers UK (ICS</a:t>
            </a:r>
            <a:r>
              <a:rPr lang="en-US" sz="2400" dirty="0" smtClean="0"/>
              <a:t>).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1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 </a:t>
            </a:r>
            <a:r>
              <a:rPr lang="en-US" sz="2400" dirty="0" err="1" smtClean="0"/>
              <a:t>MSe</a:t>
            </a:r>
            <a:r>
              <a:rPr lang="en-US" sz="2400" dirty="0" smtClean="0"/>
              <a:t> </a:t>
            </a:r>
            <a:r>
              <a:rPr lang="en-US" sz="2400" dirty="0"/>
              <a:t>Shipping, Trade and Finance from Cass Business School , City University London, UK 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sz="6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 MEng </a:t>
            </a:r>
            <a:r>
              <a:rPr lang="en-US" sz="2400" dirty="0"/>
              <a:t>Mechanical Engineering from University of Birmingham, UK </a:t>
            </a:r>
          </a:p>
        </p:txBody>
      </p:sp>
      <p:sp>
        <p:nvSpPr>
          <p:cNvPr id="7" name="Rectangle 6"/>
          <p:cNvSpPr/>
          <p:nvPr/>
        </p:nvSpPr>
        <p:spPr>
          <a:xfrm>
            <a:off x="4236460" y="385842"/>
            <a:ext cx="73228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097D0F"/>
                </a:solidFill>
                <a:latin typeface="Eras Bold ITC" panose="020B0907030504020204" pitchFamily="34" charset="0"/>
              </a:rPr>
              <a:t>Iran Grain July 2023</a:t>
            </a:r>
            <a:endParaRPr lang="en-US" sz="5400" dirty="0"/>
          </a:p>
        </p:txBody>
      </p:sp>
      <p:sp>
        <p:nvSpPr>
          <p:cNvPr id="8" name="Rectangle 7"/>
          <p:cNvSpPr/>
          <p:nvPr/>
        </p:nvSpPr>
        <p:spPr>
          <a:xfrm>
            <a:off x="412779" y="4282559"/>
            <a:ext cx="29562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2575" indent="-282575">
              <a:buNone/>
            </a:pPr>
            <a:r>
              <a:rPr lang="en-US" sz="2400" b="1" dirty="0"/>
              <a:t>Amir Mehdi Khoshoie</a:t>
            </a:r>
          </a:p>
        </p:txBody>
      </p:sp>
    </p:spTree>
    <p:extLst>
      <p:ext uri="{BB962C8B-B14F-4D97-AF65-F5344CB8AC3E}">
        <p14:creationId xmlns:p14="http://schemas.microsoft.com/office/powerpoint/2010/main" val="12634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414" y="1912410"/>
            <a:ext cx="5236900" cy="39276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Content Placeholder 2"/>
          <p:cNvSpPr txBox="1">
            <a:spLocks noGrp="1"/>
          </p:cNvSpPr>
          <p:nvPr>
            <p:ph sz="half" idx="1"/>
          </p:nvPr>
        </p:nvSpPr>
        <p:spPr>
          <a:xfrm>
            <a:off x="409142" y="1912410"/>
            <a:ext cx="5775998" cy="4459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Freight rates of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Supramax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and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Panamax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vessels</a:t>
            </a:r>
          </a:p>
          <a:p>
            <a:pPr marL="742950" lvl="1" indent="-285750" algn="l">
              <a:buFont typeface="Wingdings" panose="05000000000000000000" pitchFamily="2" charset="2"/>
              <a:buChar char="q"/>
            </a:pPr>
            <a:r>
              <a:rPr lang="en-US" sz="1800" dirty="0" smtClean="0"/>
              <a:t>Spot </a:t>
            </a:r>
            <a:r>
              <a:rPr lang="en-US" sz="1800" dirty="0" err="1" smtClean="0"/>
              <a:t>voy</a:t>
            </a:r>
            <a:r>
              <a:rPr lang="en-US" sz="1800" dirty="0" smtClean="0"/>
              <a:t> from Brazil to Iran basis </a:t>
            </a:r>
            <a:r>
              <a:rPr lang="en-US" sz="1800" dirty="0"/>
              <a:t>8</a:t>
            </a:r>
            <a:r>
              <a:rPr lang="en-US" sz="1800" dirty="0" smtClean="0"/>
              <a:t>k/8k </a:t>
            </a:r>
            <a:r>
              <a:rPr lang="en-US" sz="1800" dirty="0" smtClean="0"/>
              <a:t>load </a:t>
            </a:r>
            <a:r>
              <a:rPr lang="en-US" sz="1800" dirty="0" err="1" smtClean="0"/>
              <a:t>Disch</a:t>
            </a:r>
            <a:r>
              <a:rPr lang="en-US" sz="1800" dirty="0" smtClean="0"/>
              <a:t> rates btw </a:t>
            </a:r>
            <a:r>
              <a:rPr lang="en-US" sz="1800" dirty="0" err="1" smtClean="0"/>
              <a:t>usd</a:t>
            </a:r>
            <a:r>
              <a:rPr lang="en-US" sz="1800" dirty="0" smtClean="0"/>
              <a:t> </a:t>
            </a:r>
            <a:r>
              <a:rPr lang="en-US" sz="1800" dirty="0" smtClean="0"/>
              <a:t>40-48 </a:t>
            </a:r>
            <a:r>
              <a:rPr lang="en-US" sz="1800" dirty="0" err="1" smtClean="0"/>
              <a:t>pmt</a:t>
            </a:r>
            <a:endParaRPr lang="en-US" sz="1800" dirty="0" smtClean="0"/>
          </a:p>
          <a:p>
            <a:pPr marL="742950" lvl="1" indent="-285750" algn="l">
              <a:buFont typeface="Wingdings" panose="05000000000000000000" pitchFamily="2" charset="2"/>
              <a:buChar char="q"/>
            </a:pPr>
            <a:r>
              <a:rPr lang="en-US" sz="1800" dirty="0" smtClean="0"/>
              <a:t>TC rates are dropping less than USD 10,000 </a:t>
            </a:r>
            <a:r>
              <a:rPr lang="en-US" sz="1800" dirty="0" err="1" smtClean="0"/>
              <a:t>pdpr</a:t>
            </a:r>
            <a:endParaRPr lang="en-US" sz="1800" dirty="0" smtClean="0"/>
          </a:p>
          <a:p>
            <a:endParaRPr lang="fa-IR" sz="100" b="1" dirty="0" smtClean="0">
              <a:solidFill>
                <a:schemeClr val="accent2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Drop of demurrage rates on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Panamaxes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from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Usd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30,000 to USD 20,000 within last 6 months </a:t>
            </a:r>
          </a:p>
          <a:p>
            <a:pPr marL="742950" lvl="1" indent="-285750" algn="l">
              <a:buFont typeface="Wingdings" panose="05000000000000000000" pitchFamily="2" charset="2"/>
              <a:buChar char="q"/>
            </a:pPr>
            <a:r>
              <a:rPr lang="en-US" sz="1800" dirty="0" smtClean="0"/>
              <a:t>To be continued in future months</a:t>
            </a:r>
          </a:p>
          <a:p>
            <a:endParaRPr lang="fa-IR" sz="2000" b="1" dirty="0" smtClean="0">
              <a:solidFill>
                <a:schemeClr val="accent2"/>
              </a:solidFill>
              <a:latin typeface="+mn-lt"/>
            </a:endParaRPr>
          </a:p>
          <a:p>
            <a:pPr lvl="1"/>
            <a:endParaRPr lang="en-US" sz="1600" b="1" u="sng" dirty="0" smtClean="0"/>
          </a:p>
          <a:p>
            <a:pPr lvl="1"/>
            <a:endParaRPr lang="en-US" sz="1600" b="1" u="sng" dirty="0" smtClean="0"/>
          </a:p>
          <a:p>
            <a:endParaRPr lang="en-US" sz="1600" dirty="0" smtClean="0"/>
          </a:p>
          <a:p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1062391" y="781672"/>
            <a:ext cx="101485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" panose="020B0703020102020204" pitchFamily="34" charset="0"/>
              </a:rPr>
              <a:t>Shipping  and Logistic </a:t>
            </a:r>
            <a:r>
              <a:rPr 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" panose="020B0703020102020204" pitchFamily="34" charset="0"/>
              </a:rPr>
              <a:t>Panel</a:t>
            </a:r>
            <a:endParaRPr lang="fa-IR" sz="5400" dirty="0">
              <a:solidFill>
                <a:schemeClr val="tx1">
                  <a:lumMod val="50000"/>
                  <a:lumOff val="50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630080" y="6488668"/>
            <a:ext cx="2561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97D0F"/>
                </a:solidFill>
                <a:latin typeface="Eras Bold ITC" panose="020B0907030504020204" pitchFamily="34" charset="0"/>
              </a:rPr>
              <a:t>Iran Grain July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91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7884" y="1892300"/>
            <a:ext cx="6723591" cy="4239847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Demurrage/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Despatch</a:t>
            </a:r>
            <a:endParaRPr lang="en-US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en-US" sz="2000" dirty="0" smtClean="0"/>
              <a:t>From 4000 </a:t>
            </a:r>
            <a:r>
              <a:rPr lang="en-US" sz="2000" dirty="0" err="1" smtClean="0"/>
              <a:t>mt</a:t>
            </a:r>
            <a:r>
              <a:rPr lang="en-US" sz="2000" dirty="0" smtClean="0"/>
              <a:t> to 5000 </a:t>
            </a:r>
            <a:r>
              <a:rPr lang="en-US" sz="2000" dirty="0" err="1" smtClean="0"/>
              <a:t>mt</a:t>
            </a:r>
            <a:r>
              <a:rPr lang="en-US" sz="2000" dirty="0" smtClean="0"/>
              <a:t> per day before</a:t>
            </a:r>
          </a:p>
          <a:p>
            <a:pPr lvl="1"/>
            <a:r>
              <a:rPr lang="en-US" sz="2000" dirty="0" smtClean="0"/>
              <a:t>To 10,000 </a:t>
            </a:r>
            <a:r>
              <a:rPr lang="en-US" sz="2000" dirty="0" err="1" smtClean="0"/>
              <a:t>mt</a:t>
            </a:r>
            <a:r>
              <a:rPr lang="en-US" sz="2000" dirty="0" smtClean="0"/>
              <a:t> to 15,000 per day now </a:t>
            </a:r>
          </a:p>
          <a:p>
            <a:pPr lvl="1"/>
            <a:r>
              <a:rPr lang="en-US" sz="2000" dirty="0" smtClean="0"/>
              <a:t>Max up to 22,000 </a:t>
            </a:r>
            <a:r>
              <a:rPr lang="en-US" sz="2000" dirty="0" err="1" smtClean="0"/>
              <a:t>mt</a:t>
            </a:r>
            <a:r>
              <a:rPr lang="en-US" sz="2000" dirty="0" smtClean="0"/>
              <a:t> per day as a record in BIK</a:t>
            </a:r>
          </a:p>
          <a:p>
            <a:pPr lvl="1"/>
            <a:r>
              <a:rPr lang="en-US" sz="2000" dirty="0" err="1" smtClean="0"/>
              <a:t>Despatch</a:t>
            </a:r>
            <a:r>
              <a:rPr lang="en-US" sz="2000" dirty="0" smtClean="0"/>
              <a:t> happens in most cases now ; subject to have </a:t>
            </a:r>
            <a:endParaRPr lang="fa-IR" sz="2000" dirty="0" smtClean="0"/>
          </a:p>
          <a:p>
            <a:pPr lvl="1"/>
            <a:r>
              <a:rPr lang="en-US" sz="2000" dirty="0" smtClean="0"/>
              <a:t>clear financial and documents status </a:t>
            </a: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Ship Owners obstacles due to delay in discharge  </a:t>
            </a:r>
          </a:p>
          <a:p>
            <a:pPr lvl="1"/>
            <a:r>
              <a:rPr lang="en-US" sz="2000" dirty="0" smtClean="0"/>
              <a:t>Keeping their vessels in Oman &amp; UAE</a:t>
            </a:r>
          </a:p>
          <a:p>
            <a:pPr lvl="1"/>
            <a:r>
              <a:rPr lang="en-US" sz="2000" dirty="0" smtClean="0"/>
              <a:t>If in Iranian water anchorage , issues like Bunker VLSFO and VLSMGO</a:t>
            </a:r>
          </a:p>
          <a:p>
            <a:pPr lvl="1"/>
            <a:r>
              <a:rPr lang="en-US" sz="2000" dirty="0" smtClean="0"/>
              <a:t>Ship Maintenances and issues 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876" y="1892300"/>
            <a:ext cx="3200400" cy="4267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1062391" y="781672"/>
            <a:ext cx="101485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" panose="020B0703020102020204" pitchFamily="34" charset="0"/>
              </a:rPr>
              <a:t>Shipping  and Logistic </a:t>
            </a:r>
            <a:r>
              <a:rPr 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" panose="020B0703020102020204" pitchFamily="34" charset="0"/>
              </a:rPr>
              <a:t>Panel</a:t>
            </a:r>
            <a:endParaRPr lang="fa-IR" sz="5400" dirty="0">
              <a:solidFill>
                <a:schemeClr val="tx1">
                  <a:lumMod val="50000"/>
                  <a:lumOff val="50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630080" y="6488668"/>
            <a:ext cx="2561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97D0F"/>
                </a:solidFill>
                <a:latin typeface="Eras Bold ITC" panose="020B0907030504020204" pitchFamily="34" charset="0"/>
              </a:rPr>
              <a:t>Iran Grain July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44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7435" y="986168"/>
            <a:ext cx="9616126" cy="1143115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097D0F"/>
                </a:solidFill>
                <a:latin typeface="Eras Bold ITC" panose="020B0907030504020204" pitchFamily="34" charset="0"/>
              </a:rPr>
              <a:t>Iran Grain July 2023</a:t>
            </a:r>
            <a:endParaRPr lang="en-US" sz="7200" dirty="0">
              <a:latin typeface="Eras Bold ITC" panose="020B0907030504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7485" y="3143250"/>
            <a:ext cx="9144000" cy="2581275"/>
          </a:xfrm>
        </p:spPr>
        <p:txBody>
          <a:bodyPr>
            <a:noAutofit/>
          </a:bodyPr>
          <a:lstStyle/>
          <a:p>
            <a:endParaRPr lang="en-US" sz="8800" dirty="0" smtClean="0"/>
          </a:p>
          <a:p>
            <a:pPr algn="ctr"/>
            <a:r>
              <a:rPr lang="en-US" sz="8000" i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" panose="020B0703020102020204" pitchFamily="34" charset="0"/>
              </a:rPr>
              <a:t>Thank </a:t>
            </a:r>
            <a:r>
              <a:rPr lang="en-US" sz="8000" i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" panose="020B0703020102020204" pitchFamily="34" charset="0"/>
              </a:rPr>
              <a:t>You </a:t>
            </a:r>
          </a:p>
        </p:txBody>
      </p:sp>
      <p:sp>
        <p:nvSpPr>
          <p:cNvPr id="4" name="Rectangle 3"/>
          <p:cNvSpPr/>
          <p:nvPr/>
        </p:nvSpPr>
        <p:spPr>
          <a:xfrm>
            <a:off x="766910" y="2127587"/>
            <a:ext cx="101485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" panose="020B0703020102020204" pitchFamily="34" charset="0"/>
              </a:rPr>
              <a:t>Shipping  and </a:t>
            </a:r>
            <a:r>
              <a:rPr lang="en-US" sz="6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" panose="020B0703020102020204" pitchFamily="34" charset="0"/>
              </a:rPr>
              <a:t>Logistic</a:t>
            </a:r>
            <a:r>
              <a:rPr lang="en-US" sz="5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" panose="020B0703020102020204" pitchFamily="34" charset="0"/>
              </a:rPr>
              <a:t> Panel</a:t>
            </a:r>
          </a:p>
        </p:txBody>
      </p:sp>
    </p:spTree>
    <p:extLst>
      <p:ext uri="{BB962C8B-B14F-4D97-AF65-F5344CB8AC3E}">
        <p14:creationId xmlns:p14="http://schemas.microsoft.com/office/powerpoint/2010/main" val="42159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211</TotalTime>
  <Words>223</Words>
  <Application>Microsoft Office PowerPoint</Application>
  <PresentationFormat>Widescreen</PresentationFormat>
  <Paragraphs>42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Eras Bold ITC</vt:lpstr>
      <vt:lpstr>Franklin Gothic Demi</vt:lpstr>
      <vt:lpstr>Wingdings</vt:lpstr>
      <vt:lpstr>Retrospect</vt:lpstr>
      <vt:lpstr>PowerPoint Presentation</vt:lpstr>
      <vt:lpstr>PowerPoint Presentation</vt:lpstr>
      <vt:lpstr>PowerPoint Presentation</vt:lpstr>
      <vt:lpstr>PowerPoint Presentation</vt:lpstr>
      <vt:lpstr>Iran Grain July 2023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Iran Grain July 2023</dc:title>
  <dc:creator>Amir Mahdi Khoshoie</dc:creator>
  <cp:lastModifiedBy>Elham Mousavi</cp:lastModifiedBy>
  <cp:revision>19</cp:revision>
  <dcterms:created xsi:type="dcterms:W3CDTF">2023-07-09T07:07:09Z</dcterms:created>
  <dcterms:modified xsi:type="dcterms:W3CDTF">2023-07-16T10:01:46Z</dcterms:modified>
</cp:coreProperties>
</file>