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0" r:id="rId1"/>
  </p:sldMasterIdLst>
  <p:sldIdLst>
    <p:sldId id="256" r:id="rId2"/>
    <p:sldId id="257" r:id="rId3"/>
    <p:sldId id="259" r:id="rId4"/>
    <p:sldId id="260" r:id="rId5"/>
    <p:sldId id="261" r:id="rId6"/>
    <p:sldId id="258" r:id="rId7"/>
    <p:sldId id="270" r:id="rId8"/>
    <p:sldId id="271" r:id="rId9"/>
    <p:sldId id="272" r:id="rId10"/>
    <p:sldId id="283" r:id="rId11"/>
    <p:sldId id="274" r:id="rId12"/>
    <p:sldId id="275" r:id="rId13"/>
    <p:sldId id="276" r:id="rId14"/>
    <p:sldId id="282" r:id="rId15"/>
    <p:sldId id="277" r:id="rId16"/>
    <p:sldId id="280" r:id="rId17"/>
    <p:sldId id="281" r:id="rId18"/>
    <p:sldId id="266" r:id="rId19"/>
    <p:sldId id="267" r:id="rId20"/>
    <p:sldId id="264" r:id="rId21"/>
    <p:sldId id="268" r:id="rId22"/>
    <p:sldId id="262" r:id="rId23"/>
    <p:sldId id="284" r:id="rId24"/>
    <p:sldId id="285" r:id="rId25"/>
    <p:sldId id="263"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8CFE"/>
    <a:srgbClr val="F3E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7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9EB5821E-4C99-4154-A486-F81D44DF5659}" type="datetimeFigureOut">
              <a:rPr lang="tr-TR" smtClean="0"/>
              <a:t>1.08.2023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276419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EB5821E-4C99-4154-A486-F81D44DF5659}" type="datetimeFigureOut">
              <a:rPr lang="tr-TR" smtClean="0"/>
              <a:t>1.08.2023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325808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EB5821E-4C99-4154-A486-F81D44DF5659}" type="datetimeFigureOut">
              <a:rPr lang="tr-TR" smtClean="0"/>
              <a:t>1.08.2023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3549729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01-Aug-23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205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382511" y="1255774"/>
            <a:ext cx="5809488" cy="5602221"/>
          </a:xfrm>
          <a:prstGeom prst="rect">
            <a:avLst/>
          </a:prstGeom>
        </p:spPr>
      </p:pic>
      <p:pic>
        <p:nvPicPr>
          <p:cNvPr id="17" name="bg object 17"/>
          <p:cNvPicPr/>
          <p:nvPr/>
        </p:nvPicPr>
        <p:blipFill>
          <a:blip r:embed="rId3" cstate="print"/>
          <a:stretch>
            <a:fillRect/>
          </a:stretch>
        </p:blipFill>
        <p:spPr>
          <a:xfrm>
            <a:off x="0" y="1255774"/>
            <a:ext cx="6195059" cy="5602222"/>
          </a:xfrm>
          <a:prstGeom prst="rect">
            <a:avLst/>
          </a:prstGeom>
        </p:spPr>
      </p:pic>
      <p:sp>
        <p:nvSpPr>
          <p:cNvPr id="2" name="Holder 2"/>
          <p:cNvSpPr>
            <a:spLocks noGrp="1"/>
          </p:cNvSpPr>
          <p:nvPr>
            <p:ph type="title"/>
          </p:nvPr>
        </p:nvSpPr>
        <p:spPr/>
        <p:txBody>
          <a:bodyPr lIns="0" tIns="0" rIns="0" bIns="0"/>
          <a:lstStyle>
            <a:lvl1pPr>
              <a:defRPr sz="20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01-Aug-23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890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EB5821E-4C99-4154-A486-F81D44DF5659}" type="datetimeFigureOut">
              <a:rPr lang="tr-TR" smtClean="0"/>
              <a:t>1.08.2023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369664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9EB5821E-4C99-4154-A486-F81D44DF5659}" type="datetimeFigureOut">
              <a:rPr lang="tr-TR" smtClean="0"/>
              <a:t>1.08.2023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260590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EB5821E-4C99-4154-A486-F81D44DF5659}" type="datetimeFigureOut">
              <a:rPr lang="tr-TR" smtClean="0"/>
              <a:t>1.08.2023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20187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EB5821E-4C99-4154-A486-F81D44DF5659}" type="datetimeFigureOut">
              <a:rPr lang="tr-TR" smtClean="0"/>
              <a:t>1.08.2023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423030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9EB5821E-4C99-4154-A486-F81D44DF5659}" type="datetimeFigureOut">
              <a:rPr lang="tr-TR" smtClean="0"/>
              <a:t>1.08.2023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215613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EB5821E-4C99-4154-A486-F81D44DF5659}" type="datetimeFigureOut">
              <a:rPr lang="tr-TR" smtClean="0"/>
              <a:t>1.08.2023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102319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9EB5821E-4C99-4154-A486-F81D44DF5659}" type="datetimeFigureOut">
              <a:rPr lang="tr-TR" smtClean="0"/>
              <a:t>1.08.2023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3479193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9EB5821E-4C99-4154-A486-F81D44DF5659}" type="datetimeFigureOut">
              <a:rPr lang="tr-TR" smtClean="0"/>
              <a:t>1.08.2023</a:t>
            </a:fld>
            <a:endParaRPr lang="tr-TR"/>
          </a:p>
        </p:txBody>
      </p:sp>
      <p:sp>
        <p:nvSpPr>
          <p:cNvPr id="6" name="Altbilgi Yer Tutucusu 5"/>
          <p:cNvSpPr>
            <a:spLocks noGrp="1"/>
          </p:cNvSpPr>
          <p:nvPr>
            <p:ph type="ftr" sz="quarter" idx="11"/>
          </p:nvPr>
        </p:nvSpPr>
        <p:spPr/>
        <p:txBody>
          <a:bodyPr/>
          <a:lstStyle/>
          <a:p>
            <a:endParaRPr lang="en-US" dirty="0"/>
          </a:p>
        </p:txBody>
      </p:sp>
      <p:sp>
        <p:nvSpPr>
          <p:cNvPr id="7" name="Slayt Numarası Yer Tutucusu 6"/>
          <p:cNvSpPr>
            <a:spLocks noGrp="1"/>
          </p:cNvSpPr>
          <p:nvPr>
            <p:ph type="sldNum" sz="quarter" idx="12"/>
          </p:nvPr>
        </p:nvSpPr>
        <p:spPr/>
        <p:txBody>
          <a:bodyPr/>
          <a:lstStyle/>
          <a:p>
            <a:fld id="{1778711C-F67E-425B-BD6C-44F25F6ADA77}" type="slidenum">
              <a:rPr lang="tr-TR" smtClean="0"/>
              <a:t>‹#›</a:t>
            </a:fld>
            <a:endParaRPr lang="tr-TR"/>
          </a:p>
        </p:txBody>
      </p:sp>
    </p:spTree>
    <p:extLst>
      <p:ext uri="{BB962C8B-B14F-4D97-AF65-F5344CB8AC3E}">
        <p14:creationId xmlns:p14="http://schemas.microsoft.com/office/powerpoint/2010/main" val="283063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5821E-4C99-4154-A486-F81D44DF5659}" type="datetimeFigureOut">
              <a:rPr lang="tr-TR" smtClean="0"/>
              <a:t>1.08.2023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711C-F67E-425B-BD6C-44F25F6ADA77}" type="slidenum">
              <a:rPr lang="tr-TR" smtClean="0"/>
              <a:t>‹#›</a:t>
            </a:fld>
            <a:endParaRPr lang="tr-TR"/>
          </a:p>
        </p:txBody>
      </p:sp>
    </p:spTree>
    <p:extLst>
      <p:ext uri="{BB962C8B-B14F-4D97-AF65-F5344CB8AC3E}">
        <p14:creationId xmlns:p14="http://schemas.microsoft.com/office/powerpoint/2010/main" val="253653892"/>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3048" y="1458411"/>
            <a:ext cx="8945898" cy="3233935"/>
          </a:xfrm>
          <a:prstGeom prst="rect">
            <a:avLst/>
          </a:prstGeom>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96" y="244257"/>
            <a:ext cx="1214154" cy="1214154"/>
          </a:xfrm>
          <a:prstGeom prst="rect">
            <a:avLst/>
          </a:prstGeom>
        </p:spPr>
      </p:pic>
      <p:pic>
        <p:nvPicPr>
          <p:cNvPr id="13" name="Resim 12"/>
          <p:cNvPicPr>
            <a:picLocks noChangeAspect="1"/>
          </p:cNvPicPr>
          <p:nvPr/>
        </p:nvPicPr>
        <p:blipFill>
          <a:blip r:embed="rId4"/>
          <a:stretch>
            <a:fillRect/>
          </a:stretch>
        </p:blipFill>
        <p:spPr>
          <a:xfrm>
            <a:off x="3046068" y="5202392"/>
            <a:ext cx="6099858" cy="694150"/>
          </a:xfrm>
          <a:prstGeom prst="rect">
            <a:avLst/>
          </a:prstGeom>
        </p:spPr>
      </p:pic>
    </p:spTree>
    <p:extLst>
      <p:ext uri="{BB962C8B-B14F-4D97-AF65-F5344CB8AC3E}">
        <p14:creationId xmlns:p14="http://schemas.microsoft.com/office/powerpoint/2010/main" val="5349657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601" y="301310"/>
            <a:ext cx="9926320" cy="699770"/>
          </a:xfrm>
          <a:prstGeom prst="rect">
            <a:avLst/>
          </a:prstGeom>
        </p:spPr>
        <p:txBody>
          <a:bodyPr vert="horz" wrap="square" lIns="0" tIns="12700" rIns="0" bIns="0" rtlCol="0">
            <a:spAutoFit/>
          </a:bodyPr>
          <a:lstStyle/>
          <a:p>
            <a:pPr marR="5080">
              <a:lnSpc>
                <a:spcPct val="100000"/>
              </a:lnSpc>
              <a:spcBef>
                <a:spcPts val="100"/>
              </a:spcBef>
            </a:pPr>
            <a:r>
              <a:rPr sz="2400" spc="-15" dirty="0">
                <a:solidFill>
                  <a:srgbClr val="404040"/>
                </a:solidFill>
              </a:rPr>
              <a:t>Fortis</a:t>
            </a:r>
            <a:r>
              <a:rPr sz="2400" spc="-60" dirty="0">
                <a:solidFill>
                  <a:srgbClr val="404040"/>
                </a:solidFill>
              </a:rPr>
              <a:t> </a:t>
            </a:r>
            <a:r>
              <a:rPr sz="2400" spc="-25" dirty="0">
                <a:solidFill>
                  <a:srgbClr val="404040"/>
                </a:solidFill>
              </a:rPr>
              <a:t>Pneumatic</a:t>
            </a:r>
            <a:r>
              <a:rPr sz="2400" spc="-50" dirty="0">
                <a:solidFill>
                  <a:srgbClr val="404040"/>
                </a:solidFill>
              </a:rPr>
              <a:t> </a:t>
            </a:r>
            <a:r>
              <a:rPr sz="2400" spc="-20" dirty="0">
                <a:solidFill>
                  <a:srgbClr val="404040"/>
                </a:solidFill>
              </a:rPr>
              <a:t>Roller</a:t>
            </a:r>
            <a:r>
              <a:rPr sz="2400" spc="-40" dirty="0">
                <a:solidFill>
                  <a:srgbClr val="404040"/>
                </a:solidFill>
              </a:rPr>
              <a:t> </a:t>
            </a:r>
            <a:r>
              <a:rPr sz="2400" spc="-10" dirty="0">
                <a:solidFill>
                  <a:srgbClr val="404040"/>
                </a:solidFill>
              </a:rPr>
              <a:t>Mill,</a:t>
            </a:r>
            <a:r>
              <a:rPr sz="2400" spc="-35" dirty="0">
                <a:solidFill>
                  <a:srgbClr val="404040"/>
                </a:solidFill>
              </a:rPr>
              <a:t> </a:t>
            </a:r>
            <a:r>
              <a:rPr dirty="0">
                <a:solidFill>
                  <a:srgbClr val="404040"/>
                </a:solidFill>
              </a:rPr>
              <a:t>designed</a:t>
            </a:r>
            <a:r>
              <a:rPr spc="-40" dirty="0">
                <a:solidFill>
                  <a:srgbClr val="404040"/>
                </a:solidFill>
              </a:rPr>
              <a:t> </a:t>
            </a:r>
            <a:r>
              <a:rPr spc="-5" dirty="0">
                <a:solidFill>
                  <a:srgbClr val="404040"/>
                </a:solidFill>
              </a:rPr>
              <a:t>by</a:t>
            </a:r>
            <a:r>
              <a:rPr dirty="0">
                <a:solidFill>
                  <a:srgbClr val="404040"/>
                </a:solidFill>
              </a:rPr>
              <a:t> meticulously</a:t>
            </a:r>
            <a:r>
              <a:rPr spc="-30" dirty="0">
                <a:solidFill>
                  <a:srgbClr val="404040"/>
                </a:solidFill>
              </a:rPr>
              <a:t> </a:t>
            </a:r>
            <a:r>
              <a:rPr spc="-10" dirty="0">
                <a:solidFill>
                  <a:srgbClr val="404040"/>
                </a:solidFill>
              </a:rPr>
              <a:t>interpreting</a:t>
            </a:r>
            <a:r>
              <a:rPr spc="-25" dirty="0">
                <a:solidFill>
                  <a:srgbClr val="404040"/>
                </a:solidFill>
              </a:rPr>
              <a:t> </a:t>
            </a:r>
            <a:r>
              <a:rPr dirty="0">
                <a:solidFill>
                  <a:srgbClr val="404040"/>
                </a:solidFill>
              </a:rPr>
              <a:t>the</a:t>
            </a:r>
            <a:r>
              <a:rPr spc="-10" dirty="0">
                <a:solidFill>
                  <a:srgbClr val="404040"/>
                </a:solidFill>
              </a:rPr>
              <a:t> </a:t>
            </a:r>
            <a:r>
              <a:rPr dirty="0">
                <a:solidFill>
                  <a:srgbClr val="404040"/>
                </a:solidFill>
              </a:rPr>
              <a:t>function</a:t>
            </a:r>
            <a:r>
              <a:rPr spc="-25" dirty="0">
                <a:solidFill>
                  <a:srgbClr val="404040"/>
                </a:solidFill>
              </a:rPr>
              <a:t> </a:t>
            </a:r>
            <a:r>
              <a:rPr dirty="0">
                <a:solidFill>
                  <a:srgbClr val="404040"/>
                </a:solidFill>
              </a:rPr>
              <a:t>and</a:t>
            </a:r>
            <a:endParaRPr sz="2400" dirty="0"/>
          </a:p>
          <a:p>
            <a:pPr marR="5080">
              <a:lnSpc>
                <a:spcPct val="100000"/>
              </a:lnSpc>
              <a:spcBef>
                <a:spcPts val="25"/>
              </a:spcBef>
            </a:pPr>
            <a:r>
              <a:rPr spc="-10" dirty="0">
                <a:solidFill>
                  <a:srgbClr val="404040"/>
                </a:solidFill>
              </a:rPr>
              <a:t>technical</a:t>
            </a:r>
            <a:r>
              <a:rPr spc="-25" dirty="0">
                <a:solidFill>
                  <a:srgbClr val="404040"/>
                </a:solidFill>
              </a:rPr>
              <a:t> </a:t>
            </a:r>
            <a:r>
              <a:rPr spc="-10" dirty="0">
                <a:solidFill>
                  <a:srgbClr val="404040"/>
                </a:solidFill>
              </a:rPr>
              <a:t>information</a:t>
            </a:r>
            <a:r>
              <a:rPr spc="-30" dirty="0">
                <a:solidFill>
                  <a:srgbClr val="404040"/>
                </a:solidFill>
              </a:rPr>
              <a:t> </a:t>
            </a:r>
            <a:r>
              <a:rPr dirty="0">
                <a:solidFill>
                  <a:srgbClr val="404040"/>
                </a:solidFill>
              </a:rPr>
              <a:t>of</a:t>
            </a:r>
            <a:r>
              <a:rPr spc="5" dirty="0">
                <a:solidFill>
                  <a:srgbClr val="404040"/>
                </a:solidFill>
              </a:rPr>
              <a:t> </a:t>
            </a:r>
            <a:r>
              <a:rPr dirty="0">
                <a:solidFill>
                  <a:srgbClr val="404040"/>
                </a:solidFill>
              </a:rPr>
              <a:t>the </a:t>
            </a:r>
            <a:r>
              <a:rPr spc="-5" dirty="0">
                <a:solidFill>
                  <a:srgbClr val="404040"/>
                </a:solidFill>
              </a:rPr>
              <a:t>designers,</a:t>
            </a:r>
            <a:r>
              <a:rPr spc="-30" dirty="0">
                <a:solidFill>
                  <a:srgbClr val="404040"/>
                </a:solidFill>
              </a:rPr>
              <a:t> </a:t>
            </a:r>
            <a:r>
              <a:rPr spc="-10" dirty="0">
                <a:solidFill>
                  <a:srgbClr val="404040"/>
                </a:solidFill>
              </a:rPr>
              <a:t>symbolizes</a:t>
            </a:r>
            <a:r>
              <a:rPr spc="-25" dirty="0">
                <a:solidFill>
                  <a:srgbClr val="404040"/>
                </a:solidFill>
              </a:rPr>
              <a:t> </a:t>
            </a:r>
            <a:r>
              <a:rPr dirty="0">
                <a:solidFill>
                  <a:srgbClr val="404040"/>
                </a:solidFill>
              </a:rPr>
              <a:t>the</a:t>
            </a:r>
            <a:r>
              <a:rPr spc="10" dirty="0">
                <a:solidFill>
                  <a:srgbClr val="404040"/>
                </a:solidFill>
              </a:rPr>
              <a:t> </a:t>
            </a:r>
            <a:r>
              <a:rPr spc="-10" dirty="0">
                <a:solidFill>
                  <a:srgbClr val="404040"/>
                </a:solidFill>
              </a:rPr>
              <a:t>strong</a:t>
            </a:r>
            <a:r>
              <a:rPr spc="-30" dirty="0">
                <a:solidFill>
                  <a:srgbClr val="404040"/>
                </a:solidFill>
              </a:rPr>
              <a:t> </a:t>
            </a:r>
            <a:r>
              <a:rPr spc="-5" dirty="0">
                <a:solidFill>
                  <a:srgbClr val="404040"/>
                </a:solidFill>
              </a:rPr>
              <a:t>harmony</a:t>
            </a:r>
            <a:r>
              <a:rPr spc="-25" dirty="0">
                <a:solidFill>
                  <a:srgbClr val="404040"/>
                </a:solidFill>
              </a:rPr>
              <a:t> </a:t>
            </a:r>
            <a:r>
              <a:rPr dirty="0">
                <a:solidFill>
                  <a:srgbClr val="404040"/>
                </a:solidFill>
              </a:rPr>
              <a:t>of</a:t>
            </a:r>
            <a:r>
              <a:rPr spc="5" dirty="0">
                <a:solidFill>
                  <a:srgbClr val="404040"/>
                </a:solidFill>
              </a:rPr>
              <a:t> </a:t>
            </a:r>
            <a:r>
              <a:rPr dirty="0">
                <a:solidFill>
                  <a:srgbClr val="404040"/>
                </a:solidFill>
              </a:rPr>
              <a:t>design</a:t>
            </a:r>
            <a:r>
              <a:rPr spc="-25" dirty="0">
                <a:solidFill>
                  <a:srgbClr val="404040"/>
                </a:solidFill>
              </a:rPr>
              <a:t> </a:t>
            </a:r>
            <a:r>
              <a:rPr dirty="0">
                <a:solidFill>
                  <a:srgbClr val="404040"/>
                </a:solidFill>
              </a:rPr>
              <a:t>and</a:t>
            </a:r>
            <a:r>
              <a:rPr spc="-5" dirty="0">
                <a:solidFill>
                  <a:srgbClr val="404040"/>
                </a:solidFill>
              </a:rPr>
              <a:t> engineering.</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4017006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p:nvPr/>
        </p:nvSpPr>
        <p:spPr>
          <a:xfrm>
            <a:off x="8550454" y="1594228"/>
            <a:ext cx="3472004" cy="2975815"/>
          </a:xfrm>
          <a:prstGeom prst="rect">
            <a:avLst/>
          </a:prstGeom>
        </p:spPr>
        <p:txBody>
          <a:bodyPr vert="horz" wrap="square" lIns="0" tIns="12065" rIns="0" bIns="0" rtlCol="0">
            <a:spAutoFit/>
          </a:bodyPr>
          <a:lstStyle/>
          <a:p>
            <a:pPr marL="12700" marR="5080" indent="121920" algn="r">
              <a:lnSpc>
                <a:spcPct val="107100"/>
              </a:lnSpc>
              <a:spcBef>
                <a:spcPts val="95"/>
              </a:spcBef>
            </a:pPr>
            <a:r>
              <a:rPr spc="-10" dirty="0">
                <a:solidFill>
                  <a:schemeClr val="bg1"/>
                </a:solidFill>
                <a:latin typeface="Calibri" panose="020F0502020204030204" pitchFamily="34" charset="0"/>
                <a:ea typeface="Calibri" panose="020F0502020204030204" pitchFamily="34" charset="0"/>
                <a:cs typeface="Calibri" panose="020F0502020204030204" pitchFamily="34" charset="0"/>
              </a:rPr>
              <a:t>The newest version roller mill, space  saving is achieved at the maximum  level. Access to the feeding and  grinding balls is very simple, with a  single button it is possible to remove  the covers without using any force.  Working with the new generation  smart technology, the roll mill exhibits  high performance in terms of  efficiency and capacity.</a:t>
            </a:r>
          </a:p>
        </p:txBody>
      </p:sp>
      <p:pic>
        <p:nvPicPr>
          <p:cNvPr id="4" name="object 4"/>
          <p:cNvPicPr/>
          <p:nvPr/>
        </p:nvPicPr>
        <p:blipFill>
          <a:blip r:embed="rId3" cstate="print"/>
          <a:stretch>
            <a:fillRect/>
          </a:stretch>
        </p:blipFill>
        <p:spPr>
          <a:xfrm>
            <a:off x="309372" y="219456"/>
            <a:ext cx="1399031" cy="301752"/>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3619782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7"/>
            <a:ext cx="12192002" cy="6858008"/>
          </a:xfrm>
          <a:prstGeom prst="rect">
            <a:avLst/>
          </a:prstGeom>
        </p:spPr>
      </p:pic>
      <p:sp>
        <p:nvSpPr>
          <p:cNvPr id="3" name="object 3"/>
          <p:cNvSpPr txBox="1"/>
          <p:nvPr/>
        </p:nvSpPr>
        <p:spPr>
          <a:xfrm>
            <a:off x="283702" y="4740917"/>
            <a:ext cx="4465580" cy="1791644"/>
          </a:xfrm>
          <a:prstGeom prst="rect">
            <a:avLst/>
          </a:prstGeom>
        </p:spPr>
        <p:txBody>
          <a:bodyPr vert="horz" wrap="square" lIns="0" tIns="13335" rIns="0" bIns="0" rtlCol="0">
            <a:spAutoFit/>
          </a:bodyPr>
          <a:lstStyle/>
          <a:p>
            <a:pPr marL="12700" marR="5080">
              <a:lnSpc>
                <a:spcPct val="107100"/>
              </a:lnSpc>
              <a:spcBef>
                <a:spcPts val="105"/>
              </a:spcBef>
            </a:pPr>
            <a:r>
              <a:rPr spc="-10" dirty="0">
                <a:latin typeface="Calibri" panose="020F0502020204030204" pitchFamily="34" charset="0"/>
                <a:ea typeface="Calibri" panose="020F0502020204030204" pitchFamily="34" charset="0"/>
                <a:cs typeface="Calibri" panose="020F0502020204030204" pitchFamily="34" charset="0"/>
              </a:rPr>
              <a:t>The simple exterior design of Fortis </a:t>
            </a:r>
            <a:r>
              <a:rPr spc="-10" dirty="0" smtClean="0">
                <a:latin typeface="Calibri" panose="020F0502020204030204" pitchFamily="34" charset="0"/>
                <a:ea typeface="Calibri" panose="020F0502020204030204" pitchFamily="34" charset="0"/>
                <a:cs typeface="Calibri" panose="020F0502020204030204" pitchFamily="34" charset="0"/>
              </a:rPr>
              <a:t>Roller </a:t>
            </a:r>
            <a:r>
              <a:rPr spc="-10" dirty="0">
                <a:latin typeface="Calibri" panose="020F0502020204030204" pitchFamily="34" charset="0"/>
                <a:ea typeface="Calibri" panose="020F0502020204030204" pitchFamily="34" charset="0"/>
                <a:cs typeface="Calibri" panose="020F0502020204030204" pitchFamily="34" charset="0"/>
              </a:rPr>
              <a:t>Mill also emphasizes its ultra-quiet  operation. The design rhythm, which  makes an integrated ecosystem feel  when positioned multiple times on the  production line, raises the aesthetics of  the facilities to the next level.</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693437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7289800" cy="6858000"/>
            <a:chOff x="0" y="0"/>
            <a:chExt cx="7289800" cy="6858000"/>
          </a:xfrm>
        </p:grpSpPr>
        <p:pic>
          <p:nvPicPr>
            <p:cNvPr id="3" name="object 3"/>
            <p:cNvPicPr/>
            <p:nvPr/>
          </p:nvPicPr>
          <p:blipFill>
            <a:blip r:embed="rId2" cstate="print"/>
            <a:stretch>
              <a:fillRect/>
            </a:stretch>
          </p:blipFill>
          <p:spPr>
            <a:xfrm>
              <a:off x="0" y="0"/>
              <a:ext cx="7289291" cy="6857997"/>
            </a:xfrm>
            <a:prstGeom prst="rect">
              <a:avLst/>
            </a:prstGeom>
          </p:spPr>
        </p:pic>
        <p:pic>
          <p:nvPicPr>
            <p:cNvPr id="4" name="object 4"/>
            <p:cNvPicPr/>
            <p:nvPr/>
          </p:nvPicPr>
          <p:blipFill>
            <a:blip r:embed="rId3" cstate="print"/>
            <a:stretch>
              <a:fillRect/>
            </a:stretch>
          </p:blipFill>
          <p:spPr>
            <a:xfrm>
              <a:off x="309372" y="219456"/>
              <a:ext cx="1399031" cy="301752"/>
            </a:xfrm>
            <a:prstGeom prst="rect">
              <a:avLst/>
            </a:prstGeom>
          </p:spPr>
        </p:pic>
      </p:grpSp>
      <p:sp>
        <p:nvSpPr>
          <p:cNvPr id="5" name="object 5"/>
          <p:cNvSpPr txBox="1"/>
          <p:nvPr/>
        </p:nvSpPr>
        <p:spPr>
          <a:xfrm>
            <a:off x="7598663" y="219456"/>
            <a:ext cx="3830320" cy="6168996"/>
          </a:xfrm>
          <a:prstGeom prst="rect">
            <a:avLst/>
          </a:prstGeom>
        </p:spPr>
        <p:txBody>
          <a:bodyPr vert="horz" wrap="square" lIns="0" tIns="13335" rIns="0" bIns="0" rtlCol="0">
            <a:spAutoFit/>
          </a:bodyPr>
          <a:lstStyle/>
          <a:p>
            <a:pPr marL="12700" marR="5080">
              <a:lnSpc>
                <a:spcPct val="100000"/>
              </a:lnSpc>
              <a:spcBef>
                <a:spcPts val="105"/>
              </a:spcBef>
            </a:pPr>
            <a:r>
              <a:rPr sz="1600" spc="-10" dirty="0">
                <a:latin typeface="Calibri" panose="020F0502020204030204" pitchFamily="34" charset="0"/>
                <a:ea typeface="Calibri" panose="020F0502020204030204" pitchFamily="34" charset="0"/>
                <a:cs typeface="Calibri" panose="020F0502020204030204" pitchFamily="34" charset="0"/>
              </a:rPr>
              <a:t>It is possible to use the machine in automatic or  manual mode with the Touch Control screen. Machine  speed, electric current, occupancy level and Extra  functions can be controlled via the panel.</a:t>
            </a:r>
          </a:p>
          <a:p>
            <a:pPr>
              <a:lnSpc>
                <a:spcPct val="100000"/>
              </a:lnSpc>
              <a:spcBef>
                <a:spcPts val="30"/>
              </a:spcBef>
            </a:pPr>
            <a:endParaRPr sz="1600" spc="-10" dirty="0">
              <a:latin typeface="Calibri" panose="020F0502020204030204" pitchFamily="34" charset="0"/>
              <a:ea typeface="Calibri" panose="020F0502020204030204" pitchFamily="34" charset="0"/>
              <a:cs typeface="Calibri" panose="020F0502020204030204" pitchFamily="34" charset="0"/>
            </a:endParaRPr>
          </a:p>
          <a:p>
            <a:pPr marL="12700">
              <a:lnSpc>
                <a:spcPct val="100000"/>
              </a:lnSpc>
              <a:spcBef>
                <a:spcPts val="5"/>
              </a:spcBef>
            </a:pPr>
            <a:r>
              <a:rPr sz="1600" spc="-10" dirty="0">
                <a:latin typeface="Calibri" panose="020F0502020204030204" pitchFamily="34" charset="0"/>
                <a:ea typeface="Calibri" panose="020F0502020204030204" pitchFamily="34" charset="0"/>
                <a:cs typeface="Calibri" panose="020F0502020204030204" pitchFamily="34" charset="0"/>
              </a:rPr>
              <a:t>Roller mill works with PLC automation system.</a:t>
            </a:r>
          </a:p>
          <a:p>
            <a:pPr>
              <a:lnSpc>
                <a:spcPct val="100000"/>
              </a:lnSpc>
              <a:spcBef>
                <a:spcPts val="30"/>
              </a:spcBef>
            </a:pPr>
            <a:endParaRPr sz="1600" spc="-10" dirty="0">
              <a:latin typeface="Calibri" panose="020F0502020204030204" pitchFamily="34" charset="0"/>
              <a:ea typeface="Calibri" panose="020F0502020204030204" pitchFamily="34" charset="0"/>
              <a:cs typeface="Calibri" panose="020F0502020204030204" pitchFamily="34" charset="0"/>
            </a:endParaRPr>
          </a:p>
          <a:p>
            <a:pPr marL="12700" marR="45720">
              <a:lnSpc>
                <a:spcPct val="100000"/>
              </a:lnSpc>
            </a:pPr>
            <a:r>
              <a:rPr sz="1600" spc="-10" dirty="0">
                <a:latin typeface="Calibri" panose="020F0502020204030204" pitchFamily="34" charset="0"/>
                <a:ea typeface="Calibri" panose="020F0502020204030204" pitchFamily="34" charset="0"/>
                <a:cs typeface="Calibri" panose="020F0502020204030204" pitchFamily="34" charset="0"/>
              </a:rPr>
              <a:t>Capacitance: Loadcells in the system automation, the  amount of the product between the rollers can be  adjusted. Enables the machine to measure the  product level.</a:t>
            </a:r>
          </a:p>
          <a:p>
            <a:pPr>
              <a:lnSpc>
                <a:spcPct val="100000"/>
              </a:lnSpc>
              <a:spcBef>
                <a:spcPts val="35"/>
              </a:spcBef>
            </a:pPr>
            <a:endParaRPr sz="1600" spc="-10" dirty="0">
              <a:latin typeface="Calibri" panose="020F0502020204030204" pitchFamily="34" charset="0"/>
              <a:ea typeface="Calibri" panose="020F0502020204030204" pitchFamily="34" charset="0"/>
              <a:cs typeface="Calibri" panose="020F0502020204030204" pitchFamily="34" charset="0"/>
            </a:endParaRPr>
          </a:p>
          <a:p>
            <a:pPr marL="12700" marR="122555">
              <a:lnSpc>
                <a:spcPct val="100000"/>
              </a:lnSpc>
            </a:pPr>
            <a:r>
              <a:rPr sz="1600" spc="-10" dirty="0">
                <a:latin typeface="Calibri" panose="020F0502020204030204" pitchFamily="34" charset="0"/>
                <a:ea typeface="Calibri" panose="020F0502020204030204" pitchFamily="34" charset="0"/>
                <a:cs typeface="Calibri" panose="020F0502020204030204" pitchFamily="34" charset="0"/>
              </a:rPr>
              <a:t>Roller Speed Sensor: Roller Speed Sensor is effective  sensor to detect the revolution of the roller speed  during grinding process.</a:t>
            </a:r>
          </a:p>
          <a:p>
            <a:pPr>
              <a:lnSpc>
                <a:spcPct val="100000"/>
              </a:lnSpc>
              <a:spcBef>
                <a:spcPts val="35"/>
              </a:spcBef>
            </a:pPr>
            <a:endParaRPr sz="1600" spc="-10" dirty="0">
              <a:latin typeface="Calibri" panose="020F0502020204030204" pitchFamily="34" charset="0"/>
              <a:ea typeface="Calibri" panose="020F0502020204030204" pitchFamily="34" charset="0"/>
              <a:cs typeface="Calibri" panose="020F0502020204030204" pitchFamily="34" charset="0"/>
            </a:endParaRPr>
          </a:p>
          <a:p>
            <a:pPr marL="12700" marR="295910">
              <a:lnSpc>
                <a:spcPct val="100000"/>
              </a:lnSpc>
            </a:pPr>
            <a:r>
              <a:rPr sz="1600" spc="-10" dirty="0">
                <a:latin typeface="Calibri" panose="020F0502020204030204" pitchFamily="34" charset="0"/>
                <a:ea typeface="Calibri" panose="020F0502020204030204" pitchFamily="34" charset="0"/>
                <a:cs typeface="Calibri" panose="020F0502020204030204" pitchFamily="34" charset="0"/>
              </a:rPr>
              <a:t>Blockage Sensor: If there is a blockage during the  passage of the product through the collecting  chamber after the crushing process, the blockage  sensor is activated.</a:t>
            </a:r>
          </a:p>
          <a:p>
            <a:pPr>
              <a:lnSpc>
                <a:spcPct val="100000"/>
              </a:lnSpc>
              <a:spcBef>
                <a:spcPts val="30"/>
              </a:spcBef>
            </a:pPr>
            <a:endParaRPr sz="1600" spc="-10" dirty="0">
              <a:latin typeface="Calibri" panose="020F0502020204030204" pitchFamily="34" charset="0"/>
              <a:ea typeface="Calibri" panose="020F0502020204030204" pitchFamily="34" charset="0"/>
              <a:cs typeface="Calibri" panose="020F0502020204030204" pitchFamily="34" charset="0"/>
            </a:endParaRPr>
          </a:p>
          <a:p>
            <a:pPr marL="12700" marR="262255">
              <a:lnSpc>
                <a:spcPct val="100000"/>
              </a:lnSpc>
            </a:pPr>
            <a:r>
              <a:rPr sz="1600" spc="-10" dirty="0">
                <a:latin typeface="Calibri" panose="020F0502020204030204" pitchFamily="34" charset="0"/>
                <a:ea typeface="Calibri" panose="020F0502020204030204" pitchFamily="34" charset="0"/>
                <a:cs typeface="Calibri" panose="020F0502020204030204" pitchFamily="34" charset="0"/>
              </a:rPr>
              <a:t>The drive system of the rollers is provided by the  timing belt, which makes the machine run quieter  and cleaner.</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2081232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51224"/>
          </a:solidFill>
        </p:spPr>
        <p:txBody>
          <a:bodyPr wrap="square" lIns="0" tIns="0" rIns="0" bIns="0" rtlCol="0"/>
          <a:lstStyle/>
          <a:p>
            <a:endParaRPr/>
          </a:p>
        </p:txBody>
      </p:sp>
      <p:grpSp>
        <p:nvGrpSpPr>
          <p:cNvPr id="3" name="object 3"/>
          <p:cNvGrpSpPr/>
          <p:nvPr/>
        </p:nvGrpSpPr>
        <p:grpSpPr>
          <a:xfrm>
            <a:off x="0" y="0"/>
            <a:ext cx="6739127" cy="6857996"/>
            <a:chOff x="0" y="0"/>
            <a:chExt cx="6739127" cy="6857996"/>
          </a:xfrm>
        </p:grpSpPr>
        <p:pic>
          <p:nvPicPr>
            <p:cNvPr id="4" name="object 4"/>
            <p:cNvPicPr/>
            <p:nvPr/>
          </p:nvPicPr>
          <p:blipFill>
            <a:blip r:embed="rId2" cstate="print"/>
            <a:stretch>
              <a:fillRect/>
            </a:stretch>
          </p:blipFill>
          <p:spPr>
            <a:xfrm>
              <a:off x="0" y="0"/>
              <a:ext cx="6739127" cy="6857996"/>
            </a:xfrm>
            <a:prstGeom prst="rect">
              <a:avLst/>
            </a:prstGeom>
          </p:spPr>
        </p:pic>
        <p:pic>
          <p:nvPicPr>
            <p:cNvPr id="5" name="object 5"/>
            <p:cNvPicPr/>
            <p:nvPr/>
          </p:nvPicPr>
          <p:blipFill>
            <a:blip r:embed="rId3" cstate="print"/>
            <a:stretch>
              <a:fillRect/>
            </a:stretch>
          </p:blipFill>
          <p:spPr>
            <a:xfrm>
              <a:off x="309371" y="219456"/>
              <a:ext cx="1399031" cy="301752"/>
            </a:xfrm>
            <a:prstGeom prst="rect">
              <a:avLst/>
            </a:prstGeom>
          </p:spPr>
        </p:pic>
      </p:grpSp>
      <p:sp>
        <p:nvSpPr>
          <p:cNvPr id="6" name="object 6"/>
          <p:cNvSpPr txBox="1"/>
          <p:nvPr/>
        </p:nvSpPr>
        <p:spPr>
          <a:xfrm>
            <a:off x="6964171" y="770915"/>
            <a:ext cx="4279900" cy="2419985"/>
          </a:xfrm>
          <a:prstGeom prst="rect">
            <a:avLst/>
          </a:prstGeom>
        </p:spPr>
        <p:txBody>
          <a:bodyPr vert="horz" wrap="square" lIns="0" tIns="12700" rIns="0" bIns="0" rtlCol="0">
            <a:spAutoFit/>
          </a:bodyPr>
          <a:lstStyle/>
          <a:p>
            <a:pPr marL="355600" marR="5080" indent="-342900">
              <a:lnSpc>
                <a:spcPct val="107500"/>
              </a:lnSpc>
              <a:spcBef>
                <a:spcPts val="100"/>
              </a:spcBef>
              <a:buFont typeface="Arial MT"/>
              <a:buChar char="•"/>
              <a:tabLst>
                <a:tab pos="354965" algn="l"/>
                <a:tab pos="355600" algn="l"/>
              </a:tabLst>
            </a:pPr>
            <a:r>
              <a:rPr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With its easy-to-disassemble interior parts, time  is saved and maximum hygiene is also achieved.</a:t>
            </a:r>
          </a:p>
          <a:p>
            <a:pPr marL="355600" indent="-342900">
              <a:lnSpc>
                <a:spcPct val="100000"/>
              </a:lnSpc>
              <a:spcBef>
                <a:spcPts val="935"/>
              </a:spcBef>
              <a:buFont typeface="Arial MT"/>
              <a:buChar char="•"/>
              <a:tabLst>
                <a:tab pos="354965" algn="l"/>
                <a:tab pos="355600" algn="l"/>
              </a:tabLst>
            </a:pPr>
            <a:r>
              <a:rPr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The change time of the grinding balls is 18-20</a:t>
            </a:r>
          </a:p>
          <a:p>
            <a:pPr marL="355600">
              <a:lnSpc>
                <a:spcPct val="100000"/>
              </a:lnSpc>
              <a:spcBef>
                <a:spcPts val="130"/>
              </a:spcBef>
            </a:pPr>
            <a:r>
              <a:rPr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minutes.</a:t>
            </a:r>
          </a:p>
          <a:p>
            <a:pPr marL="355600" marR="258445" indent="-342900">
              <a:lnSpc>
                <a:spcPct val="106900"/>
              </a:lnSpc>
              <a:spcBef>
                <a:spcPts val="810"/>
              </a:spcBef>
              <a:buFont typeface="Arial MT"/>
              <a:buChar char="•"/>
              <a:tabLst>
                <a:tab pos="354965" algn="l"/>
                <a:tab pos="355600" algn="l"/>
              </a:tabLst>
            </a:pPr>
            <a:r>
              <a:rPr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Optionally, it allows central lubrication of ball  bearings.</a:t>
            </a:r>
          </a:p>
          <a:p>
            <a:pPr marL="355600" marR="180975" indent="-342900">
              <a:lnSpc>
                <a:spcPct val="106900"/>
              </a:lnSpc>
              <a:spcBef>
                <a:spcPts val="800"/>
              </a:spcBef>
              <a:buFont typeface="Arial MT"/>
              <a:buChar char="•"/>
              <a:tabLst>
                <a:tab pos="354965" algn="l"/>
                <a:tab pos="355600" algn="l"/>
              </a:tabLst>
            </a:pPr>
            <a:r>
              <a:rPr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There is an aspiration system that ensures the  removal of dust in the product inlet chamber.</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150834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06" y="-769450"/>
            <a:ext cx="12209006" cy="7627450"/>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
        <p:nvSpPr>
          <p:cNvPr id="6" name="Metin kutusu 5"/>
          <p:cNvSpPr txBox="1"/>
          <p:nvPr/>
        </p:nvSpPr>
        <p:spPr>
          <a:xfrm>
            <a:off x="376923" y="249293"/>
            <a:ext cx="8104603" cy="1077218"/>
          </a:xfrm>
          <a:prstGeom prst="rect">
            <a:avLst/>
          </a:prstGeom>
          <a:noFill/>
        </p:spPr>
        <p:txBody>
          <a:bodyPr wrap="square" rtlCol="0">
            <a:spAutoFit/>
          </a:bodyPr>
          <a:lstStyle/>
          <a:p>
            <a:r>
              <a:rPr lang="tr-TR"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NEW DESIGN</a:t>
            </a:r>
          </a:p>
          <a:p>
            <a:r>
              <a:rPr lang="tr-TR"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SEMOLINA PURIFIER - FORTUNA</a:t>
            </a:r>
            <a:endParaRPr lang="tr-TR"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p:cNvSpPr txBox="1"/>
          <p:nvPr/>
        </p:nvSpPr>
        <p:spPr>
          <a:xfrm>
            <a:off x="1632727" y="5017809"/>
            <a:ext cx="8909539" cy="830997"/>
          </a:xfrm>
          <a:prstGeom prst="rect">
            <a:avLst/>
          </a:prstGeom>
          <a:noFill/>
        </p:spPr>
        <p:txBody>
          <a:bodyPr wrap="square" rtlCol="0">
            <a:spAutoFit/>
          </a:bodyPr>
          <a:lstStyle/>
          <a:p>
            <a:r>
              <a:rPr lang="en-US"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It is used in cleaning and sorting of semolina in flour and semolina factories. It provides the processes to be more healthy and successful in the factory systems processing hard wheat. It </a:t>
            </a:r>
            <a:r>
              <a:rPr lang="en-US" sz="1600" spc="-10" dirty="0" err="1">
                <a:solidFill>
                  <a:schemeClr val="bg1"/>
                </a:solidFill>
                <a:latin typeface="Calibri" panose="020F0502020204030204" pitchFamily="34" charset="0"/>
                <a:ea typeface="Calibri" panose="020F0502020204030204" pitchFamily="34" charset="0"/>
                <a:cs typeface="Calibri" panose="020F0502020204030204" pitchFamily="34" charset="0"/>
              </a:rPr>
              <a:t>seperates</a:t>
            </a:r>
            <a:r>
              <a:rPr lang="en-US"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 the product </a:t>
            </a:r>
            <a:r>
              <a:rPr lang="en-US" sz="1600" spc="-10" dirty="0" err="1">
                <a:solidFill>
                  <a:schemeClr val="bg1"/>
                </a:solidFill>
                <a:latin typeface="Calibri" panose="020F0502020204030204" pitchFamily="34" charset="0"/>
                <a:ea typeface="Calibri" panose="020F0502020204030204" pitchFamily="34" charset="0"/>
                <a:cs typeface="Calibri" panose="020F0502020204030204" pitchFamily="34" charset="0"/>
              </a:rPr>
              <a:t>whichs</a:t>
            </a:r>
            <a:r>
              <a:rPr lang="en-US"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 flow rate is adjustable to the whole sieve surface smoothly. Sieving process is done with 3 floor </a:t>
            </a:r>
            <a:r>
              <a:rPr lang="en-US" sz="1600" spc="-10" dirty="0" err="1">
                <a:solidFill>
                  <a:schemeClr val="bg1"/>
                </a:solidFill>
                <a:latin typeface="Calibri" panose="020F0502020204030204" pitchFamily="34" charset="0"/>
                <a:ea typeface="Calibri" panose="020F0502020204030204" pitchFamily="34" charset="0"/>
                <a:cs typeface="Calibri" panose="020F0502020204030204" pitchFamily="34" charset="0"/>
              </a:rPr>
              <a:t>telora</a:t>
            </a:r>
            <a:r>
              <a:rPr lang="en-US" sz="1600" spc="-1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tr-TR" sz="1600" spc="-1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8231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1465782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02" y="-274308"/>
            <a:ext cx="12679656" cy="7132308"/>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1847998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1371" y="1959426"/>
            <a:ext cx="8729256" cy="4898574"/>
          </a:xfrm>
          <a:prstGeom prst="rect">
            <a:avLst/>
          </a:prstGeom>
        </p:spPr>
      </p:pic>
      <p:sp>
        <p:nvSpPr>
          <p:cNvPr id="2" name="Unvan 1"/>
          <p:cNvSpPr>
            <a:spLocks noGrp="1"/>
          </p:cNvSpPr>
          <p:nvPr>
            <p:ph type="title"/>
          </p:nvPr>
        </p:nvSpPr>
        <p:spPr>
          <a:xfrm>
            <a:off x="459532" y="410338"/>
            <a:ext cx="11272935" cy="1325563"/>
          </a:xfrm>
        </p:spPr>
        <p:txBody>
          <a:bodyPr>
            <a:noAutofit/>
          </a:bodyPr>
          <a:lstStyle/>
          <a:p>
            <a:r>
              <a:rPr lang="en-US" sz="3600" dirty="0">
                <a:latin typeface="Aestetico Semi Bold" panose="00000700000000000000" pitchFamily="2" charset="-94"/>
              </a:rPr>
              <a:t>Our production facility is located only in Konya, </a:t>
            </a:r>
            <a:r>
              <a:rPr lang="en-US" sz="3600" dirty="0" err="1">
                <a:latin typeface="Aestetico Semi Bold" panose="00000700000000000000" pitchFamily="2" charset="-94"/>
              </a:rPr>
              <a:t>Türkiye</a:t>
            </a:r>
            <a:r>
              <a:rPr lang="en-US" sz="3600" dirty="0">
                <a:latin typeface="Aestetico Semi Bold" panose="00000700000000000000" pitchFamily="2" charset="-94"/>
              </a:rPr>
              <a:t>, but the quality and technology of </a:t>
            </a:r>
            <a:r>
              <a:rPr lang="en-US" sz="3600" dirty="0" err="1">
                <a:latin typeface="Aestetico Semi Bold" panose="00000700000000000000" pitchFamily="2" charset="-94"/>
              </a:rPr>
              <a:t>Ortas</a:t>
            </a:r>
            <a:r>
              <a:rPr lang="en-US" sz="3600" dirty="0">
                <a:latin typeface="Aestetico Semi Bold" panose="00000700000000000000" pitchFamily="2" charset="-94"/>
              </a:rPr>
              <a:t> are known all over the world!</a:t>
            </a:r>
            <a:endParaRPr lang="tr-TR" sz="3600" dirty="0">
              <a:latin typeface="Aestetico Semi Bold" panose="00000700000000000000" pitchFamily="2" charset="-94"/>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852226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9331"/>
            <a:ext cx="10515600" cy="1325563"/>
          </a:xfrm>
        </p:spPr>
        <p:txBody>
          <a:bodyPr>
            <a:normAutofit/>
          </a:bodyPr>
          <a:lstStyle/>
          <a:p>
            <a:r>
              <a:rPr lang="tr-TR" sz="3200" b="1" dirty="0">
                <a:latin typeface="Aestetico Semi Bold" panose="00000700000000000000" pitchFamily="2" charset="-94"/>
              </a:rPr>
              <a:t>-UZBEKISTAN </a:t>
            </a:r>
            <a:r>
              <a:rPr lang="tr-TR" sz="3200" b="1" dirty="0" smtClean="0">
                <a:latin typeface="Aestetico Semi Bold" panose="00000700000000000000" pitchFamily="2" charset="-94"/>
              </a:rPr>
              <a:t>750 TPD CAPACITY FLOUR MILL FACTORY</a:t>
            </a:r>
            <a:endParaRPr lang="tr-TR" sz="3200" b="1" dirty="0">
              <a:latin typeface="Aestetico Semi Bold" panose="00000700000000000000" pitchFamily="2" charset="-94"/>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21074"/>
            <a:ext cx="3390436" cy="226029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032" y="1221074"/>
            <a:ext cx="3419524" cy="2260290"/>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6227" y="3661598"/>
            <a:ext cx="3453080" cy="2260290"/>
          </a:xfrm>
          <a:prstGeom prst="rect">
            <a:avLst/>
          </a:prstGeom>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661598"/>
            <a:ext cx="3390436" cy="2260290"/>
          </a:xfrm>
          <a:prstGeom prst="rect">
            <a:avLst/>
          </a:prstGeom>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032" y="3661598"/>
            <a:ext cx="3419524" cy="2260290"/>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7629" y="1221074"/>
            <a:ext cx="3470276" cy="2260290"/>
          </a:xfrm>
          <a:prstGeom prst="rect">
            <a:avLst/>
          </a:prstGeom>
        </p:spPr>
      </p:pic>
    </p:spTree>
    <p:extLst>
      <p:ext uri="{BB962C8B-B14F-4D97-AF65-F5344CB8AC3E}">
        <p14:creationId xmlns:p14="http://schemas.microsoft.com/office/powerpoint/2010/main" val="959623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58000">
              <a:schemeClr val="accent2">
                <a:lumMod val="0"/>
                <a:lumOff val="100000"/>
              </a:schemeClr>
            </a:gs>
            <a:gs pos="100000">
              <a:srgbClr val="FF0000"/>
            </a:gs>
          </a:gsLst>
          <a:path path="circle">
            <a:fillToRect l="50000" t="-80000" r="50000" b="180000"/>
          </a:path>
        </a:gra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377194" cy="8251462"/>
          </a:xfrm>
          <a:prstGeom prst="rect">
            <a:avLst/>
          </a:prstGeom>
        </p:spPr>
      </p:pic>
      <p:sp>
        <p:nvSpPr>
          <p:cNvPr id="3" name="İçerik Yer Tutucusu 2"/>
          <p:cNvSpPr>
            <a:spLocks noGrp="1"/>
          </p:cNvSpPr>
          <p:nvPr>
            <p:ph idx="1"/>
          </p:nvPr>
        </p:nvSpPr>
        <p:spPr>
          <a:xfrm>
            <a:off x="295154" y="396993"/>
            <a:ext cx="7390436" cy="2071866"/>
          </a:xfrm>
        </p:spPr>
        <p:txBody>
          <a:bodyPr>
            <a:normAutofit fontScale="70000" lnSpcReduction="20000"/>
          </a:bodyPr>
          <a:lstStyle/>
          <a:p>
            <a:pPr marL="0" indent="0">
              <a:buNone/>
            </a:pPr>
            <a:r>
              <a:rPr lang="tr-TR" dirty="0" err="1"/>
              <a:t>Ortaş</a:t>
            </a:r>
            <a:r>
              <a:rPr lang="tr-TR" dirty="0"/>
              <a:t> </a:t>
            </a:r>
            <a:r>
              <a:rPr lang="tr-TR" dirty="0" err="1" smtClean="0"/>
              <a:t>Milling</a:t>
            </a:r>
            <a:r>
              <a:rPr lang="tr-TR" dirty="0" smtClean="0"/>
              <a:t> has </a:t>
            </a:r>
            <a:r>
              <a:rPr lang="tr-TR" dirty="0" err="1"/>
              <a:t>managed</a:t>
            </a:r>
            <a:r>
              <a:rPr lang="tr-TR" dirty="0"/>
              <a:t> </a:t>
            </a:r>
            <a:r>
              <a:rPr lang="tr-TR" dirty="0" err="1"/>
              <a:t>to</a:t>
            </a:r>
            <a:r>
              <a:rPr lang="tr-TR" dirty="0"/>
              <a:t> </a:t>
            </a:r>
            <a:r>
              <a:rPr lang="tr-TR" dirty="0" err="1"/>
              <a:t>become</a:t>
            </a:r>
            <a:r>
              <a:rPr lang="tr-TR" dirty="0"/>
              <a:t> a </a:t>
            </a:r>
            <a:r>
              <a:rPr lang="tr-TR" dirty="0" err="1"/>
              <a:t>reliable</a:t>
            </a:r>
            <a:r>
              <a:rPr lang="tr-TR" dirty="0"/>
              <a:t> </a:t>
            </a:r>
            <a:r>
              <a:rPr lang="tr-TR" dirty="0" err="1"/>
              <a:t>company</a:t>
            </a:r>
            <a:r>
              <a:rPr lang="tr-TR" dirty="0"/>
              <a:t> </a:t>
            </a:r>
            <a:r>
              <a:rPr lang="tr-TR" dirty="0" err="1"/>
              <a:t>by</a:t>
            </a:r>
            <a:r>
              <a:rPr lang="tr-TR" dirty="0"/>
              <a:t> </a:t>
            </a:r>
            <a:r>
              <a:rPr lang="tr-TR" dirty="0" err="1"/>
              <a:t>producing</a:t>
            </a:r>
            <a:r>
              <a:rPr lang="tr-TR" dirty="0"/>
              <a:t> </a:t>
            </a:r>
            <a:r>
              <a:rPr lang="tr-TR" dirty="0" err="1"/>
              <a:t>competitive</a:t>
            </a:r>
            <a:r>
              <a:rPr lang="tr-TR" dirty="0"/>
              <a:t> </a:t>
            </a:r>
            <a:r>
              <a:rPr lang="tr-TR" dirty="0" err="1"/>
              <a:t>products</a:t>
            </a:r>
            <a:r>
              <a:rPr lang="tr-TR" dirty="0"/>
              <a:t> </a:t>
            </a:r>
            <a:r>
              <a:rPr lang="tr-TR" dirty="0" err="1"/>
              <a:t>with</a:t>
            </a:r>
            <a:r>
              <a:rPr lang="tr-TR" dirty="0"/>
              <a:t> </a:t>
            </a:r>
            <a:r>
              <a:rPr lang="tr-TR" dirty="0" err="1"/>
              <a:t>its</a:t>
            </a:r>
            <a:r>
              <a:rPr lang="tr-TR" dirty="0"/>
              <a:t> </a:t>
            </a:r>
            <a:r>
              <a:rPr lang="tr-TR" dirty="0" err="1"/>
              <a:t>technical</a:t>
            </a:r>
            <a:r>
              <a:rPr lang="tr-TR" dirty="0"/>
              <a:t> </a:t>
            </a:r>
            <a:r>
              <a:rPr lang="tr-TR" dirty="0" err="1"/>
              <a:t>infrastructure</a:t>
            </a:r>
            <a:r>
              <a:rPr lang="tr-TR" dirty="0"/>
              <a:t> </a:t>
            </a:r>
            <a:r>
              <a:rPr lang="tr-TR" dirty="0" err="1"/>
              <a:t>and</a:t>
            </a:r>
            <a:r>
              <a:rPr lang="tr-TR" dirty="0"/>
              <a:t> </a:t>
            </a:r>
            <a:r>
              <a:rPr lang="tr-TR" dirty="0" err="1"/>
              <a:t>experienced</a:t>
            </a:r>
            <a:r>
              <a:rPr lang="tr-TR" dirty="0"/>
              <a:t> </a:t>
            </a:r>
            <a:r>
              <a:rPr lang="tr-TR" dirty="0" err="1"/>
              <a:t>staff</a:t>
            </a:r>
            <a:r>
              <a:rPr lang="tr-TR" dirty="0"/>
              <a:t> since </a:t>
            </a:r>
            <a:r>
              <a:rPr lang="tr-TR" dirty="0" err="1"/>
              <a:t>its</a:t>
            </a:r>
            <a:r>
              <a:rPr lang="tr-TR" dirty="0"/>
              <a:t> </a:t>
            </a:r>
            <a:r>
              <a:rPr lang="tr-TR" dirty="0" err="1"/>
              <a:t>establishment</a:t>
            </a:r>
            <a:r>
              <a:rPr lang="tr-TR" dirty="0"/>
              <a:t> in 1996. </a:t>
            </a:r>
            <a:r>
              <a:rPr lang="tr-TR" dirty="0" err="1"/>
              <a:t>In</a:t>
            </a:r>
            <a:r>
              <a:rPr lang="tr-TR" dirty="0"/>
              <a:t> </a:t>
            </a:r>
            <a:r>
              <a:rPr lang="tr-TR" dirty="0" err="1"/>
              <a:t>accordance</a:t>
            </a:r>
            <a:r>
              <a:rPr lang="tr-TR" dirty="0"/>
              <a:t> </a:t>
            </a:r>
            <a:r>
              <a:rPr lang="tr-TR" dirty="0" err="1"/>
              <a:t>with</a:t>
            </a:r>
            <a:r>
              <a:rPr lang="tr-TR" dirty="0"/>
              <a:t> </a:t>
            </a:r>
            <a:r>
              <a:rPr lang="tr-TR" dirty="0" err="1"/>
              <a:t>the</a:t>
            </a:r>
            <a:r>
              <a:rPr lang="tr-TR" dirty="0"/>
              <a:t> </a:t>
            </a:r>
            <a:r>
              <a:rPr lang="tr-TR" dirty="0" err="1"/>
              <a:t>quality</a:t>
            </a:r>
            <a:r>
              <a:rPr lang="tr-TR" dirty="0"/>
              <a:t> </a:t>
            </a:r>
            <a:r>
              <a:rPr lang="tr-TR" dirty="0" err="1"/>
              <a:t>management</a:t>
            </a:r>
            <a:r>
              <a:rPr lang="tr-TR" dirty="0"/>
              <a:t> </a:t>
            </a:r>
            <a:r>
              <a:rPr lang="tr-TR" dirty="0" err="1"/>
              <a:t>procedures</a:t>
            </a:r>
            <a:r>
              <a:rPr lang="tr-TR" dirty="0"/>
              <a:t>, </a:t>
            </a:r>
            <a:r>
              <a:rPr lang="tr-TR" dirty="0" err="1"/>
              <a:t>Ortaş</a:t>
            </a:r>
            <a:r>
              <a:rPr lang="tr-TR" dirty="0"/>
              <a:t> Değirmen </a:t>
            </a:r>
            <a:r>
              <a:rPr lang="tr-TR" dirty="0" err="1"/>
              <a:t>constantly</a:t>
            </a:r>
            <a:r>
              <a:rPr lang="tr-TR" dirty="0"/>
              <a:t> </a:t>
            </a:r>
            <a:r>
              <a:rPr lang="tr-TR" dirty="0" err="1"/>
              <a:t>renews</a:t>
            </a:r>
            <a:r>
              <a:rPr lang="tr-TR" dirty="0"/>
              <a:t> </a:t>
            </a:r>
            <a:r>
              <a:rPr lang="tr-TR" dirty="0" err="1"/>
              <a:t>itself</a:t>
            </a:r>
            <a:r>
              <a:rPr lang="tr-TR" dirty="0"/>
              <a:t> </a:t>
            </a:r>
            <a:r>
              <a:rPr lang="tr-TR" dirty="0" err="1"/>
              <a:t>and</a:t>
            </a:r>
            <a:r>
              <a:rPr lang="tr-TR" dirty="0"/>
              <a:t> </a:t>
            </a:r>
            <a:r>
              <a:rPr lang="tr-TR" dirty="0" err="1"/>
              <a:t>follows</a:t>
            </a:r>
            <a:r>
              <a:rPr lang="tr-TR" dirty="0"/>
              <a:t> </a:t>
            </a:r>
            <a:r>
              <a:rPr lang="tr-TR" dirty="0" err="1"/>
              <a:t>the</a:t>
            </a:r>
            <a:r>
              <a:rPr lang="tr-TR" dirty="0"/>
              <a:t> </a:t>
            </a:r>
            <a:r>
              <a:rPr lang="tr-TR" dirty="0" err="1"/>
              <a:t>changing</a:t>
            </a:r>
            <a:r>
              <a:rPr lang="tr-TR" dirty="0"/>
              <a:t> </a:t>
            </a:r>
            <a:r>
              <a:rPr lang="tr-TR" dirty="0" err="1"/>
              <a:t>technology</a:t>
            </a:r>
            <a:r>
              <a:rPr lang="tr-TR" dirty="0"/>
              <a:t>, </a:t>
            </a:r>
            <a:r>
              <a:rPr lang="tr-TR" dirty="0" err="1"/>
              <a:t>examines</a:t>
            </a:r>
            <a:r>
              <a:rPr lang="tr-TR" dirty="0"/>
              <a:t> </a:t>
            </a:r>
            <a:r>
              <a:rPr lang="tr-TR" dirty="0" err="1"/>
              <a:t>and</a:t>
            </a:r>
            <a:r>
              <a:rPr lang="tr-TR" dirty="0"/>
              <a:t> </a:t>
            </a:r>
            <a:r>
              <a:rPr lang="tr-TR" dirty="0" err="1"/>
              <a:t>meticulously</a:t>
            </a:r>
            <a:r>
              <a:rPr lang="tr-TR" dirty="0"/>
              <a:t> </a:t>
            </a:r>
            <a:r>
              <a:rPr lang="tr-TR" dirty="0" err="1"/>
              <a:t>handles</a:t>
            </a:r>
            <a:r>
              <a:rPr lang="tr-TR" dirty="0"/>
              <a:t> </a:t>
            </a:r>
            <a:r>
              <a:rPr lang="tr-TR" dirty="0" err="1"/>
              <a:t>all</a:t>
            </a:r>
            <a:r>
              <a:rPr lang="tr-TR" dirty="0"/>
              <a:t> </a:t>
            </a:r>
            <a:r>
              <a:rPr lang="tr-TR" dirty="0" err="1"/>
              <a:t>project</a:t>
            </a:r>
            <a:r>
              <a:rPr lang="tr-TR" dirty="0"/>
              <a:t> </a:t>
            </a:r>
            <a:r>
              <a:rPr lang="tr-TR" dirty="0" err="1"/>
              <a:t>details</a:t>
            </a:r>
            <a:r>
              <a:rPr lang="tr-TR" dirty="0"/>
              <a:t> </a:t>
            </a:r>
            <a:r>
              <a:rPr lang="tr-TR" dirty="0" err="1"/>
              <a:t>from</a:t>
            </a:r>
            <a:r>
              <a:rPr lang="tr-TR" dirty="0"/>
              <a:t> R&amp;D, </a:t>
            </a:r>
            <a:r>
              <a:rPr lang="tr-TR" dirty="0" err="1"/>
              <a:t>production</a:t>
            </a:r>
            <a:r>
              <a:rPr lang="tr-TR" dirty="0"/>
              <a:t> of </a:t>
            </a:r>
            <a:r>
              <a:rPr lang="tr-TR" dirty="0" err="1"/>
              <a:t>machinery</a:t>
            </a:r>
            <a:r>
              <a:rPr lang="tr-TR" dirty="0"/>
              <a:t>, </a:t>
            </a:r>
            <a:r>
              <a:rPr lang="tr-TR" dirty="0" err="1"/>
              <a:t>shipment</a:t>
            </a:r>
            <a:r>
              <a:rPr lang="tr-TR" dirty="0"/>
              <a:t> </a:t>
            </a:r>
            <a:r>
              <a:rPr lang="tr-TR" dirty="0" err="1"/>
              <a:t>and</a:t>
            </a:r>
            <a:r>
              <a:rPr lang="tr-TR" dirty="0"/>
              <a:t> </a:t>
            </a:r>
            <a:r>
              <a:rPr lang="tr-TR" dirty="0" err="1"/>
              <a:t>establishment</a:t>
            </a:r>
            <a:r>
              <a:rPr lang="tr-TR" dirty="0"/>
              <a:t>. </a:t>
            </a:r>
            <a:r>
              <a:rPr lang="tr-TR" dirty="0" err="1"/>
              <a:t>It</a:t>
            </a:r>
            <a:r>
              <a:rPr lang="tr-TR" dirty="0"/>
              <a:t> </a:t>
            </a:r>
            <a:r>
              <a:rPr lang="tr-TR" dirty="0" err="1"/>
              <a:t>fulfills</a:t>
            </a:r>
            <a:r>
              <a:rPr lang="tr-TR" dirty="0"/>
              <a:t> </a:t>
            </a:r>
            <a:r>
              <a:rPr lang="tr-TR" dirty="0" err="1"/>
              <a:t>the</a:t>
            </a:r>
            <a:r>
              <a:rPr lang="tr-TR" dirty="0"/>
              <a:t> </a:t>
            </a:r>
            <a:r>
              <a:rPr lang="tr-TR" dirty="0" err="1"/>
              <a:t>projects</a:t>
            </a:r>
            <a:r>
              <a:rPr lang="tr-TR" dirty="0"/>
              <a:t> of </a:t>
            </a:r>
            <a:r>
              <a:rPr lang="tr-TR" dirty="0" err="1"/>
              <a:t>flour</a:t>
            </a:r>
            <a:r>
              <a:rPr lang="tr-TR" dirty="0"/>
              <a:t>, </a:t>
            </a:r>
            <a:r>
              <a:rPr lang="tr-TR" dirty="0" err="1"/>
              <a:t>semolina</a:t>
            </a:r>
            <a:r>
              <a:rPr lang="tr-TR" dirty="0"/>
              <a:t> </a:t>
            </a:r>
            <a:r>
              <a:rPr lang="tr-TR" dirty="0" err="1"/>
              <a:t>and</a:t>
            </a:r>
            <a:r>
              <a:rPr lang="tr-TR" dirty="0"/>
              <a:t> </a:t>
            </a:r>
            <a:r>
              <a:rPr lang="tr-TR" dirty="0" err="1"/>
              <a:t>feed</a:t>
            </a:r>
            <a:r>
              <a:rPr lang="tr-TR" dirty="0"/>
              <a:t> </a:t>
            </a:r>
            <a:r>
              <a:rPr lang="tr-TR" dirty="0" err="1"/>
              <a:t>factories</a:t>
            </a:r>
            <a:r>
              <a:rPr lang="tr-TR" dirty="0"/>
              <a:t> </a:t>
            </a:r>
            <a:r>
              <a:rPr lang="tr-TR" dirty="0" err="1"/>
              <a:t>with</a:t>
            </a:r>
            <a:r>
              <a:rPr lang="tr-TR" dirty="0"/>
              <a:t> </a:t>
            </a:r>
            <a:r>
              <a:rPr lang="tr-TR" dirty="0" err="1"/>
              <a:t>standardized</a:t>
            </a:r>
            <a:r>
              <a:rPr lang="tr-TR" dirty="0"/>
              <a:t> </a:t>
            </a:r>
            <a:r>
              <a:rPr lang="tr-TR" dirty="0" err="1"/>
              <a:t>production</a:t>
            </a:r>
            <a:r>
              <a:rPr lang="tr-TR" dirty="0"/>
              <a:t>, </a:t>
            </a:r>
            <a:r>
              <a:rPr lang="tr-TR" dirty="0" err="1"/>
              <a:t>quality</a:t>
            </a:r>
            <a:r>
              <a:rPr lang="tr-TR" dirty="0"/>
              <a:t>, </a:t>
            </a:r>
            <a:r>
              <a:rPr lang="tr-TR" dirty="0" err="1"/>
              <a:t>durability</a:t>
            </a:r>
            <a:r>
              <a:rPr lang="tr-TR" dirty="0"/>
              <a:t> </a:t>
            </a:r>
            <a:r>
              <a:rPr lang="tr-TR" dirty="0" err="1"/>
              <a:t>and</a:t>
            </a:r>
            <a:r>
              <a:rPr lang="tr-TR" dirty="0"/>
              <a:t> </a:t>
            </a:r>
            <a:r>
              <a:rPr lang="tr-TR" dirty="0" err="1"/>
              <a:t>after-sales</a:t>
            </a:r>
            <a:r>
              <a:rPr lang="tr-TR" dirty="0"/>
              <a:t> </a:t>
            </a:r>
            <a:r>
              <a:rPr lang="tr-TR" dirty="0" err="1"/>
              <a:t>services</a:t>
            </a:r>
            <a:r>
              <a:rPr lang="tr-TR" dirty="0"/>
              <a:t>.</a:t>
            </a:r>
            <a:endParaRPr lang="tr-TR" b="1" dirty="0">
              <a:solidFill>
                <a:schemeClr val="tx1"/>
              </a:solidFill>
            </a:endParaRP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3217375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9331"/>
            <a:ext cx="10515600" cy="1325563"/>
          </a:xfrm>
        </p:spPr>
        <p:txBody>
          <a:bodyPr>
            <a:normAutofit/>
          </a:bodyPr>
          <a:lstStyle/>
          <a:p>
            <a:r>
              <a:rPr lang="tr-TR" sz="3200" b="1" dirty="0" smtClean="0">
                <a:latin typeface="Aestetico Semi Bold" panose="00000700000000000000" pitchFamily="2" charset="-94"/>
              </a:rPr>
              <a:t>-PAKISTAN 500 </a:t>
            </a:r>
            <a:r>
              <a:rPr lang="tr-TR" sz="3200" b="1" dirty="0">
                <a:latin typeface="Aestetico Semi Bold" panose="00000700000000000000" pitchFamily="2" charset="-94"/>
              </a:rPr>
              <a:t>TPD CAPACITY FLOUR </a:t>
            </a:r>
            <a:r>
              <a:rPr lang="tr-TR" sz="3200" b="1" dirty="0" smtClean="0">
                <a:latin typeface="Aestetico Semi Bold" panose="00000700000000000000" pitchFamily="2" charset="-94"/>
              </a:rPr>
              <a:t>MILL FACTORY</a:t>
            </a:r>
            <a:endParaRPr lang="tr-TR" sz="3200" b="1" dirty="0">
              <a:latin typeface="Aestetico Semi Bold" panose="00000700000000000000" pitchFamily="2" charset="-94"/>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pic>
        <p:nvPicPr>
          <p:cNvPr id="12"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24928"/>
            <a:ext cx="3385020" cy="2252582"/>
          </a:xfrm>
          <a:prstGeom prst="rect">
            <a:avLst/>
          </a:prstGeom>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103" y="1224928"/>
            <a:ext cx="3391383" cy="2256436"/>
          </a:xfrm>
          <a:prstGeom prst="rect">
            <a:avLst/>
          </a:prstGeom>
        </p:spPr>
      </p:pic>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6227" y="3667421"/>
            <a:ext cx="3413732" cy="2271304"/>
          </a:xfrm>
          <a:prstGeom prst="rect">
            <a:avLst/>
          </a:prstGeom>
        </p:spPr>
      </p:pic>
      <p:pic>
        <p:nvPicPr>
          <p:cNvPr id="18" name="Resi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6227" y="1198661"/>
            <a:ext cx="3413732" cy="2305116"/>
          </a:xfrm>
          <a:prstGeom prst="rect">
            <a:avLst/>
          </a:prstGeom>
        </p:spPr>
      </p:pic>
      <p:pic>
        <p:nvPicPr>
          <p:cNvPr id="19" name="Resi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032" y="3667421"/>
            <a:ext cx="3419524" cy="2275158"/>
          </a:xfrm>
          <a:prstGeom prst="rect">
            <a:avLst/>
          </a:prstGeom>
        </p:spPr>
      </p:pic>
      <p:pic>
        <p:nvPicPr>
          <p:cNvPr id="20" name="Resim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490" y="3667421"/>
            <a:ext cx="3442440" cy="2290406"/>
          </a:xfrm>
          <a:prstGeom prst="rect">
            <a:avLst/>
          </a:prstGeom>
        </p:spPr>
      </p:pic>
    </p:spTree>
    <p:extLst>
      <p:ext uri="{BB962C8B-B14F-4D97-AF65-F5344CB8AC3E}">
        <p14:creationId xmlns:p14="http://schemas.microsoft.com/office/powerpoint/2010/main" val="2970384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539"/>
            <a:ext cx="10515600" cy="1325563"/>
          </a:xfrm>
        </p:spPr>
        <p:txBody>
          <a:bodyPr/>
          <a:lstStyle/>
          <a:p>
            <a:r>
              <a:rPr lang="tr-TR" dirty="0" smtClean="0">
                <a:latin typeface="Aestetico Semi Bold" panose="00000700000000000000" pitchFamily="2" charset="-94"/>
              </a:rPr>
              <a:t>-FEED MILL FACTORIES</a:t>
            </a:r>
            <a:endParaRPr lang="tr-TR" dirty="0">
              <a:latin typeface="Aestetico Semi Bold" panose="00000700000000000000" pitchFamily="2" charset="-94"/>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8526" y="1602162"/>
            <a:ext cx="3178044" cy="2118696"/>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834709" y="1602160"/>
            <a:ext cx="3178046" cy="2118698"/>
          </a:xfrm>
          <a:prstGeom prst="rect">
            <a:avLst/>
          </a:prstGeom>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l="17839" t="1" r="18948" b="174"/>
          <a:stretch/>
        </p:blipFill>
        <p:spPr>
          <a:xfrm>
            <a:off x="3153747" y="1072486"/>
            <a:ext cx="3013787" cy="3172943"/>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99" y="4376056"/>
            <a:ext cx="3266740" cy="217782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31969" y="1601311"/>
            <a:ext cx="3172942" cy="2115294"/>
          </a:xfrm>
          <a:prstGeom prst="rect">
            <a:avLst/>
          </a:prstGeom>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728" y="4376056"/>
            <a:ext cx="3240832" cy="2177826"/>
          </a:xfrm>
          <a:prstGeom prst="rect">
            <a:avLst/>
          </a:prstGeom>
        </p:spPr>
      </p:pic>
      <p:pic>
        <p:nvPicPr>
          <p:cNvPr id="10" name="Resi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9349" y="4376056"/>
            <a:ext cx="3266738" cy="2177826"/>
          </a:xfrm>
          <a:prstGeom prst="rect">
            <a:avLst/>
          </a:prstGeom>
        </p:spPr>
      </p:pic>
      <p:pic>
        <p:nvPicPr>
          <p:cNvPr id="11" name="Resi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2850069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6471" y="359952"/>
            <a:ext cx="2941175" cy="2941175"/>
          </a:xfrm>
          <a:prstGeom prst="rect">
            <a:avLst/>
          </a:prstGeom>
        </p:spPr>
      </p:pic>
      <p:sp>
        <p:nvSpPr>
          <p:cNvPr id="2" name="Unvan 1"/>
          <p:cNvSpPr>
            <a:spLocks noGrp="1"/>
          </p:cNvSpPr>
          <p:nvPr>
            <p:ph type="title"/>
          </p:nvPr>
        </p:nvSpPr>
        <p:spPr>
          <a:xfrm>
            <a:off x="1097280" y="1160593"/>
            <a:ext cx="11213554" cy="2410298"/>
          </a:xfrm>
        </p:spPr>
        <p:txBody>
          <a:bodyPr>
            <a:normAutofit/>
          </a:bodyPr>
          <a:lstStyle/>
          <a:p>
            <a:r>
              <a:rPr lang="en-US" sz="3500" b="1" dirty="0">
                <a:latin typeface="Aestetico Semi Bold" panose="00000700000000000000" pitchFamily="2" charset="-94"/>
              </a:rPr>
              <a:t>On the way to being</a:t>
            </a:r>
            <a:br>
              <a:rPr lang="en-US" sz="3500" b="1" dirty="0">
                <a:latin typeface="Aestetico Semi Bold" panose="00000700000000000000" pitchFamily="2" charset="-94"/>
              </a:rPr>
            </a:br>
            <a:r>
              <a:rPr lang="en-US" sz="3500" b="1" dirty="0">
                <a:latin typeface="Aestetico Semi Bold" panose="00000700000000000000" pitchFamily="2" charset="-94"/>
              </a:rPr>
              <a:t>"always better"</a:t>
            </a:r>
            <a:br>
              <a:rPr lang="en-US" sz="3500" b="1" dirty="0">
                <a:latin typeface="Aestetico Semi Bold" panose="00000700000000000000" pitchFamily="2" charset="-94"/>
              </a:rPr>
            </a:br>
            <a:r>
              <a:rPr lang="en-US" sz="3500" b="1" dirty="0">
                <a:latin typeface="Aestetico Semi Bold" panose="00000700000000000000" pitchFamily="2" charset="-94"/>
              </a:rPr>
              <a:t>with our continuous innovations</a:t>
            </a:r>
            <a:r>
              <a:rPr lang="en-US" b="1" dirty="0">
                <a:latin typeface="Aestetico Semi Bold" panose="00000700000000000000" pitchFamily="2" charset="-94"/>
              </a:rPr>
              <a:t/>
            </a:r>
            <a:br>
              <a:rPr lang="en-US" b="1" dirty="0">
                <a:latin typeface="Aestetico Semi Bold" panose="00000700000000000000" pitchFamily="2" charset="-94"/>
              </a:rPr>
            </a:br>
            <a:endParaRPr lang="tr-TR" dirty="0">
              <a:latin typeface="Aestetico Semi Bold" panose="00000700000000000000" pitchFamily="2" charset="-94"/>
            </a:endParaRP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3283908109"/>
              </p:ext>
            </p:extLst>
          </p:nvPr>
        </p:nvGraphicFramePr>
        <p:xfrm>
          <a:off x="1097280" y="3570891"/>
          <a:ext cx="10058400" cy="1255752"/>
        </p:xfrm>
        <a:graphic>
          <a:graphicData uri="http://schemas.openxmlformats.org/drawingml/2006/table">
            <a:tbl>
              <a:tblPr firstRow="1" bandRow="1">
                <a:tableStyleId>{22838BEF-8BB2-4498-84A7-C5851F593DF1}</a:tableStyleId>
              </a:tblPr>
              <a:tblGrid>
                <a:gridCol w="3352800">
                  <a:extLst>
                    <a:ext uri="{9D8B030D-6E8A-4147-A177-3AD203B41FA5}">
                      <a16:colId xmlns:a16="http://schemas.microsoft.com/office/drawing/2014/main" val="202956633"/>
                    </a:ext>
                  </a:extLst>
                </a:gridCol>
                <a:gridCol w="3352800">
                  <a:extLst>
                    <a:ext uri="{9D8B030D-6E8A-4147-A177-3AD203B41FA5}">
                      <a16:colId xmlns:a16="http://schemas.microsoft.com/office/drawing/2014/main" val="2118455805"/>
                    </a:ext>
                  </a:extLst>
                </a:gridCol>
                <a:gridCol w="3352800">
                  <a:extLst>
                    <a:ext uri="{9D8B030D-6E8A-4147-A177-3AD203B41FA5}">
                      <a16:colId xmlns:a16="http://schemas.microsoft.com/office/drawing/2014/main" val="1213909402"/>
                    </a:ext>
                  </a:extLst>
                </a:gridCol>
              </a:tblGrid>
              <a:tr h="1255752">
                <a:tc>
                  <a:txBody>
                    <a:bodyPr/>
                    <a:lstStyle/>
                    <a:p>
                      <a:pPr algn="ctr"/>
                      <a:r>
                        <a:rPr lang="tr-TR" sz="3600" dirty="0" smtClean="0"/>
                        <a:t>25000 </a:t>
                      </a:r>
                    </a:p>
                    <a:p>
                      <a:pPr algn="ctr"/>
                      <a:r>
                        <a:rPr lang="tr-TR" sz="3600" dirty="0" smtClean="0"/>
                        <a:t>MACHINE</a:t>
                      </a:r>
                      <a:endParaRPr lang="tr-TR" sz="3600" dirty="0">
                        <a:latin typeface="Aestetico Semi Bold" panose="00000700000000000000" pitchFamily="2" charset="-94"/>
                      </a:endParaRPr>
                    </a:p>
                  </a:txBody>
                  <a:tcPr/>
                </a:tc>
                <a:tc>
                  <a:txBody>
                    <a:bodyPr/>
                    <a:lstStyle/>
                    <a:p>
                      <a:pPr algn="ctr"/>
                      <a:r>
                        <a:rPr lang="tr-TR" sz="3600" dirty="0" smtClean="0"/>
                        <a:t>400</a:t>
                      </a:r>
                      <a:r>
                        <a:rPr lang="tr-TR" sz="3600" baseline="0" dirty="0" smtClean="0"/>
                        <a:t> </a:t>
                      </a:r>
                    </a:p>
                    <a:p>
                      <a:pPr algn="ctr"/>
                      <a:r>
                        <a:rPr lang="tr-TR" sz="3600" baseline="0" dirty="0" smtClean="0"/>
                        <a:t>COMPANY </a:t>
                      </a:r>
                      <a:endParaRPr lang="tr-TR" sz="3600" dirty="0">
                        <a:latin typeface="Aestetico Semi Bold" panose="00000700000000000000" pitchFamily="2" charset="-94"/>
                      </a:endParaRPr>
                    </a:p>
                  </a:txBody>
                  <a:tcPr/>
                </a:tc>
                <a:tc>
                  <a:txBody>
                    <a:bodyPr/>
                    <a:lstStyle/>
                    <a:p>
                      <a:pPr algn="ctr"/>
                      <a:r>
                        <a:rPr lang="tr-TR" sz="3600" dirty="0" smtClean="0"/>
                        <a:t>500</a:t>
                      </a:r>
                    </a:p>
                    <a:p>
                      <a:pPr algn="ctr"/>
                      <a:r>
                        <a:rPr lang="tr-TR" sz="3200" dirty="0" smtClean="0"/>
                        <a:t>HAPPY CUSTOMER</a:t>
                      </a:r>
                      <a:endParaRPr lang="tr-TR" sz="3200" dirty="0">
                        <a:latin typeface="Aestetico Semi Bold" panose="00000700000000000000" pitchFamily="2" charset="-94"/>
                      </a:endParaRPr>
                    </a:p>
                  </a:txBody>
                  <a:tcPr/>
                </a:tc>
                <a:extLst>
                  <a:ext uri="{0D108BD9-81ED-4DB2-BD59-A6C34878D82A}">
                    <a16:rowId xmlns:a16="http://schemas.microsoft.com/office/drawing/2014/main" val="163526144"/>
                  </a:ext>
                </a:extLst>
              </a:tr>
            </a:tbl>
          </a:graphicData>
        </a:graphic>
      </p:graphicFrame>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2063825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26488"/>
            <a:ext cx="12192000" cy="12486114"/>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
        <p:nvSpPr>
          <p:cNvPr id="6" name="Metin kutusu 5"/>
          <p:cNvSpPr txBox="1"/>
          <p:nvPr/>
        </p:nvSpPr>
        <p:spPr>
          <a:xfrm>
            <a:off x="2801653" y="4756961"/>
            <a:ext cx="6588694" cy="1569660"/>
          </a:xfrm>
          <a:prstGeom prst="rect">
            <a:avLst/>
          </a:prstGeom>
          <a:noFill/>
        </p:spPr>
        <p:txBody>
          <a:bodyPr wrap="square" rtlCol="0">
            <a:spAutoFit/>
          </a:bodyPr>
          <a:lstStyle/>
          <a:p>
            <a:pPr algn="ctr"/>
            <a:r>
              <a:rPr lang="tr-TR" sz="3200" b="1" dirty="0" smtClean="0">
                <a:solidFill>
                  <a:schemeClr val="bg1"/>
                </a:solidFill>
              </a:rPr>
              <a:t>HIGH EFFICIENCY</a:t>
            </a:r>
          </a:p>
          <a:p>
            <a:pPr algn="ctr"/>
            <a:r>
              <a:rPr lang="tr-TR" sz="3200" b="1" dirty="0" smtClean="0">
                <a:solidFill>
                  <a:schemeClr val="bg1"/>
                </a:solidFill>
              </a:rPr>
              <a:t>HIGH QUALITY</a:t>
            </a:r>
          </a:p>
          <a:p>
            <a:pPr algn="ctr"/>
            <a:r>
              <a:rPr lang="tr-TR" sz="3200" b="1" dirty="0" smtClean="0">
                <a:solidFill>
                  <a:schemeClr val="bg1"/>
                </a:solidFill>
              </a:rPr>
              <a:t>LOW ENERGY</a:t>
            </a:r>
          </a:p>
        </p:txBody>
      </p:sp>
    </p:spTree>
    <p:extLst>
      <p:ext uri="{BB962C8B-B14F-4D97-AF65-F5344CB8AC3E}">
        <p14:creationId xmlns:p14="http://schemas.microsoft.com/office/powerpoint/2010/main" val="1434897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0601"/>
            <a:ext cx="12192000" cy="8619202"/>
          </a:xfrm>
          <a:prstGeom prst="rect">
            <a:avLst/>
          </a:prstGeom>
        </p:spPr>
      </p:pic>
    </p:spTree>
    <p:extLst>
      <p:ext uri="{BB962C8B-B14F-4D97-AF65-F5344CB8AC3E}">
        <p14:creationId xmlns:p14="http://schemas.microsoft.com/office/powerpoint/2010/main" val="1513860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303" y="2126254"/>
            <a:ext cx="1300632" cy="1300632"/>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36" y="103538"/>
            <a:ext cx="7274018" cy="6368904"/>
          </a:xfrm>
          <a:prstGeom prst="rect">
            <a:avLst/>
          </a:prstGeom>
        </p:spPr>
      </p:pic>
      <p:pic>
        <p:nvPicPr>
          <p:cNvPr id="19" name="Resim 18"/>
          <p:cNvPicPr>
            <a:picLocks noChangeAspect="1"/>
          </p:cNvPicPr>
          <p:nvPr/>
        </p:nvPicPr>
        <p:blipFill>
          <a:blip r:embed="rId5"/>
          <a:stretch>
            <a:fillRect/>
          </a:stretch>
        </p:blipFill>
        <p:spPr>
          <a:xfrm>
            <a:off x="6650523" y="3737333"/>
            <a:ext cx="4938192" cy="679738"/>
          </a:xfrm>
          <a:prstGeom prst="rect">
            <a:avLst/>
          </a:prstGeom>
        </p:spPr>
      </p:pic>
    </p:spTree>
    <p:extLst>
      <p:ext uri="{BB962C8B-B14F-4D97-AF65-F5344CB8AC3E}">
        <p14:creationId xmlns:p14="http://schemas.microsoft.com/office/powerpoint/2010/main" val="161175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İçerik Yer Tutucusu 4"/>
          <p:cNvSpPr>
            <a:spLocks noGrp="1"/>
          </p:cNvSpPr>
          <p:nvPr>
            <p:ph idx="1"/>
          </p:nvPr>
        </p:nvSpPr>
        <p:spPr>
          <a:xfrm>
            <a:off x="446634" y="399327"/>
            <a:ext cx="10674174" cy="6458673"/>
          </a:xfrm>
        </p:spPr>
        <p:txBody>
          <a:bodyPr/>
          <a:lstStyle/>
          <a:p>
            <a:pPr marL="0" indent="0">
              <a:buNone/>
            </a:pPr>
            <a:r>
              <a:rPr lang="en-US" b="1" dirty="0"/>
              <a:t>«</a:t>
            </a:r>
            <a:r>
              <a:rPr lang="en-US" b="1" dirty="0" err="1"/>
              <a:t>Ortas</a:t>
            </a:r>
            <a:r>
              <a:rPr lang="en-US" b="1" dirty="0"/>
              <a:t> </a:t>
            </a:r>
            <a:r>
              <a:rPr lang="tr-TR" b="1" dirty="0" err="1" smtClean="0"/>
              <a:t>Milling</a:t>
            </a:r>
            <a:r>
              <a:rPr lang="en-US" b="1" dirty="0" smtClean="0"/>
              <a:t>» </a:t>
            </a:r>
            <a:r>
              <a:rPr lang="en-US" b="1" dirty="0"/>
              <a:t>company provides services that include all processes:</a:t>
            </a:r>
          </a:p>
          <a:p>
            <a:pPr marL="0" indent="0">
              <a:buNone/>
            </a:pPr>
            <a:r>
              <a:rPr lang="en-US" dirty="0"/>
              <a:t/>
            </a:r>
            <a:br>
              <a:rPr lang="en-US" dirty="0"/>
            </a:br>
            <a:r>
              <a:rPr lang="en-US" dirty="0"/>
              <a:t>• Turnkey multi-stage and compact production: wheat flour, animal feed, corn and semolina factories;</a:t>
            </a:r>
            <a:br>
              <a:rPr lang="en-US" dirty="0"/>
            </a:br>
            <a:r>
              <a:rPr lang="en-US" dirty="0"/>
              <a:t>• Construction of systems for storage and processing of grain;</a:t>
            </a:r>
            <a:br>
              <a:rPr lang="en-US" dirty="0"/>
            </a:br>
            <a:r>
              <a:rPr lang="en-US" dirty="0"/>
              <a:t>• Construction of steel structures;</a:t>
            </a:r>
            <a:br>
              <a:rPr lang="en-US" dirty="0"/>
            </a:br>
            <a:r>
              <a:rPr lang="en-US" dirty="0"/>
              <a:t>• Creating and improving diagrams;</a:t>
            </a:r>
            <a:br>
              <a:rPr lang="en-US" dirty="0"/>
            </a:br>
            <a:r>
              <a:rPr lang="en-US" dirty="0"/>
              <a:t>• Automation of production;</a:t>
            </a:r>
            <a:br>
              <a:rPr lang="en-US" dirty="0"/>
            </a:br>
            <a:r>
              <a:rPr lang="en-US" dirty="0"/>
              <a:t>• Analysis of production and equipment upgrades;</a:t>
            </a:r>
            <a:br>
              <a:rPr lang="en-US" dirty="0"/>
            </a:br>
            <a:r>
              <a:rPr lang="en-US" dirty="0"/>
              <a:t>• Laboratory equipment;</a:t>
            </a:r>
            <a:br>
              <a:rPr lang="en-US" dirty="0"/>
            </a:br>
            <a:r>
              <a:rPr lang="en-US" dirty="0"/>
              <a:t>• Guaranteed supply of spare parts for 10 years;</a:t>
            </a:r>
            <a:br>
              <a:rPr lang="en-US" dirty="0"/>
            </a:br>
            <a:r>
              <a:rPr lang="en-US" dirty="0"/>
              <a:t>• Training and consulting support for employees;</a:t>
            </a:r>
          </a:p>
          <a:p>
            <a:endParaRPr lang="tr-TR" dirty="0"/>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2578291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Unvan 1"/>
          <p:cNvSpPr>
            <a:spLocks noGrp="1"/>
          </p:cNvSpPr>
          <p:nvPr>
            <p:ph idx="1"/>
          </p:nvPr>
        </p:nvSpPr>
        <p:spPr>
          <a:xfrm>
            <a:off x="636608" y="370812"/>
            <a:ext cx="10865996" cy="6134161"/>
          </a:xfrm>
        </p:spPr>
        <p:txBody>
          <a:bodyPr>
            <a:normAutofit fontScale="77500" lnSpcReduction="20000"/>
          </a:bodyPr>
          <a:lstStyle/>
          <a:p>
            <a:pPr marL="0" indent="0">
              <a:buNone/>
            </a:pPr>
            <a:r>
              <a:rPr lang="en-US" b="1" dirty="0"/>
              <a:t>«Using our machinery and the latest technologies, we help grain processors to reduce energy consumption and increase the quality and quantity of finished products</a:t>
            </a:r>
            <a:r>
              <a:rPr lang="en-US" b="1" dirty="0" smtClean="0"/>
              <a:t>.»</a:t>
            </a:r>
            <a:endParaRPr lang="tr-TR" b="1" dirty="0" smtClean="0"/>
          </a:p>
          <a:p>
            <a:endParaRPr lang="en-US" b="1" dirty="0"/>
          </a:p>
          <a:p>
            <a:pPr marL="0" indent="0">
              <a:buNone/>
            </a:pPr>
            <a:r>
              <a:rPr lang="en-US" dirty="0" smtClean="0"/>
              <a:t>Our </a:t>
            </a:r>
            <a:r>
              <a:rPr lang="en-US" dirty="0"/>
              <a:t>individual work with each project and our group of engineers in the program format calculates the entire complex with an error of 0.3%.</a:t>
            </a:r>
          </a:p>
          <a:p>
            <a:pPr marL="0" indent="0">
              <a:buNone/>
            </a:pPr>
            <a:r>
              <a:rPr lang="en-US" dirty="0"/>
              <a:t>The indisputable advantages of all models and modifications of our machinery are mobility and autonomy</a:t>
            </a:r>
            <a:r>
              <a:rPr lang="en-US" dirty="0" smtClean="0"/>
              <a:t>:</a:t>
            </a:r>
            <a:endParaRPr lang="tr-TR" dirty="0" smtClean="0"/>
          </a:p>
          <a:p>
            <a:endParaRPr lang="en-US" dirty="0"/>
          </a:p>
          <a:p>
            <a:r>
              <a:rPr lang="en-US" dirty="0" smtClean="0"/>
              <a:t>Low </a:t>
            </a:r>
            <a:r>
              <a:rPr lang="en-US" dirty="0"/>
              <a:t>energy consumption;</a:t>
            </a:r>
          </a:p>
          <a:p>
            <a:r>
              <a:rPr lang="en-US" dirty="0" smtClean="0"/>
              <a:t>Huge </a:t>
            </a:r>
            <a:r>
              <a:rPr lang="en-US" dirty="0"/>
              <a:t>range of spare parts;</a:t>
            </a:r>
          </a:p>
          <a:p>
            <a:r>
              <a:rPr lang="en-US" dirty="0" smtClean="0"/>
              <a:t>Warranty </a:t>
            </a:r>
            <a:r>
              <a:rPr lang="en-US" dirty="0"/>
              <a:t>service;</a:t>
            </a:r>
          </a:p>
          <a:p>
            <a:r>
              <a:rPr lang="en-US" dirty="0" smtClean="0"/>
              <a:t>Cooperation </a:t>
            </a:r>
            <a:r>
              <a:rPr lang="en-US" dirty="0"/>
              <a:t>with European brands of components;</a:t>
            </a:r>
          </a:p>
          <a:p>
            <a:r>
              <a:rPr lang="en-US" dirty="0" smtClean="0"/>
              <a:t>Experience </a:t>
            </a:r>
            <a:r>
              <a:rPr lang="en-US" dirty="0"/>
              <a:t>from the past;</a:t>
            </a:r>
          </a:p>
          <a:p>
            <a:r>
              <a:rPr lang="en-US" dirty="0" smtClean="0"/>
              <a:t>Commitment </a:t>
            </a:r>
            <a:r>
              <a:rPr lang="en-US" dirty="0"/>
              <a:t>to future technologies;</a:t>
            </a:r>
          </a:p>
          <a:p>
            <a:r>
              <a:rPr lang="en-US" dirty="0" smtClean="0"/>
              <a:t>Targeting </a:t>
            </a:r>
            <a:r>
              <a:rPr lang="en-US" dirty="0"/>
              <a:t>customer satisfaction at the top level;</a:t>
            </a:r>
          </a:p>
          <a:p>
            <a:r>
              <a:rPr lang="en-US" dirty="0" smtClean="0"/>
              <a:t>High </a:t>
            </a:r>
            <a:r>
              <a:rPr lang="en-US" dirty="0"/>
              <a:t>quality with European standards at competitive prices;</a:t>
            </a:r>
          </a:p>
          <a:p>
            <a:r>
              <a:rPr lang="en-US" dirty="0" smtClean="0"/>
              <a:t>Satisfaction </a:t>
            </a:r>
            <a:r>
              <a:rPr lang="en-US" dirty="0"/>
              <a:t>with on-time deliveries;</a:t>
            </a:r>
            <a:endParaRPr lang="tr-TR"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3865441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Unvan 1"/>
          <p:cNvSpPr>
            <a:spLocks noGrp="1"/>
          </p:cNvSpPr>
          <p:nvPr>
            <p:ph idx="1"/>
          </p:nvPr>
        </p:nvSpPr>
        <p:spPr>
          <a:xfrm>
            <a:off x="462986" y="254000"/>
            <a:ext cx="11559471" cy="3635094"/>
          </a:xfrm>
        </p:spPr>
        <p:txBody>
          <a:bodyPr/>
          <a:lstStyle/>
          <a:p>
            <a:pPr algn="ctr"/>
            <a:endParaRPr lang="tr-TR" sz="3200" b="1" dirty="0" smtClean="0"/>
          </a:p>
          <a:p>
            <a:pPr marL="0" indent="0" algn="ctr">
              <a:buNone/>
            </a:pPr>
            <a:r>
              <a:rPr lang="en-US" sz="3200" b="1" dirty="0" smtClean="0"/>
              <a:t>Our </a:t>
            </a:r>
            <a:r>
              <a:rPr lang="en-US" sz="3200" b="1" dirty="0"/>
              <a:t>Mission &amp; Vision</a:t>
            </a:r>
          </a:p>
          <a:p>
            <a:pPr marL="0" indent="0">
              <a:buNone/>
            </a:pPr>
            <a:endParaRPr lang="tr-TR" dirty="0" smtClean="0"/>
          </a:p>
          <a:p>
            <a:pPr marL="0" indent="0">
              <a:buNone/>
            </a:pPr>
            <a:r>
              <a:rPr lang="en-US" dirty="0"/>
              <a:t/>
            </a:r>
            <a:br>
              <a:rPr lang="en-US" dirty="0"/>
            </a:br>
            <a:r>
              <a:rPr lang="en-US" dirty="0"/>
              <a:t>• </a:t>
            </a:r>
            <a:r>
              <a:rPr lang="en-US" b="1" dirty="0"/>
              <a:t>Mission:</a:t>
            </a:r>
            <a:r>
              <a:rPr lang="en-US" dirty="0"/>
              <a:t> To maintain our understanding of service by offering the right quality-price for every product and service we offer to our customers with our new inspiration coming from the old tradition</a:t>
            </a:r>
            <a:r>
              <a:rPr lang="en-US" dirty="0" smtClean="0"/>
              <a:t>.</a:t>
            </a:r>
            <a:endParaRPr lang="tr-TR" dirty="0" smtClean="0"/>
          </a:p>
          <a:p>
            <a:pPr marL="0" indent="0">
              <a:buNone/>
            </a:pP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7028" y="3426108"/>
            <a:ext cx="3735826" cy="3009416"/>
          </a:xfrm>
          <a:prstGeom prst="rect">
            <a:avLst/>
          </a:prstGeom>
        </p:spPr>
      </p:pic>
      <p:sp>
        <p:nvSpPr>
          <p:cNvPr id="3" name="Metin kutusu 2"/>
          <p:cNvSpPr txBox="1"/>
          <p:nvPr/>
        </p:nvSpPr>
        <p:spPr>
          <a:xfrm>
            <a:off x="462986" y="4310544"/>
            <a:ext cx="6539697" cy="1661993"/>
          </a:xfrm>
          <a:prstGeom prst="rect">
            <a:avLst/>
          </a:prstGeom>
          <a:noFill/>
        </p:spPr>
        <p:txBody>
          <a:bodyPr wrap="square" rtlCol="0">
            <a:spAutoFit/>
          </a:bodyPr>
          <a:lstStyle/>
          <a:p>
            <a:r>
              <a:rPr lang="en-US" sz="2800" b="1" dirty="0"/>
              <a:t>• Vision: </a:t>
            </a:r>
            <a:r>
              <a:rPr lang="en-US" sz="2800" dirty="0"/>
              <a:t>To be the best in the industry with the most innovative technologies worldwide.</a:t>
            </a:r>
          </a:p>
          <a:p>
            <a:endParaRPr lang="tr-TR" dirty="0"/>
          </a:p>
        </p:txBody>
      </p:sp>
    </p:spTree>
    <p:extLst>
      <p:ext uri="{BB962C8B-B14F-4D97-AF65-F5344CB8AC3E}">
        <p14:creationId xmlns:p14="http://schemas.microsoft.com/office/powerpoint/2010/main" val="2388150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Aestetico Semi Bold" panose="00000700000000000000" pitchFamily="2" charset="-94"/>
              </a:rPr>
              <a:t>OUR PRODUCTS</a:t>
            </a:r>
            <a:endParaRPr lang="tr-TR" dirty="0">
              <a:latin typeface="Aestetico Semi Bold" panose="00000700000000000000" pitchFamily="2" charset="-94"/>
            </a:endParaRPr>
          </a:p>
        </p:txBody>
      </p:sp>
      <p:sp>
        <p:nvSpPr>
          <p:cNvPr id="6" name="İçerik Yer Tutucusu 5"/>
          <p:cNvSpPr>
            <a:spLocks noGrp="1"/>
          </p:cNvSpPr>
          <p:nvPr>
            <p:ph idx="1"/>
          </p:nvPr>
        </p:nvSpPr>
        <p:spPr>
          <a:xfrm>
            <a:off x="838200" y="1497441"/>
            <a:ext cx="10515600" cy="2684034"/>
          </a:xfrm>
        </p:spPr>
        <p:txBody>
          <a:bodyPr numCol="2">
            <a:normAutofit fontScale="55000" lnSpcReduction="20000"/>
          </a:bodyPr>
          <a:lstStyle/>
          <a:p>
            <a:pPr lvl="0"/>
            <a:r>
              <a:rPr lang="tr-TR" sz="2900" b="1" dirty="0" err="1" smtClean="0">
                <a:latin typeface="Aestetico Medium" panose="00000600000000000000" pitchFamily="2" charset="-94"/>
              </a:rPr>
              <a:t>Turnkey</a:t>
            </a:r>
            <a:r>
              <a:rPr lang="tr-TR" sz="2900" b="1" dirty="0" smtClean="0">
                <a:latin typeface="Aestetico Medium" panose="00000600000000000000" pitchFamily="2" charset="-94"/>
              </a:rPr>
              <a:t> </a:t>
            </a:r>
            <a:r>
              <a:rPr lang="tr-TR" sz="2900" b="1" dirty="0" err="1">
                <a:latin typeface="Aestetico Medium" panose="00000600000000000000" pitchFamily="2" charset="-94"/>
              </a:rPr>
              <a:t>Flour</a:t>
            </a:r>
            <a:r>
              <a:rPr lang="tr-TR" sz="2900" b="1" dirty="0">
                <a:latin typeface="Aestetico Medium" panose="00000600000000000000" pitchFamily="2" charset="-94"/>
              </a:rPr>
              <a:t> </a:t>
            </a:r>
            <a:r>
              <a:rPr lang="tr-TR" sz="2900" b="1" dirty="0" err="1">
                <a:latin typeface="Aestetico Medium" panose="00000600000000000000" pitchFamily="2" charset="-94"/>
              </a:rPr>
              <a:t>and</a:t>
            </a:r>
            <a:r>
              <a:rPr lang="tr-TR" sz="2900" b="1" dirty="0">
                <a:latin typeface="Aestetico Medium" panose="00000600000000000000" pitchFamily="2" charset="-94"/>
              </a:rPr>
              <a:t> </a:t>
            </a:r>
            <a:r>
              <a:rPr lang="tr-TR" sz="2900" b="1" dirty="0" err="1">
                <a:latin typeface="Aestetico Medium" panose="00000600000000000000" pitchFamily="2" charset="-94"/>
              </a:rPr>
              <a:t>Semolina</a:t>
            </a:r>
            <a:r>
              <a:rPr lang="tr-TR" sz="2900" b="1" dirty="0">
                <a:latin typeface="Aestetico Medium" panose="00000600000000000000" pitchFamily="2" charset="-94"/>
              </a:rPr>
              <a:t> </a:t>
            </a:r>
            <a:r>
              <a:rPr lang="tr-TR" sz="2900" b="1" dirty="0" err="1">
                <a:latin typeface="Aestetico Medium" panose="00000600000000000000" pitchFamily="2" charset="-94"/>
              </a:rPr>
              <a:t>Factories</a:t>
            </a:r>
            <a:endParaRPr lang="tr-TR" sz="2900" b="1" dirty="0">
              <a:latin typeface="Aestetico Medium" panose="00000600000000000000" pitchFamily="2" charset="-94"/>
            </a:endParaRPr>
          </a:p>
          <a:p>
            <a:pPr lvl="0"/>
            <a:r>
              <a:rPr lang="tr-TR" sz="2900" b="1" dirty="0">
                <a:latin typeface="Aestetico Medium" panose="00000600000000000000" pitchFamily="2" charset="-94"/>
              </a:rPr>
              <a:t>Multi </a:t>
            </a:r>
            <a:r>
              <a:rPr lang="tr-TR" sz="2900" b="1" dirty="0" err="1">
                <a:latin typeface="Aestetico Medium" panose="00000600000000000000" pitchFamily="2" charset="-94"/>
              </a:rPr>
              <a:t>Storey</a:t>
            </a:r>
            <a:r>
              <a:rPr lang="tr-TR" sz="2900" b="1" dirty="0">
                <a:latin typeface="Aestetico Medium" panose="00000600000000000000" pitchFamily="2" charset="-94"/>
              </a:rPr>
              <a:t> </a:t>
            </a:r>
            <a:r>
              <a:rPr lang="tr-TR" sz="2900" b="1" dirty="0" err="1">
                <a:latin typeface="Aestetico Medium" panose="00000600000000000000" pitchFamily="2" charset="-94"/>
              </a:rPr>
              <a:t>Milling</a:t>
            </a:r>
            <a:r>
              <a:rPr lang="tr-TR" sz="2900" b="1" dirty="0">
                <a:latin typeface="Aestetico Medium" panose="00000600000000000000" pitchFamily="2" charset="-94"/>
              </a:rPr>
              <a:t> </a:t>
            </a:r>
            <a:r>
              <a:rPr lang="tr-TR" sz="2900" b="1" dirty="0" err="1">
                <a:latin typeface="Aestetico Medium" panose="00000600000000000000" pitchFamily="2" charset="-94"/>
              </a:rPr>
              <a:t>Factories</a:t>
            </a:r>
            <a:endParaRPr lang="tr-TR" sz="2900" b="1" dirty="0">
              <a:latin typeface="Aestetico Medium" panose="00000600000000000000" pitchFamily="2" charset="-94"/>
            </a:endParaRPr>
          </a:p>
          <a:p>
            <a:pPr lvl="0"/>
            <a:r>
              <a:rPr lang="tr-TR" sz="2900" b="1" dirty="0">
                <a:latin typeface="Aestetico Medium" panose="00000600000000000000" pitchFamily="2" charset="-94"/>
              </a:rPr>
              <a:t>Steel Construction </a:t>
            </a:r>
            <a:r>
              <a:rPr lang="tr-TR" sz="2900" b="1" dirty="0" err="1">
                <a:latin typeface="Aestetico Medium" panose="00000600000000000000" pitchFamily="2" charset="-94"/>
              </a:rPr>
              <a:t>Milling</a:t>
            </a:r>
            <a:r>
              <a:rPr lang="tr-TR" sz="2900" b="1" dirty="0">
                <a:latin typeface="Aestetico Medium" panose="00000600000000000000" pitchFamily="2" charset="-94"/>
              </a:rPr>
              <a:t> </a:t>
            </a:r>
            <a:r>
              <a:rPr lang="tr-TR" sz="2900" b="1" dirty="0" err="1">
                <a:latin typeface="Aestetico Medium" panose="00000600000000000000" pitchFamily="2" charset="-94"/>
              </a:rPr>
              <a:t>Factories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Pneaumatic</a:t>
            </a:r>
            <a:r>
              <a:rPr lang="tr-TR" sz="2900" b="1" dirty="0">
                <a:latin typeface="Aestetico Medium" panose="00000600000000000000" pitchFamily="2" charset="-94"/>
              </a:rPr>
              <a:t> </a:t>
            </a:r>
            <a:r>
              <a:rPr lang="tr-TR" sz="2900" b="1" dirty="0" err="1">
                <a:latin typeface="Aestetico Medium" panose="00000600000000000000" pitchFamily="2" charset="-94"/>
              </a:rPr>
              <a:t>Cylinders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Square</a:t>
            </a:r>
            <a:r>
              <a:rPr lang="tr-TR" sz="2900" b="1" dirty="0">
                <a:latin typeface="Aestetico Medium" panose="00000600000000000000" pitchFamily="2" charset="-94"/>
              </a:rPr>
              <a:t> </a:t>
            </a:r>
            <a:r>
              <a:rPr lang="tr-TR" sz="2900" b="1" dirty="0" err="1">
                <a:latin typeface="Aestetico Medium" panose="00000600000000000000" pitchFamily="2" charset="-94"/>
              </a:rPr>
              <a:t>Sifting</a:t>
            </a:r>
            <a:r>
              <a:rPr lang="tr-TR" sz="2900" b="1" dirty="0">
                <a:latin typeface="Aestetico Medium" panose="00000600000000000000" pitchFamily="2" charset="-94"/>
              </a:rPr>
              <a:t> </a:t>
            </a:r>
            <a:r>
              <a:rPr lang="tr-TR" sz="2900" b="1" dirty="0" err="1">
                <a:latin typeface="Aestetico Medium" panose="00000600000000000000" pitchFamily="2" charset="-94"/>
              </a:rPr>
              <a:t>Systems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Semolina</a:t>
            </a:r>
            <a:r>
              <a:rPr lang="tr-TR" sz="2900" b="1" dirty="0">
                <a:latin typeface="Aestetico Medium" panose="00000600000000000000" pitchFamily="2" charset="-94"/>
              </a:rPr>
              <a:t> </a:t>
            </a:r>
            <a:r>
              <a:rPr lang="tr-TR" sz="2900" b="1" dirty="0" err="1">
                <a:latin typeface="Aestetico Medium" panose="00000600000000000000" pitchFamily="2" charset="-94"/>
              </a:rPr>
              <a:t>Purifier</a:t>
            </a:r>
            <a:r>
              <a:rPr lang="tr-TR" sz="2900" b="1" dirty="0">
                <a:latin typeface="Aestetico Medium" panose="00000600000000000000" pitchFamily="2" charset="-94"/>
              </a:rPr>
              <a:t> </a:t>
            </a:r>
          </a:p>
          <a:p>
            <a:pPr lvl="0"/>
            <a:r>
              <a:rPr lang="tr-TR" sz="2900" b="1" dirty="0" err="1">
                <a:latin typeface="Aestetico Medium" panose="00000600000000000000" pitchFamily="2" charset="-94"/>
              </a:rPr>
              <a:t>Cleaning</a:t>
            </a:r>
            <a:r>
              <a:rPr lang="tr-TR" sz="2900" b="1" dirty="0">
                <a:latin typeface="Aestetico Medium" panose="00000600000000000000" pitchFamily="2" charset="-94"/>
              </a:rPr>
              <a:t> </a:t>
            </a:r>
            <a:r>
              <a:rPr lang="tr-TR" sz="2900" b="1" dirty="0" err="1">
                <a:latin typeface="Aestetico Medium" panose="00000600000000000000" pitchFamily="2" charset="-94"/>
              </a:rPr>
              <a:t>Systems</a:t>
            </a:r>
            <a:endParaRPr lang="tr-TR" sz="2900" b="1" dirty="0">
              <a:latin typeface="Aestetico Medium" panose="00000600000000000000" pitchFamily="2" charset="-94"/>
            </a:endParaRPr>
          </a:p>
          <a:p>
            <a:pPr lvl="0"/>
            <a:r>
              <a:rPr lang="tr-TR" sz="2900" b="1" dirty="0" err="1" smtClean="0">
                <a:latin typeface="Aestetico Medium" panose="00000600000000000000" pitchFamily="2" charset="-94"/>
              </a:rPr>
              <a:t>Conveyor</a:t>
            </a:r>
            <a:r>
              <a:rPr lang="tr-TR" sz="2900" b="1" dirty="0" smtClean="0">
                <a:latin typeface="Aestetico Medium" panose="00000600000000000000" pitchFamily="2" charset="-94"/>
              </a:rPr>
              <a:t> </a:t>
            </a:r>
            <a:r>
              <a:rPr lang="tr-TR" sz="2900" b="1" dirty="0" err="1">
                <a:latin typeface="Aestetico Medium" panose="00000600000000000000" pitchFamily="2" charset="-94"/>
              </a:rPr>
              <a:t>Systems</a:t>
            </a:r>
            <a:r>
              <a:rPr lang="tr-TR" sz="2900" b="1" dirty="0">
                <a:latin typeface="Aestetico Medium" panose="00000600000000000000" pitchFamily="2" charset="-94"/>
              </a:rPr>
              <a:t> </a:t>
            </a:r>
          </a:p>
          <a:p>
            <a:pPr lvl="0"/>
            <a:r>
              <a:rPr lang="tr-TR" sz="2900" b="1" dirty="0" err="1" smtClean="0">
                <a:latin typeface="Aestetico Medium" panose="00000600000000000000" pitchFamily="2" charset="-94"/>
              </a:rPr>
              <a:t>Automotion</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Packaging</a:t>
            </a:r>
            <a:r>
              <a:rPr lang="tr-TR" sz="2900" b="1" dirty="0">
                <a:latin typeface="Aestetico Medium" panose="00000600000000000000" pitchFamily="2" charset="-94"/>
              </a:rPr>
              <a:t> </a:t>
            </a:r>
            <a:r>
              <a:rPr lang="tr-TR" sz="2900" b="1" dirty="0" err="1">
                <a:latin typeface="Aestetico Medium" panose="00000600000000000000" pitchFamily="2" charset="-94"/>
              </a:rPr>
              <a:t>Systems</a:t>
            </a:r>
            <a:r>
              <a:rPr lang="tr-TR" sz="2900" b="1" dirty="0">
                <a:latin typeface="Aestetico Medium" panose="00000600000000000000" pitchFamily="2" charset="-94"/>
              </a:rPr>
              <a:t> </a:t>
            </a:r>
          </a:p>
          <a:p>
            <a:pPr lvl="0"/>
            <a:r>
              <a:rPr lang="tr-TR" sz="2900" b="1" dirty="0">
                <a:latin typeface="Aestetico Medium" panose="00000600000000000000" pitchFamily="2" charset="-94"/>
              </a:rPr>
              <a:t>Storage </a:t>
            </a:r>
            <a:r>
              <a:rPr lang="tr-TR" sz="2900" b="1" dirty="0" err="1">
                <a:latin typeface="Aestetico Medium" panose="00000600000000000000" pitchFamily="2" charset="-94"/>
              </a:rPr>
              <a:t>Systems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Milling</a:t>
            </a:r>
            <a:r>
              <a:rPr lang="tr-TR" sz="2900" b="1" dirty="0">
                <a:latin typeface="Aestetico Medium" panose="00000600000000000000" pitchFamily="2" charset="-94"/>
              </a:rPr>
              <a:t> </a:t>
            </a:r>
            <a:r>
              <a:rPr lang="tr-TR" sz="2900" b="1" dirty="0" err="1">
                <a:latin typeface="Aestetico Medium" panose="00000600000000000000" pitchFamily="2" charset="-94"/>
              </a:rPr>
              <a:t>Laboratuary</a:t>
            </a:r>
            <a:r>
              <a:rPr lang="tr-TR" sz="2900" b="1" dirty="0">
                <a:latin typeface="Aestetico Medium" panose="00000600000000000000" pitchFamily="2" charset="-94"/>
              </a:rPr>
              <a:t> Tools</a:t>
            </a:r>
          </a:p>
          <a:p>
            <a:pPr lvl="0"/>
            <a:r>
              <a:rPr lang="tr-TR" sz="2900" b="1" dirty="0" err="1">
                <a:latin typeface="Aestetico Medium" panose="00000600000000000000" pitchFamily="2" charset="-94"/>
              </a:rPr>
              <a:t>Animal</a:t>
            </a:r>
            <a:r>
              <a:rPr lang="tr-TR" sz="2900" b="1" dirty="0">
                <a:latin typeface="Aestetico Medium" panose="00000600000000000000" pitchFamily="2" charset="-94"/>
              </a:rPr>
              <a:t> </a:t>
            </a:r>
            <a:r>
              <a:rPr lang="tr-TR" sz="2900" b="1" dirty="0" err="1">
                <a:latin typeface="Aestetico Medium" panose="00000600000000000000" pitchFamily="2" charset="-94"/>
              </a:rPr>
              <a:t>Feed</a:t>
            </a:r>
            <a:r>
              <a:rPr lang="tr-TR" sz="2900" b="1" dirty="0">
                <a:latin typeface="Aestetico Medium" panose="00000600000000000000" pitchFamily="2" charset="-94"/>
              </a:rPr>
              <a:t> </a:t>
            </a:r>
            <a:r>
              <a:rPr lang="tr-TR" sz="2900" b="1" dirty="0" err="1">
                <a:latin typeface="Aestetico Medium" panose="00000600000000000000" pitchFamily="2" charset="-94"/>
              </a:rPr>
              <a:t>Factories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Pellet</a:t>
            </a:r>
            <a:r>
              <a:rPr lang="tr-TR" sz="2900" b="1" dirty="0">
                <a:latin typeface="Aestetico Medium" panose="00000600000000000000" pitchFamily="2" charset="-94"/>
              </a:rPr>
              <a:t> </a:t>
            </a:r>
            <a:r>
              <a:rPr lang="tr-TR" sz="2900" b="1" dirty="0" err="1">
                <a:latin typeface="Aestetico Medium" panose="00000600000000000000" pitchFamily="2" charset="-94"/>
              </a:rPr>
              <a:t>Press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Animal</a:t>
            </a:r>
            <a:r>
              <a:rPr lang="tr-TR" sz="2900" b="1" dirty="0">
                <a:latin typeface="Aestetico Medium" panose="00000600000000000000" pitchFamily="2" charset="-94"/>
              </a:rPr>
              <a:t> </a:t>
            </a:r>
            <a:r>
              <a:rPr lang="tr-TR" sz="2900" b="1" dirty="0" err="1">
                <a:latin typeface="Aestetico Medium" panose="00000600000000000000" pitchFamily="2" charset="-94"/>
              </a:rPr>
              <a:t>Feed</a:t>
            </a:r>
            <a:r>
              <a:rPr lang="tr-TR" sz="2900" b="1" dirty="0">
                <a:latin typeface="Aestetico Medium" panose="00000600000000000000" pitchFamily="2" charset="-94"/>
              </a:rPr>
              <a:t> </a:t>
            </a:r>
            <a:r>
              <a:rPr lang="tr-TR" sz="2900" b="1" dirty="0" err="1">
                <a:latin typeface="Aestetico Medium" panose="00000600000000000000" pitchFamily="2" charset="-94"/>
              </a:rPr>
              <a:t>Mixers</a:t>
            </a:r>
            <a:endParaRPr lang="tr-TR" sz="2900" b="1" dirty="0">
              <a:latin typeface="Aestetico Medium" panose="00000600000000000000" pitchFamily="2" charset="-94"/>
            </a:endParaRPr>
          </a:p>
          <a:p>
            <a:pPr lvl="0"/>
            <a:r>
              <a:rPr lang="tr-TR" sz="2900" b="1" dirty="0" err="1">
                <a:latin typeface="Aestetico Medium" panose="00000600000000000000" pitchFamily="2" charset="-94"/>
              </a:rPr>
              <a:t>Dosing</a:t>
            </a:r>
            <a:r>
              <a:rPr lang="tr-TR" sz="2900" b="1" dirty="0">
                <a:latin typeface="Aestetico Medium" panose="00000600000000000000" pitchFamily="2" charset="-94"/>
              </a:rPr>
              <a:t> </a:t>
            </a:r>
            <a:r>
              <a:rPr lang="tr-TR" sz="2900" b="1" dirty="0" err="1">
                <a:latin typeface="Aestetico Medium" panose="00000600000000000000" pitchFamily="2" charset="-94"/>
              </a:rPr>
              <a:t>Systems</a:t>
            </a:r>
            <a:endParaRPr lang="tr-TR" sz="2900" b="1" dirty="0">
              <a:latin typeface="Aestetico Medium" panose="00000600000000000000" pitchFamily="2" charset="-94"/>
            </a:endParaRPr>
          </a:p>
          <a:p>
            <a:pPr marL="0" indent="0">
              <a:buNone/>
            </a:pPr>
            <a:endParaRPr lang="tr-TR"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32553"/>
            <a:ext cx="12192000" cy="6330907"/>
          </a:xfrm>
          <a:prstGeom prst="rect">
            <a:avLst/>
          </a:prstGeom>
        </p:spPr>
      </p:pic>
      <p:pic>
        <p:nvPicPr>
          <p:cNvPr id="5" name="Resim 4"/>
          <p:cNvPicPr>
            <a:picLocks noChangeAspect="1"/>
          </p:cNvPicPr>
          <p:nvPr/>
        </p:nvPicPr>
        <p:blipFill>
          <a:blip r:embed="rId4"/>
          <a:stretch>
            <a:fillRect/>
          </a:stretch>
        </p:blipFill>
        <p:spPr>
          <a:xfrm>
            <a:off x="5184145" y="556911"/>
            <a:ext cx="797342" cy="667244"/>
          </a:xfrm>
          <a:prstGeom prst="rect">
            <a:avLst/>
          </a:prstGeom>
        </p:spPr>
      </p:pic>
    </p:spTree>
    <p:extLst>
      <p:ext uri="{BB962C8B-B14F-4D97-AF65-F5344CB8AC3E}">
        <p14:creationId xmlns:p14="http://schemas.microsoft.com/office/powerpoint/2010/main" val="2366490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E2949"/>
          </a:solidFill>
        </p:spPr>
        <p:txBody>
          <a:bodyPr wrap="square" lIns="0" tIns="0" rIns="0" bIns="0" rtlCol="0"/>
          <a:lstStyle/>
          <a:p>
            <a:endParaRPr/>
          </a:p>
        </p:txBody>
      </p:sp>
      <p:pic>
        <p:nvPicPr>
          <p:cNvPr id="7" name="object 3"/>
          <p:cNvPicPr/>
          <p:nvPr/>
        </p:nvPicPr>
        <p:blipFill>
          <a:blip r:embed="rId2" cstate="print"/>
          <a:stretch>
            <a:fillRect/>
          </a:stretch>
        </p:blipFill>
        <p:spPr>
          <a:xfrm>
            <a:off x="0" y="0"/>
            <a:ext cx="7604759" cy="6857998"/>
          </a:xfrm>
          <a:prstGeom prst="rect">
            <a:avLst/>
          </a:prstGeom>
        </p:spPr>
      </p:pic>
      <p:sp>
        <p:nvSpPr>
          <p:cNvPr id="8" name="object 4"/>
          <p:cNvSpPr txBox="1"/>
          <p:nvPr/>
        </p:nvSpPr>
        <p:spPr>
          <a:xfrm>
            <a:off x="7811516" y="2895600"/>
            <a:ext cx="3444875" cy="1858842"/>
          </a:xfrm>
          <a:prstGeom prst="rect">
            <a:avLst/>
          </a:prstGeom>
        </p:spPr>
        <p:txBody>
          <a:bodyPr vert="horz" wrap="square" lIns="0" tIns="12065" rIns="0" bIns="0" rtlCol="0">
            <a:spAutoFit/>
          </a:bodyPr>
          <a:lstStyle/>
          <a:p>
            <a:pPr marL="12700" marR="5080">
              <a:lnSpc>
                <a:spcPct val="100000"/>
              </a:lnSpc>
              <a:spcBef>
                <a:spcPts val="95"/>
              </a:spcBef>
            </a:pPr>
            <a:r>
              <a:rPr lang="tr-TR" sz="4000" spc="-15" dirty="0" smtClean="0">
                <a:solidFill>
                  <a:srgbClr val="FFFFFF"/>
                </a:solidFill>
                <a:latin typeface="Calibri Light"/>
                <a:cs typeface="Calibri Light"/>
              </a:rPr>
              <a:t>FORTIS</a:t>
            </a:r>
            <a:r>
              <a:rPr sz="4000" spc="-15" dirty="0" smtClean="0">
                <a:solidFill>
                  <a:srgbClr val="FFFFFF"/>
                </a:solidFill>
                <a:latin typeface="Calibri Light"/>
                <a:cs typeface="Calibri Light"/>
              </a:rPr>
              <a:t> </a:t>
            </a:r>
            <a:r>
              <a:rPr sz="4000" spc="-15" dirty="0">
                <a:solidFill>
                  <a:srgbClr val="FFFFFF"/>
                </a:solidFill>
                <a:latin typeface="Calibri Light"/>
                <a:cs typeface="Calibri Light"/>
              </a:rPr>
              <a:t>Pneumatic </a:t>
            </a:r>
            <a:r>
              <a:rPr sz="4000" spc="-894" dirty="0">
                <a:solidFill>
                  <a:srgbClr val="FFFFFF"/>
                </a:solidFill>
                <a:latin typeface="Calibri Light"/>
                <a:cs typeface="Calibri Light"/>
              </a:rPr>
              <a:t> </a:t>
            </a:r>
            <a:r>
              <a:rPr sz="4000" spc="-15" dirty="0">
                <a:solidFill>
                  <a:srgbClr val="FFFFFF"/>
                </a:solidFill>
                <a:latin typeface="Calibri Light"/>
                <a:cs typeface="Calibri Light"/>
              </a:rPr>
              <a:t>Roller</a:t>
            </a:r>
            <a:r>
              <a:rPr sz="4000" spc="-20" dirty="0">
                <a:solidFill>
                  <a:srgbClr val="FFFFFF"/>
                </a:solidFill>
                <a:latin typeface="Calibri Light"/>
                <a:cs typeface="Calibri Light"/>
              </a:rPr>
              <a:t> </a:t>
            </a:r>
            <a:r>
              <a:rPr sz="4000" spc="-5" dirty="0">
                <a:solidFill>
                  <a:srgbClr val="FFFFFF"/>
                </a:solidFill>
                <a:latin typeface="Calibri Light"/>
                <a:cs typeface="Calibri Light"/>
              </a:rPr>
              <a:t>Mill</a:t>
            </a:r>
            <a:endParaRPr sz="4000" dirty="0">
              <a:latin typeface="Calibri Light"/>
              <a:cs typeface="Calibri Light"/>
            </a:endParaRPr>
          </a:p>
        </p:txBody>
      </p:sp>
      <p:pic>
        <p:nvPicPr>
          <p:cNvPr id="9" name="object 5"/>
          <p:cNvPicPr/>
          <p:nvPr/>
        </p:nvPicPr>
        <p:blipFill>
          <a:blip r:embed="rId3" cstate="print"/>
          <a:stretch>
            <a:fillRect/>
          </a:stretch>
        </p:blipFill>
        <p:spPr>
          <a:xfrm>
            <a:off x="7731252" y="370331"/>
            <a:ext cx="3226307" cy="693420"/>
          </a:xfrm>
          <a:prstGeom prst="rect">
            <a:avLst/>
          </a:prstGeom>
        </p:spPr>
      </p:pic>
      <p:sp>
        <p:nvSpPr>
          <p:cNvPr id="10" name="object 6"/>
          <p:cNvSpPr txBox="1"/>
          <p:nvPr/>
        </p:nvSpPr>
        <p:spPr>
          <a:xfrm>
            <a:off x="7811516" y="4880229"/>
            <a:ext cx="3686175" cy="1123315"/>
          </a:xfrm>
          <a:prstGeom prst="rect">
            <a:avLst/>
          </a:prstGeom>
        </p:spPr>
        <p:txBody>
          <a:bodyPr vert="horz" wrap="square" lIns="0" tIns="12700" rIns="0" bIns="0" rtlCol="0">
            <a:spAutoFit/>
          </a:bodyPr>
          <a:lstStyle/>
          <a:p>
            <a:pPr marL="12700" marR="5080">
              <a:lnSpc>
                <a:spcPct val="100000"/>
              </a:lnSpc>
              <a:spcBef>
                <a:spcPts val="100"/>
              </a:spcBef>
            </a:pPr>
            <a:r>
              <a:rPr sz="1800" spc="-35" dirty="0">
                <a:solidFill>
                  <a:srgbClr val="FFFFFF"/>
                </a:solidFill>
                <a:cs typeface="Calibri Light"/>
              </a:rPr>
              <a:t>ORTAŞ</a:t>
            </a:r>
            <a:r>
              <a:rPr sz="1800" spc="-20" dirty="0">
                <a:solidFill>
                  <a:srgbClr val="FFFFFF"/>
                </a:solidFill>
                <a:cs typeface="Calibri Light"/>
              </a:rPr>
              <a:t> </a:t>
            </a:r>
            <a:r>
              <a:rPr sz="1800" dirty="0">
                <a:solidFill>
                  <a:srgbClr val="FFFFFF"/>
                </a:solidFill>
                <a:cs typeface="Calibri Light"/>
              </a:rPr>
              <a:t>DEĞİRMEN</a:t>
            </a:r>
            <a:r>
              <a:rPr sz="1800" spc="-5" dirty="0">
                <a:solidFill>
                  <a:srgbClr val="FFFFFF"/>
                </a:solidFill>
                <a:cs typeface="Calibri Light"/>
              </a:rPr>
              <a:t> </a:t>
            </a:r>
            <a:r>
              <a:rPr sz="1800" dirty="0">
                <a:solidFill>
                  <a:srgbClr val="FFFFFF"/>
                </a:solidFill>
                <a:cs typeface="Calibri Light"/>
              </a:rPr>
              <a:t>has</a:t>
            </a:r>
            <a:r>
              <a:rPr sz="1800" spc="-5" dirty="0">
                <a:solidFill>
                  <a:srgbClr val="FFFFFF"/>
                </a:solidFill>
                <a:cs typeface="Calibri Light"/>
              </a:rPr>
              <a:t> </a:t>
            </a:r>
            <a:r>
              <a:rPr sz="1800" dirty="0">
                <a:solidFill>
                  <a:srgbClr val="FFFFFF"/>
                </a:solidFill>
                <a:cs typeface="Calibri Light"/>
              </a:rPr>
              <a:t>added a </a:t>
            </a:r>
            <a:r>
              <a:rPr sz="1800" spc="-10" dirty="0">
                <a:solidFill>
                  <a:srgbClr val="FFFFFF"/>
                </a:solidFill>
                <a:cs typeface="Calibri Light"/>
              </a:rPr>
              <a:t>brand </a:t>
            </a:r>
            <a:r>
              <a:rPr sz="1800" spc="-5" dirty="0">
                <a:solidFill>
                  <a:srgbClr val="FFFFFF"/>
                </a:solidFill>
                <a:cs typeface="Calibri Light"/>
              </a:rPr>
              <a:t> </a:t>
            </a:r>
            <a:r>
              <a:rPr sz="1800" spc="-10" dirty="0">
                <a:solidFill>
                  <a:srgbClr val="FFFFFF"/>
                </a:solidFill>
                <a:cs typeface="Calibri Light"/>
              </a:rPr>
              <a:t>new</a:t>
            </a:r>
            <a:r>
              <a:rPr sz="1800" spc="10" dirty="0">
                <a:solidFill>
                  <a:srgbClr val="FFFFFF"/>
                </a:solidFill>
                <a:cs typeface="Calibri Light"/>
              </a:rPr>
              <a:t> </a:t>
            </a:r>
            <a:r>
              <a:rPr sz="1800" spc="-10" dirty="0">
                <a:solidFill>
                  <a:srgbClr val="FFFFFF"/>
                </a:solidFill>
                <a:cs typeface="Calibri Light"/>
              </a:rPr>
              <a:t>aesthetic</a:t>
            </a:r>
            <a:r>
              <a:rPr sz="1800" spc="10" dirty="0">
                <a:solidFill>
                  <a:srgbClr val="FFFFFF"/>
                </a:solidFill>
                <a:cs typeface="Calibri Light"/>
              </a:rPr>
              <a:t> </a:t>
            </a:r>
            <a:r>
              <a:rPr sz="1800" dirty="0">
                <a:solidFill>
                  <a:srgbClr val="FFFFFF"/>
                </a:solidFill>
                <a:cs typeface="Calibri Light"/>
              </a:rPr>
              <a:t>and </a:t>
            </a:r>
            <a:r>
              <a:rPr sz="1800" spc="-5" dirty="0">
                <a:solidFill>
                  <a:srgbClr val="FFFFFF"/>
                </a:solidFill>
                <a:cs typeface="Calibri Light"/>
              </a:rPr>
              <a:t>stylish</a:t>
            </a:r>
            <a:r>
              <a:rPr sz="1800" spc="15" dirty="0">
                <a:solidFill>
                  <a:srgbClr val="FFFFFF"/>
                </a:solidFill>
                <a:cs typeface="Calibri Light"/>
              </a:rPr>
              <a:t> </a:t>
            </a:r>
            <a:r>
              <a:rPr sz="1800" spc="-5" dirty="0">
                <a:solidFill>
                  <a:srgbClr val="FFFFFF"/>
                </a:solidFill>
                <a:cs typeface="Calibri Light"/>
              </a:rPr>
              <a:t>design</a:t>
            </a:r>
            <a:r>
              <a:rPr sz="1800" spc="15" dirty="0">
                <a:solidFill>
                  <a:srgbClr val="FFFFFF"/>
                </a:solidFill>
                <a:cs typeface="Calibri Light"/>
              </a:rPr>
              <a:t> </a:t>
            </a:r>
            <a:r>
              <a:rPr sz="1800" spc="-10" dirty="0">
                <a:solidFill>
                  <a:srgbClr val="FFFFFF"/>
                </a:solidFill>
                <a:cs typeface="Calibri Light"/>
              </a:rPr>
              <a:t>roller </a:t>
            </a:r>
            <a:r>
              <a:rPr sz="1800" spc="-5" dirty="0">
                <a:solidFill>
                  <a:srgbClr val="FFFFFF"/>
                </a:solidFill>
                <a:cs typeface="Calibri Light"/>
              </a:rPr>
              <a:t> mill</a:t>
            </a:r>
            <a:r>
              <a:rPr sz="1800" dirty="0">
                <a:solidFill>
                  <a:srgbClr val="FFFFFF"/>
                </a:solidFill>
                <a:cs typeface="Calibri Light"/>
              </a:rPr>
              <a:t> which</a:t>
            </a:r>
            <a:r>
              <a:rPr sz="1800" spc="10" dirty="0">
                <a:solidFill>
                  <a:srgbClr val="FFFFFF"/>
                </a:solidFill>
                <a:cs typeface="Calibri Light"/>
              </a:rPr>
              <a:t> </a:t>
            </a:r>
            <a:r>
              <a:rPr sz="1800" dirty="0">
                <a:solidFill>
                  <a:srgbClr val="FFFFFF"/>
                </a:solidFill>
                <a:cs typeface="Calibri Light"/>
              </a:rPr>
              <a:t>is</a:t>
            </a:r>
            <a:r>
              <a:rPr sz="1800" spc="-5" dirty="0">
                <a:solidFill>
                  <a:srgbClr val="FFFFFF"/>
                </a:solidFill>
                <a:cs typeface="Calibri Light"/>
              </a:rPr>
              <a:t> </a:t>
            </a:r>
            <a:r>
              <a:rPr sz="1800" spc="-15" dirty="0">
                <a:solidFill>
                  <a:srgbClr val="FFFFFF"/>
                </a:solidFill>
                <a:cs typeface="Calibri Light"/>
              </a:rPr>
              <a:t>far</a:t>
            </a:r>
            <a:r>
              <a:rPr sz="1800" dirty="0">
                <a:solidFill>
                  <a:srgbClr val="FFFFFF"/>
                </a:solidFill>
                <a:cs typeface="Calibri Light"/>
              </a:rPr>
              <a:t> </a:t>
            </a:r>
            <a:r>
              <a:rPr sz="1800" spc="-10" dirty="0">
                <a:solidFill>
                  <a:srgbClr val="FFFFFF"/>
                </a:solidFill>
                <a:cs typeface="Calibri Light"/>
              </a:rPr>
              <a:t>from</a:t>
            </a:r>
            <a:r>
              <a:rPr sz="1800" spc="-15" dirty="0">
                <a:solidFill>
                  <a:srgbClr val="FFFFFF"/>
                </a:solidFill>
                <a:cs typeface="Calibri Light"/>
              </a:rPr>
              <a:t> </a:t>
            </a:r>
            <a:r>
              <a:rPr sz="1800" spc="-5" dirty="0">
                <a:solidFill>
                  <a:srgbClr val="FFFFFF"/>
                </a:solidFill>
                <a:cs typeface="Calibri Light"/>
              </a:rPr>
              <a:t>traditional</a:t>
            </a:r>
            <a:r>
              <a:rPr sz="1800" spc="10" dirty="0">
                <a:solidFill>
                  <a:srgbClr val="FFFFFF"/>
                </a:solidFill>
                <a:cs typeface="Calibri Light"/>
              </a:rPr>
              <a:t> </a:t>
            </a:r>
            <a:r>
              <a:rPr sz="1800" spc="-5" dirty="0">
                <a:solidFill>
                  <a:srgbClr val="FFFFFF"/>
                </a:solidFill>
                <a:cs typeface="Calibri Light"/>
              </a:rPr>
              <a:t>designs </a:t>
            </a:r>
            <a:r>
              <a:rPr sz="1800" spc="-395" dirty="0">
                <a:solidFill>
                  <a:srgbClr val="FFFFFF"/>
                </a:solidFill>
                <a:cs typeface="Calibri Light"/>
              </a:rPr>
              <a:t> </a:t>
            </a:r>
            <a:r>
              <a:rPr sz="1800" spc="-10" dirty="0">
                <a:solidFill>
                  <a:srgbClr val="FFFFFF"/>
                </a:solidFill>
                <a:cs typeface="Calibri Light"/>
              </a:rPr>
              <a:t>to </a:t>
            </a:r>
            <a:r>
              <a:rPr sz="1800" spc="-5" dirty="0">
                <a:solidFill>
                  <a:srgbClr val="FFFFFF"/>
                </a:solidFill>
                <a:cs typeface="Calibri Light"/>
              </a:rPr>
              <a:t>its</a:t>
            </a:r>
            <a:r>
              <a:rPr sz="1800" spc="10" dirty="0">
                <a:solidFill>
                  <a:srgbClr val="FFFFFF"/>
                </a:solidFill>
                <a:cs typeface="Calibri Light"/>
              </a:rPr>
              <a:t> </a:t>
            </a:r>
            <a:r>
              <a:rPr sz="1800" spc="-5" dirty="0">
                <a:solidFill>
                  <a:srgbClr val="FFFFFF"/>
                </a:solidFill>
                <a:cs typeface="Calibri Light"/>
              </a:rPr>
              <a:t>machine </a:t>
            </a:r>
            <a:r>
              <a:rPr sz="1800" spc="-25" dirty="0">
                <a:solidFill>
                  <a:srgbClr val="FFFFFF"/>
                </a:solidFill>
                <a:cs typeface="Calibri Light"/>
              </a:rPr>
              <a:t>family.</a:t>
            </a:r>
            <a:endParaRPr sz="1800" dirty="0">
              <a:cs typeface="Calibri Light"/>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Tree>
    <p:extLst>
      <p:ext uri="{BB962C8B-B14F-4D97-AF65-F5344CB8AC3E}">
        <p14:creationId xmlns:p14="http://schemas.microsoft.com/office/powerpoint/2010/main" val="4176622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206"/>
            <a:ext cx="12192002" cy="7667304"/>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
        <p:nvSpPr>
          <p:cNvPr id="6" name="Metin kutusu 5"/>
          <p:cNvSpPr txBox="1"/>
          <p:nvPr/>
        </p:nvSpPr>
        <p:spPr>
          <a:xfrm>
            <a:off x="257908" y="1368048"/>
            <a:ext cx="3774830" cy="4031873"/>
          </a:xfrm>
          <a:prstGeom prst="rect">
            <a:avLst/>
          </a:prstGeom>
          <a:noFill/>
        </p:spPr>
        <p:txBody>
          <a:bodyPr wrap="square" rtlCol="0">
            <a:spAutoFit/>
          </a:bodyPr>
          <a:lstStyle/>
          <a:p>
            <a:pPr marL="12700" marR="5080">
              <a:lnSpc>
                <a:spcPct val="100000"/>
              </a:lnSpc>
              <a:spcBef>
                <a:spcPts val="95"/>
              </a:spcBef>
            </a:pPr>
            <a:r>
              <a:rPr lang="en-US" sz="1700" b="1" spc="-5" dirty="0">
                <a:solidFill>
                  <a:schemeClr val="bg1"/>
                </a:solidFill>
                <a:cs typeface="Calibri Light"/>
              </a:rPr>
              <a:t>has</a:t>
            </a:r>
            <a:r>
              <a:rPr lang="en-US" sz="1700" b="1" spc="10" dirty="0">
                <a:solidFill>
                  <a:schemeClr val="bg1"/>
                </a:solidFill>
                <a:cs typeface="Calibri Light"/>
              </a:rPr>
              <a:t> </a:t>
            </a:r>
            <a:r>
              <a:rPr lang="en-US" sz="1700" b="1" spc="-5" dirty="0">
                <a:solidFill>
                  <a:schemeClr val="bg1"/>
                </a:solidFill>
                <a:cs typeface="Calibri Light"/>
              </a:rPr>
              <a:t>been</a:t>
            </a:r>
            <a:r>
              <a:rPr lang="en-US" sz="1700" b="1" spc="5" dirty="0">
                <a:solidFill>
                  <a:schemeClr val="bg1"/>
                </a:solidFill>
                <a:cs typeface="Calibri Light"/>
              </a:rPr>
              <a:t> </a:t>
            </a:r>
            <a:r>
              <a:rPr lang="en-US" sz="1700" b="1" spc="-5" dirty="0">
                <a:solidFill>
                  <a:schemeClr val="bg1"/>
                </a:solidFill>
                <a:cs typeface="Calibri Light"/>
              </a:rPr>
              <a:t>designed</a:t>
            </a:r>
            <a:r>
              <a:rPr lang="en-US" sz="1700" b="1" spc="25" dirty="0">
                <a:solidFill>
                  <a:schemeClr val="bg1"/>
                </a:solidFill>
                <a:cs typeface="Calibri Light"/>
              </a:rPr>
              <a:t> </a:t>
            </a:r>
            <a:r>
              <a:rPr lang="en-US" sz="1700" b="1" spc="-5" dirty="0">
                <a:solidFill>
                  <a:schemeClr val="bg1"/>
                </a:solidFill>
                <a:cs typeface="Calibri Light"/>
              </a:rPr>
              <a:t>with</a:t>
            </a:r>
            <a:r>
              <a:rPr lang="en-US" sz="1700" b="1" spc="5" dirty="0">
                <a:solidFill>
                  <a:schemeClr val="bg1"/>
                </a:solidFill>
                <a:cs typeface="Calibri Light"/>
              </a:rPr>
              <a:t> </a:t>
            </a:r>
            <a:r>
              <a:rPr lang="en-US" sz="1700" b="1" spc="-5" dirty="0">
                <a:solidFill>
                  <a:schemeClr val="bg1"/>
                </a:solidFill>
                <a:cs typeface="Calibri Light"/>
              </a:rPr>
              <a:t>a </a:t>
            </a:r>
            <a:r>
              <a:rPr lang="en-US" sz="1700" b="1" spc="-10" dirty="0">
                <a:solidFill>
                  <a:schemeClr val="bg1"/>
                </a:solidFill>
                <a:cs typeface="Calibri Light"/>
              </a:rPr>
              <a:t>simple </a:t>
            </a:r>
            <a:r>
              <a:rPr lang="en-US" sz="1700" b="1" spc="-5" dirty="0">
                <a:solidFill>
                  <a:schemeClr val="bg1"/>
                </a:solidFill>
                <a:cs typeface="Calibri Light"/>
              </a:rPr>
              <a:t> </a:t>
            </a:r>
            <a:r>
              <a:rPr lang="en-US" sz="1700" b="1" spc="-10" dirty="0">
                <a:solidFill>
                  <a:schemeClr val="bg1"/>
                </a:solidFill>
                <a:cs typeface="Calibri Light"/>
              </a:rPr>
              <a:t>aesthetic</a:t>
            </a:r>
            <a:r>
              <a:rPr lang="en-US" sz="1700" b="1" spc="-5" dirty="0">
                <a:solidFill>
                  <a:schemeClr val="bg1"/>
                </a:solidFill>
                <a:cs typeface="Calibri Light"/>
              </a:rPr>
              <a:t> </a:t>
            </a:r>
            <a:r>
              <a:rPr lang="en-US" sz="1700" b="1" spc="-10" dirty="0">
                <a:solidFill>
                  <a:schemeClr val="bg1"/>
                </a:solidFill>
                <a:cs typeface="Calibri Light"/>
              </a:rPr>
              <a:t>approach</a:t>
            </a:r>
            <a:r>
              <a:rPr lang="en-US" sz="1700" b="1" spc="15" dirty="0">
                <a:solidFill>
                  <a:schemeClr val="bg1"/>
                </a:solidFill>
                <a:cs typeface="Calibri Light"/>
              </a:rPr>
              <a:t> </a:t>
            </a:r>
            <a:r>
              <a:rPr lang="en-US" sz="1700" b="1" spc="-5" dirty="0">
                <a:solidFill>
                  <a:schemeClr val="bg1"/>
                </a:solidFill>
                <a:cs typeface="Calibri Light"/>
              </a:rPr>
              <a:t>that</a:t>
            </a:r>
            <a:r>
              <a:rPr lang="en-US" sz="1700" b="1" spc="-10" dirty="0">
                <a:solidFill>
                  <a:schemeClr val="bg1"/>
                </a:solidFill>
                <a:cs typeface="Calibri Light"/>
              </a:rPr>
              <a:t> goes</a:t>
            </a:r>
            <a:r>
              <a:rPr lang="en-US" sz="1700" b="1" spc="20" dirty="0">
                <a:solidFill>
                  <a:schemeClr val="bg1"/>
                </a:solidFill>
                <a:cs typeface="Calibri Light"/>
              </a:rPr>
              <a:t> </a:t>
            </a:r>
            <a:r>
              <a:rPr lang="en-US" sz="1700" b="1" spc="-10" dirty="0">
                <a:solidFill>
                  <a:schemeClr val="bg1"/>
                </a:solidFill>
                <a:cs typeface="Calibri Light"/>
              </a:rPr>
              <a:t>beyond </a:t>
            </a:r>
            <a:r>
              <a:rPr lang="en-US" sz="1700" b="1" spc="-350" dirty="0">
                <a:solidFill>
                  <a:schemeClr val="bg1"/>
                </a:solidFill>
                <a:cs typeface="Calibri Light"/>
              </a:rPr>
              <a:t> </a:t>
            </a:r>
            <a:r>
              <a:rPr lang="en-US" sz="1700" b="1" spc="-5" dirty="0">
                <a:solidFill>
                  <a:schemeClr val="bg1"/>
                </a:solidFill>
                <a:cs typeface="Calibri Light"/>
              </a:rPr>
              <a:t>the traditional design concept and  emphasizes language of function.</a:t>
            </a:r>
          </a:p>
          <a:p>
            <a:pPr>
              <a:lnSpc>
                <a:spcPct val="100000"/>
              </a:lnSpc>
              <a:spcBef>
                <a:spcPts val="35"/>
              </a:spcBef>
            </a:pPr>
            <a:endParaRPr lang="en-US" sz="1700" b="1" spc="-5" dirty="0">
              <a:solidFill>
                <a:schemeClr val="bg1"/>
              </a:solidFill>
              <a:cs typeface="Calibri Light"/>
            </a:endParaRPr>
          </a:p>
          <a:p>
            <a:pPr marL="12700" marR="291465">
              <a:lnSpc>
                <a:spcPct val="100000"/>
              </a:lnSpc>
            </a:pPr>
            <a:r>
              <a:rPr lang="en-US" sz="1700" b="1" spc="-5" dirty="0">
                <a:solidFill>
                  <a:schemeClr val="bg1"/>
                </a:solidFill>
                <a:cs typeface="Calibri Light"/>
              </a:rPr>
              <a:t>The machine design carries important  features such as power, durability and  silence to the future with stable lines.  The structural components of the  product are emphasized with simple  flowing forms and color codes so that  they are defined on the outer surfaces  of the design.</a:t>
            </a:r>
          </a:p>
          <a:p>
            <a:endParaRPr lang="tr-TR" dirty="0"/>
          </a:p>
        </p:txBody>
      </p:sp>
      <p:sp>
        <p:nvSpPr>
          <p:cNvPr id="7" name="object 2"/>
          <p:cNvSpPr txBox="1">
            <a:spLocks noGrp="1"/>
          </p:cNvSpPr>
          <p:nvPr>
            <p:ph type="title"/>
          </p:nvPr>
        </p:nvSpPr>
        <p:spPr>
          <a:xfrm>
            <a:off x="257908" y="103003"/>
            <a:ext cx="5424435" cy="1367682"/>
          </a:xfrm>
          <a:prstGeom prst="rect">
            <a:avLst/>
          </a:prstGeom>
        </p:spPr>
        <p:txBody>
          <a:bodyPr vert="horz" wrap="square" lIns="0" tIns="13335" rIns="0" bIns="0" rtlCol="0">
            <a:spAutoFit/>
          </a:bodyPr>
          <a:lstStyle/>
          <a:p>
            <a:pPr marL="12700">
              <a:lnSpc>
                <a:spcPct val="100000"/>
              </a:lnSpc>
              <a:spcBef>
                <a:spcPts val="105"/>
              </a:spcBef>
            </a:pPr>
            <a:r>
              <a:rPr spc="-15" dirty="0" smtClean="0">
                <a:solidFill>
                  <a:schemeClr val="bg1"/>
                </a:solidFill>
                <a:latin typeface="Calibri" panose="020F0502020204030204" pitchFamily="34" charset="0"/>
                <a:ea typeface="Calibri" panose="020F0502020204030204" pitchFamily="34" charset="0"/>
                <a:cs typeface="Calibri" panose="020F0502020204030204" pitchFamily="34" charset="0"/>
              </a:rPr>
              <a:t>F</a:t>
            </a:r>
            <a:r>
              <a:rPr lang="tr-TR" spc="-15" dirty="0" smtClean="0">
                <a:solidFill>
                  <a:schemeClr val="bg1"/>
                </a:solidFill>
                <a:latin typeface="Calibri" panose="020F0502020204030204" pitchFamily="34" charset="0"/>
                <a:ea typeface="Calibri" panose="020F0502020204030204" pitchFamily="34" charset="0"/>
                <a:cs typeface="Calibri" panose="020F0502020204030204" pitchFamily="34" charset="0"/>
              </a:rPr>
              <a:t>ORTIS</a:t>
            </a:r>
            <a:r>
              <a:rPr spc="-6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spc="-20" dirty="0">
                <a:solidFill>
                  <a:schemeClr val="bg1"/>
                </a:solidFill>
                <a:latin typeface="Calibri" panose="020F0502020204030204" pitchFamily="34" charset="0"/>
                <a:ea typeface="Calibri" panose="020F0502020204030204" pitchFamily="34" charset="0"/>
                <a:cs typeface="Calibri" panose="020F0502020204030204" pitchFamily="34" charset="0"/>
              </a:rPr>
              <a:t>Pneumatic</a:t>
            </a:r>
            <a:r>
              <a:rPr spc="-65"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spc="-15" dirty="0">
                <a:solidFill>
                  <a:schemeClr val="bg1"/>
                </a:solidFill>
                <a:latin typeface="Calibri" panose="020F0502020204030204" pitchFamily="34" charset="0"/>
                <a:ea typeface="Calibri" panose="020F0502020204030204" pitchFamily="34" charset="0"/>
                <a:cs typeface="Calibri" panose="020F0502020204030204" pitchFamily="34" charset="0"/>
              </a:rPr>
              <a:t>Roller</a:t>
            </a:r>
            <a:r>
              <a:rPr spc="-6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spc="-5" dirty="0">
                <a:solidFill>
                  <a:schemeClr val="bg1"/>
                </a:solidFill>
                <a:latin typeface="Calibri" panose="020F0502020204030204" pitchFamily="34" charset="0"/>
                <a:ea typeface="Calibri" panose="020F0502020204030204" pitchFamily="34" charset="0"/>
                <a:cs typeface="Calibri" panose="020F0502020204030204" pitchFamily="34" charset="0"/>
              </a:rPr>
              <a:t>Mill</a:t>
            </a:r>
          </a:p>
        </p:txBody>
      </p:sp>
    </p:spTree>
    <p:extLst>
      <p:ext uri="{BB962C8B-B14F-4D97-AF65-F5344CB8AC3E}">
        <p14:creationId xmlns:p14="http://schemas.microsoft.com/office/powerpoint/2010/main" val="2868182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p:cNvPicPr/>
          <p:nvPr/>
        </p:nvPicPr>
        <p:blipFill>
          <a:blip r:embed="rId2" cstate="print"/>
          <a:stretch>
            <a:fillRect/>
          </a:stretch>
        </p:blipFill>
        <p:spPr>
          <a:xfrm>
            <a:off x="0" y="2"/>
            <a:ext cx="12191999" cy="6857998"/>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808" y="5972537"/>
            <a:ext cx="901650" cy="723416"/>
          </a:xfrm>
          <a:prstGeom prst="rect">
            <a:avLst/>
          </a:prstGeom>
        </p:spPr>
      </p:pic>
      <p:sp>
        <p:nvSpPr>
          <p:cNvPr id="9" name="object 5"/>
          <p:cNvSpPr txBox="1"/>
          <p:nvPr/>
        </p:nvSpPr>
        <p:spPr>
          <a:xfrm>
            <a:off x="300040" y="1940450"/>
            <a:ext cx="2394712" cy="2977097"/>
          </a:xfrm>
          <a:prstGeom prst="rect">
            <a:avLst/>
          </a:prstGeom>
        </p:spPr>
        <p:txBody>
          <a:bodyPr vert="horz" wrap="square" lIns="0" tIns="13335" rIns="0" bIns="0" rtlCol="0">
            <a:spAutoFit/>
          </a:bodyPr>
          <a:lstStyle/>
          <a:p>
            <a:pPr marL="12700" marR="5080">
              <a:lnSpc>
                <a:spcPct val="107100"/>
              </a:lnSpc>
              <a:spcBef>
                <a:spcPts val="105"/>
              </a:spcBef>
            </a:pP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Rolling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machine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working </a:t>
            </a:r>
            <a:r>
              <a:rPr spc="-30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with new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generation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smart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technology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has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high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performance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in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terms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of efficiency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and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15" dirty="0">
                <a:solidFill>
                  <a:srgbClr val="404040"/>
                </a:solidFill>
                <a:latin typeface="Calibri" panose="020F0502020204030204" pitchFamily="34" charset="0"/>
                <a:ea typeface="Calibri" panose="020F0502020204030204" pitchFamily="34" charset="0"/>
                <a:cs typeface="Calibri" panose="020F0502020204030204" pitchFamily="34" charset="0"/>
              </a:rPr>
              <a:t>capacity.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It is possible </a:t>
            </a:r>
            <a:r>
              <a:rPr spc="-20" dirty="0">
                <a:solidFill>
                  <a:srgbClr val="404040"/>
                </a:solidFill>
                <a:latin typeface="Calibri" panose="020F0502020204030204" pitchFamily="34" charset="0"/>
                <a:ea typeface="Calibri" panose="020F0502020204030204" pitchFamily="34" charset="0"/>
                <a:cs typeface="Calibri" panose="020F0502020204030204" pitchFamily="34" charset="0"/>
              </a:rPr>
              <a:t>to </a:t>
            </a:r>
            <a:r>
              <a:rPr spc="-30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use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the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machine in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automatic or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manual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mode with the touch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control</a:t>
            </a:r>
            <a:r>
              <a:rPr spc="-2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screen.</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0" name="object 6"/>
          <p:cNvSpPr txBox="1"/>
          <p:nvPr/>
        </p:nvSpPr>
        <p:spPr>
          <a:xfrm>
            <a:off x="9601200" y="2240403"/>
            <a:ext cx="2379218" cy="2377189"/>
          </a:xfrm>
          <a:prstGeom prst="rect">
            <a:avLst/>
          </a:prstGeom>
        </p:spPr>
        <p:txBody>
          <a:bodyPr vert="horz" wrap="square" lIns="0" tIns="12700" rIns="0" bIns="0" rtlCol="0">
            <a:spAutoFit/>
          </a:bodyPr>
          <a:lstStyle/>
          <a:p>
            <a:pPr marL="12700" marR="5715" indent="187325" algn="r">
              <a:lnSpc>
                <a:spcPct val="107200"/>
              </a:lnSpc>
              <a:spcBef>
                <a:spcPts val="100"/>
              </a:spcBef>
            </a:pPr>
            <a:r>
              <a:rPr dirty="0">
                <a:solidFill>
                  <a:srgbClr val="404040"/>
                </a:solidFill>
                <a:latin typeface="Calibri" panose="020F0502020204030204" pitchFamily="34" charset="0"/>
                <a:ea typeface="Calibri" panose="020F0502020204030204" pitchFamily="34" charset="0"/>
                <a:cs typeface="Calibri" panose="020F0502020204030204" pitchFamily="34" charset="0"/>
              </a:rPr>
              <a:t>Thanks</a:t>
            </a:r>
            <a:r>
              <a:rPr spc="-7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to</a:t>
            </a:r>
            <a:r>
              <a:rPr spc="-3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the</a:t>
            </a:r>
            <a:r>
              <a:rPr spc="-4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rational </a:t>
            </a:r>
            <a:r>
              <a:rPr spc="-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screen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interface,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the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operator</a:t>
            </a:r>
            <a:r>
              <a:rPr spc="-4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can</a:t>
            </a:r>
            <a:r>
              <a:rPr spc="-2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control</a:t>
            </a:r>
            <a:r>
              <a:rPr spc="-3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the</a:t>
            </a:r>
            <a:endParaRPr dirty="0">
              <a:latin typeface="Calibri" panose="020F0502020204030204" pitchFamily="34" charset="0"/>
              <a:ea typeface="Calibri" panose="020F0502020204030204" pitchFamily="34" charset="0"/>
              <a:cs typeface="Calibri" panose="020F0502020204030204" pitchFamily="34" charset="0"/>
            </a:endParaRPr>
          </a:p>
          <a:p>
            <a:pPr marL="53340" marR="5080" indent="571500" algn="r">
              <a:lnSpc>
                <a:spcPct val="106900"/>
              </a:lnSpc>
              <a:spcBef>
                <a:spcPts val="5"/>
              </a:spcBef>
            </a:pPr>
            <a:r>
              <a:rPr dirty="0">
                <a:solidFill>
                  <a:srgbClr val="404040"/>
                </a:solidFill>
                <a:latin typeface="Calibri" panose="020F0502020204030204" pitchFamily="34" charset="0"/>
                <a:ea typeface="Calibri" panose="020F0502020204030204" pitchFamily="34" charset="0"/>
                <a:cs typeface="Calibri" panose="020F0502020204030204" pitchFamily="34" charset="0"/>
              </a:rPr>
              <a:t>machine</a:t>
            </a:r>
            <a:r>
              <a:rPr spc="-2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spee</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d</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electrical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current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levels, </a:t>
            </a:r>
            <a:r>
              <a:rPr spc="-30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occupancy </a:t>
            </a:r>
            <a:r>
              <a:rPr spc="-10" dirty="0">
                <a:solidFill>
                  <a:srgbClr val="404040"/>
                </a:solidFill>
                <a:latin typeface="Calibri" panose="020F0502020204030204" pitchFamily="34" charset="0"/>
                <a:ea typeface="Calibri" panose="020F0502020204030204" pitchFamily="34" charset="0"/>
                <a:cs typeface="Calibri" panose="020F0502020204030204" pitchFamily="34" charset="0"/>
              </a:rPr>
              <a:t>levels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and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critical </a:t>
            </a:r>
            <a:r>
              <a:rPr dirty="0">
                <a:solidFill>
                  <a:srgbClr val="404040"/>
                </a:solidFill>
                <a:latin typeface="Calibri" panose="020F0502020204030204" pitchFamily="34" charset="0"/>
                <a:ea typeface="Calibri" panose="020F0502020204030204" pitchFamily="34" charset="0"/>
                <a:cs typeface="Calibri" panose="020F0502020204030204" pitchFamily="34" charset="0"/>
              </a:rPr>
              <a:t>functions</a:t>
            </a:r>
            <a:r>
              <a:rPr spc="-45"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via</a:t>
            </a:r>
            <a:r>
              <a:rPr spc="-2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spc="-5" dirty="0">
                <a:solidFill>
                  <a:srgbClr val="404040"/>
                </a:solidFill>
                <a:latin typeface="Calibri" panose="020F0502020204030204" pitchFamily="34" charset="0"/>
                <a:ea typeface="Calibri" panose="020F0502020204030204" pitchFamily="34" charset="0"/>
                <a:cs typeface="Calibri" panose="020F0502020204030204" pitchFamily="34" charset="0"/>
              </a:rPr>
              <a:t>the</a:t>
            </a:r>
            <a:endParaRPr dirty="0">
              <a:latin typeface="Calibri" panose="020F0502020204030204" pitchFamily="34" charset="0"/>
              <a:ea typeface="Calibri" panose="020F0502020204030204" pitchFamily="34" charset="0"/>
              <a:cs typeface="Calibri" panose="020F0502020204030204" pitchFamily="34" charset="0"/>
            </a:endParaRPr>
          </a:p>
          <a:p>
            <a:pPr marR="6350" algn="r">
              <a:lnSpc>
                <a:spcPct val="100000"/>
              </a:lnSpc>
              <a:spcBef>
                <a:spcPts val="120"/>
              </a:spcBef>
            </a:pPr>
            <a:r>
              <a:rPr dirty="0">
                <a:solidFill>
                  <a:srgbClr val="404040"/>
                </a:solidFill>
                <a:latin typeface="Calibri" panose="020F0502020204030204" pitchFamily="34" charset="0"/>
                <a:ea typeface="Calibri" panose="020F0502020204030204" pitchFamily="34" charset="0"/>
                <a:cs typeface="Calibri" panose="020F0502020204030204" pitchFamily="34" charset="0"/>
              </a:rPr>
              <a:t>panel.</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437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792</TotalTime>
  <Words>905</Words>
  <Application>Microsoft Office PowerPoint</Application>
  <PresentationFormat>Widescreen</PresentationFormat>
  <Paragraphs>86</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Aestetico Medium</vt:lpstr>
      <vt:lpstr>Aestetico Semi Bold</vt:lpstr>
      <vt:lpstr>Arial</vt:lpstr>
      <vt:lpstr>Arial MT</vt:lpstr>
      <vt:lpstr>Calibri</vt:lpstr>
      <vt:lpstr>Calibri Light</vt:lpstr>
      <vt:lpstr>Office Teması</vt:lpstr>
      <vt:lpstr>PowerPoint Presentation</vt:lpstr>
      <vt:lpstr>PowerPoint Presentation</vt:lpstr>
      <vt:lpstr>PowerPoint Presentation</vt:lpstr>
      <vt:lpstr>PowerPoint Presentation</vt:lpstr>
      <vt:lpstr>PowerPoint Presentation</vt:lpstr>
      <vt:lpstr>OUR PRODUCTS</vt:lpstr>
      <vt:lpstr>PowerPoint Presentation</vt:lpstr>
      <vt:lpstr>FORTIS Pneumatic Roller Mill</vt:lpstr>
      <vt:lpstr>PowerPoint Presentation</vt:lpstr>
      <vt:lpstr>Fortis Pneumatic Roller Mill, designed by meticulously interpreting the function and technical information of the designers, symbolizes the strong harmony of design and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production facility is located only in Konya, Türkiye, but the quality and technology of Ortas are known all over the world!</vt:lpstr>
      <vt:lpstr>-UZBEKISTAN 750 TPD CAPACITY FLOUR MILL FACTORY</vt:lpstr>
      <vt:lpstr>-PAKISTAN 500 TPD CAPACITY FLOUR MILL FACTORY</vt:lpstr>
      <vt:lpstr>-FEED MILL FACTORIES</vt:lpstr>
      <vt:lpstr>On the way to being "always better" with our continuous innovations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Saadat Cyrus</cp:lastModifiedBy>
  <cp:revision>86</cp:revision>
  <dcterms:created xsi:type="dcterms:W3CDTF">2023-07-05T09:57:30Z</dcterms:created>
  <dcterms:modified xsi:type="dcterms:W3CDTF">2023-08-01T10:28:21Z</dcterms:modified>
</cp:coreProperties>
</file>