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826" r:id="rId2"/>
    <p:sldId id="867" r:id="rId3"/>
    <p:sldId id="875" r:id="rId4"/>
    <p:sldId id="869" r:id="rId5"/>
    <p:sldId id="260" r:id="rId6"/>
    <p:sldId id="287" r:id="rId7"/>
    <p:sldId id="508" r:id="rId8"/>
    <p:sldId id="781" r:id="rId9"/>
    <p:sldId id="837" r:id="rId10"/>
    <p:sldId id="842" r:id="rId11"/>
    <p:sldId id="877" r:id="rId12"/>
    <p:sldId id="273" r:id="rId13"/>
    <p:sldId id="851" r:id="rId14"/>
    <p:sldId id="844" r:id="rId15"/>
    <p:sldId id="850" r:id="rId16"/>
    <p:sldId id="351" r:id="rId17"/>
    <p:sldId id="860" r:id="rId18"/>
    <p:sldId id="839" r:id="rId19"/>
    <p:sldId id="873" r:id="rId20"/>
    <p:sldId id="876" r:id="rId21"/>
    <p:sldId id="878" r:id="rId22"/>
    <p:sldId id="862" r:id="rId23"/>
    <p:sldId id="863" r:id="rId24"/>
    <p:sldId id="874" r:id="rId25"/>
    <p:sldId id="447" r:id="rId26"/>
    <p:sldId id="450" r:id="rId27"/>
    <p:sldId id="854" r:id="rId28"/>
    <p:sldId id="493" r:id="rId29"/>
    <p:sldId id="44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handoutMaster" Target="handoutMasters/handout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heme" Target="theme/theme1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3CBCB3-FDB8-3839-43BB-BDE53F48F7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EA5D21-62C8-FF5E-82C3-FE2DE3B589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9997D7-0834-492F-B49B-209F0F906906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C1CED-1492-08AE-F1F2-81855ED76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Buhler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448D8C-44F7-13D1-A7C6-2496B896F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03785-B14C-4ACF-B68D-B9B772F3E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963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11T06:28:41.8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F56A2-657F-432A-82A2-7074B03FA20F}" type="datetimeFigureOut">
              <a:rPr lang="en-US" smtClean="0"/>
              <a:t>7/16/2023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Buhler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48B48-A393-4387-8BE2-EE71F2953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154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48D18DD-C4B7-4728-8822-09D839B3F13B}" type="slidenum">
              <a:rPr lang="de-DE" smtClean="0"/>
              <a:pPr eaLnBrk="1" hangingPunct="1"/>
              <a:t>4</a:t>
            </a:fld>
            <a:endParaRPr lang="de-DE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225" y="742950"/>
            <a:ext cx="6619875" cy="3724275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4714875"/>
            <a:ext cx="4887912" cy="44688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359587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889FF-B10F-40D6-B1BC-76B1A15B01CC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231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E889FF-B10F-40D6-B1BC-76B1A15B01CC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601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A87D6E-63DA-47FA-BCBB-184B8478388A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CH"/>
              <a:t>What stands it for ??</a:t>
            </a:r>
          </a:p>
        </p:txBody>
      </p:sp>
    </p:spTree>
    <p:extLst>
      <p:ext uri="{BB962C8B-B14F-4D97-AF65-F5344CB8AC3E}">
        <p14:creationId xmlns:p14="http://schemas.microsoft.com/office/powerpoint/2010/main" val="823137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6C697EF-BB0C-41D8-8B94-1EF586F2A7F4}" type="slidenum">
              <a:rPr lang="de-DE" smtClean="0"/>
              <a:pPr eaLnBrk="1" hangingPunct="1"/>
              <a:t>7</a:t>
            </a:fld>
            <a:endParaRPr lang="de-DE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CD8D82-CDF8-4E40-8FA9-69E0479A5921}" type="slidenum">
              <a:rPr lang="de-DE" smtClean="0"/>
              <a:pPr eaLnBrk="1" hangingPunct="1"/>
              <a:t>8</a:t>
            </a:fld>
            <a:endParaRPr lang="de-DE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 txBox="1">
            <a:spLocks noGrp="1" noChangeArrowheads="1"/>
          </p:cNvSpPr>
          <p:nvPr/>
        </p:nvSpPr>
        <p:spPr bwMode="auto">
          <a:xfrm>
            <a:off x="3775075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7" rIns="91936" bIns="45967"/>
          <a:lstStyle/>
          <a:p>
            <a:pPr algn="r" defTabSz="919163" eaLnBrk="0" hangingPunct="0"/>
            <a:fld id="{AB87FFC4-AE59-47AA-B682-B047FD11582A}" type="datetime1">
              <a:rPr lang="de-CH" sz="1200"/>
              <a:pPr algn="r" defTabSz="919163" eaLnBrk="0" hangingPunct="0"/>
              <a:t>16.07.2023</a:t>
            </a:fld>
            <a:endParaRPr lang="en-US" altLang="en-GB" sz="1200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775075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7" rIns="91936" bIns="45967" anchor="b"/>
          <a:lstStyle/>
          <a:p>
            <a:pPr algn="r" defTabSz="919163" eaLnBrk="0" hangingPunct="0"/>
            <a:fld id="{206ED7E1-0481-4AE7-A304-74FB553C3F0D}" type="slidenum">
              <a:rPr lang="en-US" altLang="en-GB" sz="1200"/>
              <a:pPr algn="r" defTabSz="919163" eaLnBrk="0" hangingPunct="0"/>
              <a:t>13</a:t>
            </a:fld>
            <a:endParaRPr lang="en-US" altLang="en-GB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813" y="744538"/>
            <a:ext cx="6616700" cy="3722687"/>
          </a:xfrm>
          <a:ln/>
        </p:spPr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44563" y="4672013"/>
            <a:ext cx="4887912" cy="50768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de-CH" sz="7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 txBox="1">
            <a:spLocks noGrp="1" noChangeArrowheads="1"/>
          </p:cNvSpPr>
          <p:nvPr/>
        </p:nvSpPr>
        <p:spPr bwMode="auto">
          <a:xfrm>
            <a:off x="3775075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7" rIns="91936" bIns="45967"/>
          <a:lstStyle/>
          <a:p>
            <a:pPr algn="r" defTabSz="919163" eaLnBrk="0" hangingPunct="0"/>
            <a:fld id="{AB87FFC4-AE59-47AA-B682-B047FD11582A}" type="datetime1">
              <a:rPr lang="de-CH" sz="1200"/>
              <a:pPr algn="r" defTabSz="919163" eaLnBrk="0" hangingPunct="0"/>
              <a:t>16.07.2023</a:t>
            </a:fld>
            <a:endParaRPr lang="en-US" altLang="en-GB" sz="1200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775075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7" rIns="91936" bIns="45967" anchor="b"/>
          <a:lstStyle/>
          <a:p>
            <a:pPr algn="r" defTabSz="919163" eaLnBrk="0" hangingPunct="0"/>
            <a:fld id="{206ED7E1-0481-4AE7-A304-74FB553C3F0D}" type="slidenum">
              <a:rPr lang="en-US" altLang="en-GB" sz="1200"/>
              <a:pPr algn="r" defTabSz="919163" eaLnBrk="0" hangingPunct="0"/>
              <a:t>15</a:t>
            </a:fld>
            <a:endParaRPr lang="en-US" altLang="en-GB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813" y="744538"/>
            <a:ext cx="6616700" cy="3722687"/>
          </a:xfrm>
          <a:ln/>
        </p:spPr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44563" y="4672013"/>
            <a:ext cx="4887912" cy="50768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de-CH" sz="7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 txBox="1">
            <a:spLocks noGrp="1" noChangeArrowheads="1"/>
          </p:cNvSpPr>
          <p:nvPr/>
        </p:nvSpPr>
        <p:spPr bwMode="auto">
          <a:xfrm>
            <a:off x="3775075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7" rIns="91936" bIns="45967"/>
          <a:lstStyle/>
          <a:p>
            <a:pPr algn="r" defTabSz="919163" eaLnBrk="0" hangingPunct="0"/>
            <a:fld id="{AB87FFC4-AE59-47AA-B682-B047FD11582A}" type="datetime1">
              <a:rPr lang="de-CH" sz="1200"/>
              <a:pPr algn="r" defTabSz="919163" eaLnBrk="0" hangingPunct="0"/>
              <a:t>16.07.2023</a:t>
            </a:fld>
            <a:endParaRPr lang="en-US" altLang="en-GB" sz="1200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775075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7" rIns="91936" bIns="45967" anchor="b"/>
          <a:lstStyle/>
          <a:p>
            <a:pPr algn="r" defTabSz="919163" eaLnBrk="0" hangingPunct="0"/>
            <a:fld id="{206ED7E1-0481-4AE7-A304-74FB553C3F0D}" type="slidenum">
              <a:rPr lang="en-US" altLang="en-GB" sz="1200"/>
              <a:pPr algn="r" defTabSz="919163" eaLnBrk="0" hangingPunct="0"/>
              <a:t>16</a:t>
            </a:fld>
            <a:endParaRPr lang="en-US" altLang="en-GB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813" y="744538"/>
            <a:ext cx="6616700" cy="3722687"/>
          </a:xfrm>
          <a:ln/>
        </p:spPr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44563" y="4672013"/>
            <a:ext cx="4887912" cy="50768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de-CH" sz="7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18C02D-029F-408C-9B5D-C8125D9DD949}" type="slidenum">
              <a:rPr lang="de-DE"/>
              <a:pPr/>
              <a:t>18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588" y="771525"/>
            <a:ext cx="6567487" cy="3695700"/>
          </a:xfrm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 txBox="1">
            <a:spLocks noGrp="1" noChangeArrowheads="1"/>
          </p:cNvSpPr>
          <p:nvPr/>
        </p:nvSpPr>
        <p:spPr bwMode="auto">
          <a:xfrm>
            <a:off x="3775075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7" rIns="91936" bIns="45967"/>
          <a:lstStyle/>
          <a:p>
            <a:pPr algn="r" defTabSz="919163" eaLnBrk="0" hangingPunct="0"/>
            <a:fld id="{AB87FFC4-AE59-47AA-B682-B047FD11582A}" type="datetime1">
              <a:rPr lang="de-CH" sz="1200"/>
              <a:pPr algn="r" defTabSz="919163" eaLnBrk="0" hangingPunct="0"/>
              <a:t>16.07.2023</a:t>
            </a:fld>
            <a:endParaRPr lang="en-US" altLang="en-GB" sz="1200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775075" y="942975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7" rIns="91936" bIns="45967" anchor="b"/>
          <a:lstStyle/>
          <a:p>
            <a:pPr algn="r" defTabSz="919163" eaLnBrk="0" hangingPunct="0"/>
            <a:fld id="{206ED7E1-0481-4AE7-A304-74FB553C3F0D}" type="slidenum">
              <a:rPr lang="en-US" altLang="en-GB" sz="1200"/>
              <a:pPr algn="r" defTabSz="919163" eaLnBrk="0" hangingPunct="0"/>
              <a:t>21</a:t>
            </a:fld>
            <a:endParaRPr lang="en-US" altLang="en-GB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813" y="744538"/>
            <a:ext cx="6616700" cy="3722687"/>
          </a:xfrm>
          <a:ln/>
        </p:spPr>
      </p:sp>
      <p:sp>
        <p:nvSpPr>
          <p:cNvPr id="32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44563" y="4672013"/>
            <a:ext cx="4887912" cy="50768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de-CH" sz="700" dirty="0"/>
          </a:p>
        </p:txBody>
      </p:sp>
    </p:spTree>
    <p:extLst>
      <p:ext uri="{BB962C8B-B14F-4D97-AF65-F5344CB8AC3E}">
        <p14:creationId xmlns:p14="http://schemas.microsoft.com/office/powerpoint/2010/main" val="250391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3E610-9B39-4AE3-1E64-9C7A3CB62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2BD68-3A6A-CCFD-92E7-347BD14E4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579EB-EB32-CB67-288C-923933994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86D6E-8580-45B9-886A-115B91FC1460}" type="datetime1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4CBEA-2A4F-1109-38E4-F9B4170D7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26E76-A272-7613-31F8-5A77F6C5C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9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1CEC5-40F1-944D-56A8-78AFB944B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EE2F12-B588-BB9A-081D-0B59BE9F7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4B726-6BF5-89B4-ED9A-73C5D46D2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7F556-C412-434A-8210-4D13C6646DF4}" type="datetime1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11408-6492-6822-607B-510D2F23D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24BA6-02D9-CC5B-72D2-709029E0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4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100C5-1416-81EC-E11B-61B6E30BD4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0F8DC-4B6D-F283-50C7-38B4BF77F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98CF-B2CD-7244-BDBE-5CAEB177B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3FA1-CFCF-4723-BAE0-546F5B0EB804}" type="datetime1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567C2-7B8A-9836-E804-76FAA357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FE1C8-8F0F-5BD9-118D-D6EC237DD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09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und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10658259" y="6378634"/>
            <a:ext cx="1151828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endParaRPr lang="en-US" sz="1400" dirty="0" err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31888" y="274638"/>
            <a:ext cx="5398594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Benefit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 hasCustomPrompt="1"/>
          </p:nvPr>
        </p:nvSpPr>
        <p:spPr>
          <a:xfrm>
            <a:off x="431887" y="1656000"/>
            <a:ext cx="5398594" cy="4500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Explanation of benefit</a:t>
            </a:r>
            <a:endParaRPr lang="de-DE" dirty="0"/>
          </a:p>
        </p:txBody>
      </p:sp>
      <p:pic>
        <p:nvPicPr>
          <p:cNvPr id="8" name="Bild 7" descr="logo-grün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571" y="6543473"/>
            <a:ext cx="740910" cy="172729"/>
          </a:xfrm>
          <a:prstGeom prst="rect">
            <a:avLst/>
          </a:prstGeom>
        </p:spPr>
      </p:pic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6096000" cy="685800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076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s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title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Whole Wheat Flour | Iran Grain| July  2023</a:t>
            </a:r>
            <a:endParaRPr lang="de-DE"/>
          </a:p>
        </p:txBody>
      </p:sp>
      <p:sp>
        <p:nvSpPr>
          <p:cNvPr id="8" name="Bildplatzhalter 7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353600" y="1659600"/>
            <a:ext cx="4248000" cy="3186000"/>
          </a:xfrm>
          <a:solidFill>
            <a:srgbClr val="01FFF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noAutofit/>
          </a:bodyPr>
          <a:lstStyle>
            <a:lvl1pPr>
              <a:defRPr lang="de-DE" kern="1200">
                <a:latin typeface="Arial" charset="0"/>
              </a:defRPr>
            </a:lvl1pPr>
          </a:lstStyle>
          <a:p>
            <a:pPr lvl="0">
              <a:spcBef>
                <a:spcPct val="50000"/>
              </a:spcBef>
            </a:pPr>
            <a:r>
              <a:rPr lang="de-DE" dirty="0"/>
              <a:t>Picture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351185" y="4843463"/>
            <a:ext cx="4246033" cy="3429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27000" rIns="0" bIns="0">
            <a:spAutoFit/>
          </a:bodyPr>
          <a:lstStyle>
            <a:lvl1pPr>
              <a:defRPr lang="de-DE" sz="1400" kern="1200" dirty="0">
                <a:latin typeface="Arial" charset="0"/>
              </a:defRPr>
            </a:lvl1pPr>
          </a:lstStyle>
          <a:p>
            <a:pPr lvl="0">
              <a:lnSpc>
                <a:spcPts val="1700"/>
              </a:lnSpc>
            </a:pPr>
            <a:r>
              <a:rPr lang="de-DE" dirty="0"/>
              <a:t>Insert </a:t>
            </a:r>
            <a:r>
              <a:rPr lang="de-DE" dirty="0" err="1"/>
              <a:t>caption</a:t>
            </a:r>
            <a:r>
              <a:rPr lang="de-DE" dirty="0"/>
              <a:t> 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84197" y="1658938"/>
            <a:ext cx="6456000" cy="4433887"/>
          </a:xfrm>
        </p:spPr>
        <p:txBody>
          <a:bodyPr/>
          <a:lstStyle>
            <a:lvl1pPr marL="285750" indent="-285750">
              <a:buClr>
                <a:srgbClr val="999999"/>
              </a:buClr>
              <a:buSzPct val="100000"/>
              <a:buFont typeface="Wingdings" pitchFamily="2" charset="2"/>
              <a:buChar char=""/>
              <a:defRPr/>
            </a:lvl1pPr>
          </a:lstStyle>
          <a:p>
            <a:pPr lvl="0"/>
            <a:r>
              <a:rPr lang="de-DE" dirty="0"/>
              <a:t>Insert </a:t>
            </a:r>
            <a:r>
              <a:rPr lang="de-DE" dirty="0" err="1"/>
              <a:t>list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956570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, Lis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title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Whole Wheat Flour | Iran Grain| July  2023</a:t>
            </a:r>
            <a:endParaRPr lang="de-DE"/>
          </a:p>
        </p:txBody>
      </p:sp>
      <p:sp>
        <p:nvSpPr>
          <p:cNvPr id="8" name="Bildplatzhalter 7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353600" y="1659600"/>
            <a:ext cx="4248000" cy="3186000"/>
          </a:xfrm>
          <a:solidFill>
            <a:srgbClr val="01FFF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noAutofit/>
          </a:bodyPr>
          <a:lstStyle>
            <a:lvl1pPr>
              <a:defRPr lang="de-DE" kern="1200">
                <a:latin typeface="Arial" charset="0"/>
              </a:defRPr>
            </a:lvl1pPr>
          </a:lstStyle>
          <a:p>
            <a:pPr lvl="0">
              <a:spcBef>
                <a:spcPct val="50000"/>
              </a:spcBef>
            </a:pPr>
            <a:r>
              <a:rPr lang="de-DE" dirty="0"/>
              <a:t>Picture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351185" y="4843463"/>
            <a:ext cx="4246033" cy="3429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27000" rIns="0" bIns="0">
            <a:spAutoFit/>
          </a:bodyPr>
          <a:lstStyle>
            <a:lvl1pPr>
              <a:defRPr lang="de-DE" sz="1400" kern="1200" dirty="0">
                <a:latin typeface="Arial" charset="0"/>
              </a:defRPr>
            </a:lvl1pPr>
          </a:lstStyle>
          <a:p>
            <a:pPr lvl="0">
              <a:lnSpc>
                <a:spcPts val="1700"/>
              </a:lnSpc>
            </a:pPr>
            <a:r>
              <a:rPr lang="de-DE" dirty="0"/>
              <a:t>Insert </a:t>
            </a:r>
            <a:r>
              <a:rPr lang="de-DE" dirty="0" err="1"/>
              <a:t>caption</a:t>
            </a:r>
            <a:r>
              <a:rPr lang="de-DE" dirty="0"/>
              <a:t> 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84197" y="2174875"/>
            <a:ext cx="6456000" cy="3917950"/>
          </a:xfrm>
        </p:spPr>
        <p:txBody>
          <a:bodyPr/>
          <a:lstStyle>
            <a:lvl1pPr marL="285750" indent="-285750">
              <a:buClr>
                <a:srgbClr val="999999"/>
              </a:buClr>
              <a:buSzPct val="100000"/>
              <a:buFont typeface="Wingdings" pitchFamily="2" charset="2"/>
              <a:buChar char=""/>
              <a:defRPr/>
            </a:lvl1pPr>
          </a:lstStyle>
          <a:p>
            <a:pPr lvl="0"/>
            <a:r>
              <a:rPr lang="de-DE" dirty="0"/>
              <a:t>Insert </a:t>
            </a:r>
            <a:r>
              <a:rPr lang="de-DE" dirty="0" err="1"/>
              <a:t>list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84200" y="1658939"/>
            <a:ext cx="6456000" cy="51593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subtitle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23199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/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664CB44-4606-449E-BB2A-62A036D05937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1" y="0"/>
            <a:chExt cx="12195175" cy="6858000"/>
          </a:xfrm>
        </p:grpSpPr>
        <p:pic>
          <p:nvPicPr>
            <p:cNvPr id="13" name="Grafik 5">
              <a:extLst>
                <a:ext uri="{FF2B5EF4-FFF2-40B4-BE49-F238E27FC236}">
                  <a16:creationId xmlns:a16="http://schemas.microsoft.com/office/drawing/2014/main" id="{DCAAA295-960E-4542-9A2F-E92CF4390D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79" b="1279"/>
            <a:stretch/>
          </p:blipFill>
          <p:spPr bwMode="gray">
            <a:xfrm>
              <a:off x="1" y="0"/>
              <a:ext cx="12195174" cy="6858000"/>
            </a:xfrm>
            <a:prstGeom prst="rect">
              <a:avLst/>
            </a:prstGeom>
          </p:spPr>
        </p:pic>
        <p:grpSp>
          <p:nvGrpSpPr>
            <p:cNvPr id="14" name="Grafik 3">
              <a:extLst>
                <a:ext uri="{FF2B5EF4-FFF2-40B4-BE49-F238E27FC236}">
                  <a16:creationId xmlns:a16="http://schemas.microsoft.com/office/drawing/2014/main" id="{3A851F33-0E2E-4CDB-AD47-CF5E7C5BAC7E}"/>
                </a:ext>
              </a:extLst>
            </p:cNvPr>
            <p:cNvGrpSpPr/>
            <p:nvPr userDrawn="1"/>
          </p:nvGrpSpPr>
          <p:grpSpPr bwMode="gray">
            <a:xfrm>
              <a:off x="2661617" y="2490991"/>
              <a:ext cx="6513166" cy="1226041"/>
              <a:chOff x="2657329" y="2818836"/>
              <a:chExt cx="6513166" cy="1226041"/>
            </a:xfrm>
            <a:solidFill>
              <a:schemeClr val="bg1"/>
            </a:solidFill>
          </p:grpSpPr>
          <p:sp>
            <p:nvSpPr>
              <p:cNvPr id="17" name="Freihandform: Form 20">
                <a:extLst>
                  <a:ext uri="{FF2B5EF4-FFF2-40B4-BE49-F238E27FC236}">
                    <a16:creationId xmlns:a16="http://schemas.microsoft.com/office/drawing/2014/main" id="{A189B576-F435-4E60-9A21-56A246B41094}"/>
                  </a:ext>
                </a:extLst>
              </p:cNvPr>
              <p:cNvSpPr/>
              <p:nvPr/>
            </p:nvSpPr>
            <p:spPr bwMode="gray">
              <a:xfrm>
                <a:off x="5340903" y="3153211"/>
                <a:ext cx="175761" cy="290077"/>
              </a:xfrm>
              <a:custGeom>
                <a:avLst/>
                <a:gdLst>
                  <a:gd name="connsiteX0" fmla="*/ 135751 w 175761"/>
                  <a:gd name="connsiteY0" fmla="*/ 290078 h 290077"/>
                  <a:gd name="connsiteX1" fmla="*/ 175761 w 175761"/>
                  <a:gd name="connsiteY1" fmla="*/ 0 h 290077"/>
                  <a:gd name="connsiteX2" fmla="*/ 40011 w 175761"/>
                  <a:gd name="connsiteY2" fmla="*/ 0 h 290077"/>
                  <a:gd name="connsiteX3" fmla="*/ 0 w 175761"/>
                  <a:gd name="connsiteY3" fmla="*/ 290078 h 290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61" h="290077">
                    <a:moveTo>
                      <a:pt x="135751" y="290078"/>
                    </a:moveTo>
                    <a:lnTo>
                      <a:pt x="175761" y="0"/>
                    </a:lnTo>
                    <a:lnTo>
                      <a:pt x="40011" y="0"/>
                    </a:lnTo>
                    <a:lnTo>
                      <a:pt x="0" y="290078"/>
                    </a:ln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799" dirty="0"/>
              </a:p>
            </p:txBody>
          </p:sp>
          <p:sp>
            <p:nvSpPr>
              <p:cNvPr id="18" name="Freihandform: Form 21">
                <a:extLst>
                  <a:ext uri="{FF2B5EF4-FFF2-40B4-BE49-F238E27FC236}">
                    <a16:creationId xmlns:a16="http://schemas.microsoft.com/office/drawing/2014/main" id="{DF852D8D-2B29-4014-ACD9-B3D0138DF4C7}"/>
                  </a:ext>
                </a:extLst>
              </p:cNvPr>
              <p:cNvSpPr/>
              <p:nvPr/>
            </p:nvSpPr>
            <p:spPr bwMode="gray">
              <a:xfrm>
                <a:off x="2657329" y="2818836"/>
                <a:ext cx="6513166" cy="1211752"/>
              </a:xfrm>
              <a:custGeom>
                <a:avLst/>
                <a:gdLst>
                  <a:gd name="connsiteX0" fmla="*/ 1237473 w 6513166"/>
                  <a:gd name="connsiteY0" fmla="*/ 190051 h 1211752"/>
                  <a:gd name="connsiteX1" fmla="*/ 6487446 w 6513166"/>
                  <a:gd name="connsiteY1" fmla="*/ 188622 h 1211752"/>
                  <a:gd name="connsiteX2" fmla="*/ 6513167 w 6513166"/>
                  <a:gd name="connsiteY2" fmla="*/ 0 h 1211752"/>
                  <a:gd name="connsiteX3" fmla="*/ 687326 w 6513166"/>
                  <a:gd name="connsiteY3" fmla="*/ 0 h 1211752"/>
                  <a:gd name="connsiteX4" fmla="*/ 0 w 6513166"/>
                  <a:gd name="connsiteY4" fmla="*/ 605876 h 1211752"/>
                  <a:gd name="connsiteX5" fmla="*/ 687326 w 6513166"/>
                  <a:gd name="connsiteY5" fmla="*/ 1211753 h 1211752"/>
                  <a:gd name="connsiteX6" fmla="*/ 1063141 w 6513166"/>
                  <a:gd name="connsiteY6" fmla="*/ 1211753 h 1211752"/>
                  <a:gd name="connsiteX7" fmla="*/ 1083146 w 6513166"/>
                  <a:gd name="connsiteY7" fmla="*/ 1065999 h 1211752"/>
                  <a:gd name="connsiteX8" fmla="*/ 741626 w 6513166"/>
                  <a:gd name="connsiteY8" fmla="*/ 577297 h 1211752"/>
                  <a:gd name="connsiteX9" fmla="*/ 1237473 w 6513166"/>
                  <a:gd name="connsiteY9" fmla="*/ 190051 h 1211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13166" h="1211752">
                    <a:moveTo>
                      <a:pt x="1237473" y="190051"/>
                    </a:moveTo>
                    <a:lnTo>
                      <a:pt x="6487446" y="188622"/>
                    </a:lnTo>
                    <a:lnTo>
                      <a:pt x="6513167" y="0"/>
                    </a:lnTo>
                    <a:lnTo>
                      <a:pt x="687326" y="0"/>
                    </a:lnTo>
                    <a:cubicBezTo>
                      <a:pt x="295793" y="0"/>
                      <a:pt x="0" y="271501"/>
                      <a:pt x="0" y="605876"/>
                    </a:cubicBezTo>
                    <a:cubicBezTo>
                      <a:pt x="0" y="940251"/>
                      <a:pt x="295793" y="1211753"/>
                      <a:pt x="687326" y="1211753"/>
                    </a:cubicBezTo>
                    <a:lnTo>
                      <a:pt x="1063141" y="1211753"/>
                    </a:lnTo>
                    <a:lnTo>
                      <a:pt x="1083146" y="1065999"/>
                    </a:lnTo>
                    <a:cubicBezTo>
                      <a:pt x="868803" y="1035991"/>
                      <a:pt x="708761" y="808787"/>
                      <a:pt x="741626" y="577297"/>
                    </a:cubicBezTo>
                    <a:cubicBezTo>
                      <a:pt x="773063" y="357238"/>
                      <a:pt x="974546" y="190051"/>
                      <a:pt x="1237473" y="190051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799" dirty="0"/>
              </a:p>
            </p:txBody>
          </p:sp>
          <p:sp>
            <p:nvSpPr>
              <p:cNvPr id="19" name="Freihandform: Form 22">
                <a:extLst>
                  <a:ext uri="{FF2B5EF4-FFF2-40B4-BE49-F238E27FC236}">
                    <a16:creationId xmlns:a16="http://schemas.microsoft.com/office/drawing/2014/main" id="{E991EBE8-828D-43C7-A9CA-3B1056033544}"/>
                  </a:ext>
                </a:extLst>
              </p:cNvPr>
              <p:cNvSpPr/>
              <p:nvPr/>
            </p:nvSpPr>
            <p:spPr bwMode="gray">
              <a:xfrm>
                <a:off x="8350277" y="3153211"/>
                <a:ext cx="798428" cy="877377"/>
              </a:xfrm>
              <a:custGeom>
                <a:avLst/>
                <a:gdLst>
                  <a:gd name="connsiteX0" fmla="*/ 517281 w 798428"/>
                  <a:gd name="connsiteY0" fmla="*/ 0 h 877377"/>
                  <a:gd name="connsiteX1" fmla="*/ 122890 w 798428"/>
                  <a:gd name="connsiteY1" fmla="*/ 0 h 877377"/>
                  <a:gd name="connsiteX2" fmla="*/ 0 w 798428"/>
                  <a:gd name="connsiteY2" fmla="*/ 877377 h 877377"/>
                  <a:gd name="connsiteX3" fmla="*/ 227203 w 798428"/>
                  <a:gd name="connsiteY3" fmla="*/ 877377 h 877377"/>
                  <a:gd name="connsiteX4" fmla="*/ 267214 w 798428"/>
                  <a:gd name="connsiteY4" fmla="*/ 587300 h 877377"/>
                  <a:gd name="connsiteX5" fmla="*/ 347235 w 798428"/>
                  <a:gd name="connsiteY5" fmla="*/ 587300 h 877377"/>
                  <a:gd name="connsiteX6" fmla="*/ 490131 w 798428"/>
                  <a:gd name="connsiteY6" fmla="*/ 877377 h 877377"/>
                  <a:gd name="connsiteX7" fmla="*/ 744484 w 798428"/>
                  <a:gd name="connsiteY7" fmla="*/ 877377 h 877377"/>
                  <a:gd name="connsiteX8" fmla="*/ 583013 w 798428"/>
                  <a:gd name="connsiteY8" fmla="*/ 563008 h 877377"/>
                  <a:gd name="connsiteX9" fmla="*/ 794497 w 798428"/>
                  <a:gd name="connsiteY9" fmla="*/ 298651 h 877377"/>
                  <a:gd name="connsiteX10" fmla="*/ 517281 w 798428"/>
                  <a:gd name="connsiteY10" fmla="*/ 0 h 877377"/>
                  <a:gd name="connsiteX11" fmla="*/ 570152 w 798428"/>
                  <a:gd name="connsiteY11" fmla="*/ 298651 h 877377"/>
                  <a:gd name="connsiteX12" fmla="*/ 435831 w 798428"/>
                  <a:gd name="connsiteY12" fmla="*/ 404394 h 877377"/>
                  <a:gd name="connsiteX13" fmla="*/ 292935 w 798428"/>
                  <a:gd name="connsiteY13" fmla="*/ 404394 h 877377"/>
                  <a:gd name="connsiteX14" fmla="*/ 322943 w 798428"/>
                  <a:gd name="connsiteY14" fmla="*/ 192909 h 877377"/>
                  <a:gd name="connsiteX15" fmla="*/ 465838 w 798428"/>
                  <a:gd name="connsiteY15" fmla="*/ 192909 h 877377"/>
                  <a:gd name="connsiteX16" fmla="*/ 570152 w 798428"/>
                  <a:gd name="connsiteY16" fmla="*/ 298651 h 87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98428" h="877377">
                    <a:moveTo>
                      <a:pt x="517281" y="0"/>
                    </a:moveTo>
                    <a:lnTo>
                      <a:pt x="122890" y="0"/>
                    </a:lnTo>
                    <a:lnTo>
                      <a:pt x="0" y="877377"/>
                    </a:lnTo>
                    <a:lnTo>
                      <a:pt x="227203" y="877377"/>
                    </a:lnTo>
                    <a:lnTo>
                      <a:pt x="267214" y="587300"/>
                    </a:lnTo>
                    <a:lnTo>
                      <a:pt x="347235" y="587300"/>
                    </a:lnTo>
                    <a:lnTo>
                      <a:pt x="490131" y="877377"/>
                    </a:lnTo>
                    <a:lnTo>
                      <a:pt x="744484" y="877377"/>
                    </a:lnTo>
                    <a:lnTo>
                      <a:pt x="583013" y="563008"/>
                    </a:lnTo>
                    <a:cubicBezTo>
                      <a:pt x="695900" y="522997"/>
                      <a:pt x="775921" y="431544"/>
                      <a:pt x="794497" y="298651"/>
                    </a:cubicBezTo>
                    <a:cubicBezTo>
                      <a:pt x="821648" y="107172"/>
                      <a:pt x="705902" y="0"/>
                      <a:pt x="517281" y="0"/>
                    </a:cubicBezTo>
                    <a:close/>
                    <a:moveTo>
                      <a:pt x="570152" y="298651"/>
                    </a:moveTo>
                    <a:cubicBezTo>
                      <a:pt x="560150" y="362954"/>
                      <a:pt x="517281" y="404394"/>
                      <a:pt x="435831" y="404394"/>
                    </a:cubicBezTo>
                    <a:lnTo>
                      <a:pt x="292935" y="404394"/>
                    </a:lnTo>
                    <a:lnTo>
                      <a:pt x="322943" y="192909"/>
                    </a:lnTo>
                    <a:lnTo>
                      <a:pt x="465838" y="192909"/>
                    </a:lnTo>
                    <a:cubicBezTo>
                      <a:pt x="547289" y="192909"/>
                      <a:pt x="578726" y="234348"/>
                      <a:pt x="570152" y="298651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799" dirty="0"/>
              </a:p>
            </p:txBody>
          </p:sp>
          <p:sp>
            <p:nvSpPr>
              <p:cNvPr id="20" name="Freihandform: Form 23">
                <a:extLst>
                  <a:ext uri="{FF2B5EF4-FFF2-40B4-BE49-F238E27FC236}">
                    <a16:creationId xmlns:a16="http://schemas.microsoft.com/office/drawing/2014/main" id="{AA016300-AF2A-4E6D-9601-37DF27D074A4}"/>
                  </a:ext>
                </a:extLst>
              </p:cNvPr>
              <p:cNvSpPr/>
              <p:nvPr/>
            </p:nvSpPr>
            <p:spPr bwMode="gray">
              <a:xfrm>
                <a:off x="6844161" y="3153211"/>
                <a:ext cx="615878" cy="877377"/>
              </a:xfrm>
              <a:custGeom>
                <a:avLst/>
                <a:gdLst>
                  <a:gd name="connsiteX0" fmla="*/ 352952 w 615878"/>
                  <a:gd name="connsiteY0" fmla="*/ 0 h 877377"/>
                  <a:gd name="connsiteX1" fmla="*/ 122890 w 615878"/>
                  <a:gd name="connsiteY1" fmla="*/ 0 h 877377"/>
                  <a:gd name="connsiteX2" fmla="*/ 0 w 615878"/>
                  <a:gd name="connsiteY2" fmla="*/ 877377 h 877377"/>
                  <a:gd name="connsiteX3" fmla="*/ 588729 w 615878"/>
                  <a:gd name="connsiteY3" fmla="*/ 877377 h 877377"/>
                  <a:gd name="connsiteX4" fmla="*/ 615879 w 615878"/>
                  <a:gd name="connsiteY4" fmla="*/ 678753 h 877377"/>
                  <a:gd name="connsiteX5" fmla="*/ 257212 w 615878"/>
                  <a:gd name="connsiteY5" fmla="*/ 678753 h 87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5878" h="877377">
                    <a:moveTo>
                      <a:pt x="352952" y="0"/>
                    </a:moveTo>
                    <a:lnTo>
                      <a:pt x="122890" y="0"/>
                    </a:lnTo>
                    <a:lnTo>
                      <a:pt x="0" y="877377"/>
                    </a:lnTo>
                    <a:lnTo>
                      <a:pt x="588729" y="877377"/>
                    </a:lnTo>
                    <a:lnTo>
                      <a:pt x="615879" y="678753"/>
                    </a:lnTo>
                    <a:lnTo>
                      <a:pt x="257212" y="678753"/>
                    </a:ln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799" dirty="0"/>
              </a:p>
            </p:txBody>
          </p:sp>
          <p:sp>
            <p:nvSpPr>
              <p:cNvPr id="21" name="Freihandform: Form 24">
                <a:extLst>
                  <a:ext uri="{FF2B5EF4-FFF2-40B4-BE49-F238E27FC236}">
                    <a16:creationId xmlns:a16="http://schemas.microsoft.com/office/drawing/2014/main" id="{985F3A82-9A10-4499-8DDD-0FC6B5D83A14}"/>
                  </a:ext>
                </a:extLst>
              </p:cNvPr>
              <p:cNvSpPr/>
              <p:nvPr/>
            </p:nvSpPr>
            <p:spPr bwMode="gray">
              <a:xfrm>
                <a:off x="7537203" y="3153211"/>
                <a:ext cx="750200" cy="877377"/>
              </a:xfrm>
              <a:custGeom>
                <a:avLst/>
                <a:gdLst>
                  <a:gd name="connsiteX0" fmla="*/ 0 w 750200"/>
                  <a:gd name="connsiteY0" fmla="*/ 877377 h 877377"/>
                  <a:gd name="connsiteX1" fmla="*/ 627311 w 750200"/>
                  <a:gd name="connsiteY1" fmla="*/ 877377 h 877377"/>
                  <a:gd name="connsiteX2" fmla="*/ 654461 w 750200"/>
                  <a:gd name="connsiteY2" fmla="*/ 678753 h 877377"/>
                  <a:gd name="connsiteX3" fmla="*/ 252925 w 750200"/>
                  <a:gd name="connsiteY3" fmla="*/ 678753 h 877377"/>
                  <a:gd name="connsiteX4" fmla="*/ 274359 w 750200"/>
                  <a:gd name="connsiteY4" fmla="*/ 527284 h 877377"/>
                  <a:gd name="connsiteX5" fmla="*/ 641600 w 750200"/>
                  <a:gd name="connsiteY5" fmla="*/ 527284 h 877377"/>
                  <a:gd name="connsiteX6" fmla="*/ 668750 w 750200"/>
                  <a:gd name="connsiteY6" fmla="*/ 334375 h 877377"/>
                  <a:gd name="connsiteX7" fmla="*/ 301509 w 750200"/>
                  <a:gd name="connsiteY7" fmla="*/ 334375 h 877377"/>
                  <a:gd name="connsiteX8" fmla="*/ 321514 w 750200"/>
                  <a:gd name="connsiteY8" fmla="*/ 197196 h 877377"/>
                  <a:gd name="connsiteX9" fmla="*/ 723050 w 750200"/>
                  <a:gd name="connsiteY9" fmla="*/ 197196 h 877377"/>
                  <a:gd name="connsiteX10" fmla="*/ 750200 w 750200"/>
                  <a:gd name="connsiteY10" fmla="*/ 0 h 877377"/>
                  <a:gd name="connsiteX11" fmla="*/ 122890 w 750200"/>
                  <a:gd name="connsiteY11" fmla="*/ 0 h 87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50200" h="877377">
                    <a:moveTo>
                      <a:pt x="0" y="877377"/>
                    </a:moveTo>
                    <a:lnTo>
                      <a:pt x="627311" y="877377"/>
                    </a:lnTo>
                    <a:lnTo>
                      <a:pt x="654461" y="678753"/>
                    </a:lnTo>
                    <a:lnTo>
                      <a:pt x="252925" y="678753"/>
                    </a:lnTo>
                    <a:lnTo>
                      <a:pt x="274359" y="527284"/>
                    </a:lnTo>
                    <a:lnTo>
                      <a:pt x="641600" y="527284"/>
                    </a:lnTo>
                    <a:lnTo>
                      <a:pt x="668750" y="334375"/>
                    </a:lnTo>
                    <a:lnTo>
                      <a:pt x="301509" y="334375"/>
                    </a:lnTo>
                    <a:lnTo>
                      <a:pt x="321514" y="197196"/>
                    </a:lnTo>
                    <a:lnTo>
                      <a:pt x="723050" y="197196"/>
                    </a:lnTo>
                    <a:lnTo>
                      <a:pt x="750200" y="0"/>
                    </a:lnTo>
                    <a:lnTo>
                      <a:pt x="122890" y="0"/>
                    </a:ln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799" dirty="0"/>
              </a:p>
            </p:txBody>
          </p:sp>
          <p:sp>
            <p:nvSpPr>
              <p:cNvPr id="22" name="Freihandform: Form 25">
                <a:extLst>
                  <a:ext uri="{FF2B5EF4-FFF2-40B4-BE49-F238E27FC236}">
                    <a16:creationId xmlns:a16="http://schemas.microsoft.com/office/drawing/2014/main" id="{AB2EDBBB-8989-4D08-A157-AF8981D00C75}"/>
                  </a:ext>
                </a:extLst>
              </p:cNvPr>
              <p:cNvSpPr/>
              <p:nvPr/>
            </p:nvSpPr>
            <p:spPr bwMode="gray">
              <a:xfrm>
                <a:off x="4091998" y="3153211"/>
                <a:ext cx="761670" cy="877377"/>
              </a:xfrm>
              <a:custGeom>
                <a:avLst/>
                <a:gdLst>
                  <a:gd name="connsiteX0" fmla="*/ 498705 w 761670"/>
                  <a:gd name="connsiteY0" fmla="*/ 0 h 877377"/>
                  <a:gd name="connsiteX1" fmla="*/ 122890 w 761670"/>
                  <a:gd name="connsiteY1" fmla="*/ 0 h 877377"/>
                  <a:gd name="connsiteX2" fmla="*/ 0 w 761670"/>
                  <a:gd name="connsiteY2" fmla="*/ 877377 h 877377"/>
                  <a:gd name="connsiteX3" fmla="*/ 402965 w 761670"/>
                  <a:gd name="connsiteY3" fmla="*/ 877377 h 877377"/>
                  <a:gd name="connsiteX4" fmla="*/ 728766 w 761670"/>
                  <a:gd name="connsiteY4" fmla="*/ 631597 h 877377"/>
                  <a:gd name="connsiteX5" fmla="*/ 614450 w 761670"/>
                  <a:gd name="connsiteY5" fmla="*/ 424399 h 877377"/>
                  <a:gd name="connsiteX6" fmla="*/ 758774 w 761670"/>
                  <a:gd name="connsiteY6" fmla="*/ 238635 h 877377"/>
                  <a:gd name="connsiteX7" fmla="*/ 498705 w 761670"/>
                  <a:gd name="connsiteY7" fmla="*/ 0 h 877377"/>
                  <a:gd name="connsiteX8" fmla="*/ 511565 w 761670"/>
                  <a:gd name="connsiteY8" fmla="*/ 604447 h 877377"/>
                  <a:gd name="connsiteX9" fmla="*/ 398678 w 761670"/>
                  <a:gd name="connsiteY9" fmla="*/ 688755 h 877377"/>
                  <a:gd name="connsiteX10" fmla="*/ 244351 w 761670"/>
                  <a:gd name="connsiteY10" fmla="*/ 688755 h 877377"/>
                  <a:gd name="connsiteX11" fmla="*/ 268643 w 761670"/>
                  <a:gd name="connsiteY11" fmla="*/ 518710 h 877377"/>
                  <a:gd name="connsiteX12" fmla="*/ 422970 w 761670"/>
                  <a:gd name="connsiteY12" fmla="*/ 518710 h 877377"/>
                  <a:gd name="connsiteX13" fmla="*/ 511565 w 761670"/>
                  <a:gd name="connsiteY13" fmla="*/ 604447 h 877377"/>
                  <a:gd name="connsiteX14" fmla="*/ 538715 w 761670"/>
                  <a:gd name="connsiteY14" fmla="*/ 267214 h 877377"/>
                  <a:gd name="connsiteX15" fmla="*/ 424399 w 761670"/>
                  <a:gd name="connsiteY15" fmla="*/ 347236 h 877377"/>
                  <a:gd name="connsiteX16" fmla="*/ 292935 w 761670"/>
                  <a:gd name="connsiteY16" fmla="*/ 347236 h 877377"/>
                  <a:gd name="connsiteX17" fmla="*/ 315799 w 761670"/>
                  <a:gd name="connsiteY17" fmla="*/ 188622 h 877377"/>
                  <a:gd name="connsiteX18" fmla="*/ 447262 w 761670"/>
                  <a:gd name="connsiteY18" fmla="*/ 188622 h 877377"/>
                  <a:gd name="connsiteX19" fmla="*/ 538715 w 761670"/>
                  <a:gd name="connsiteY19" fmla="*/ 267214 h 87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61670" h="877377">
                    <a:moveTo>
                      <a:pt x="498705" y="0"/>
                    </a:moveTo>
                    <a:lnTo>
                      <a:pt x="122890" y="0"/>
                    </a:lnTo>
                    <a:lnTo>
                      <a:pt x="0" y="877377"/>
                    </a:lnTo>
                    <a:lnTo>
                      <a:pt x="402965" y="877377"/>
                    </a:lnTo>
                    <a:cubicBezTo>
                      <a:pt x="585871" y="877377"/>
                      <a:pt x="705903" y="790211"/>
                      <a:pt x="728766" y="631597"/>
                    </a:cubicBezTo>
                    <a:cubicBezTo>
                      <a:pt x="743056" y="533000"/>
                      <a:pt x="694471" y="451549"/>
                      <a:pt x="614450" y="424399"/>
                    </a:cubicBezTo>
                    <a:cubicBezTo>
                      <a:pt x="683040" y="401536"/>
                      <a:pt x="744485" y="332946"/>
                      <a:pt x="758774" y="238635"/>
                    </a:cubicBezTo>
                    <a:cubicBezTo>
                      <a:pt x="780208" y="81450"/>
                      <a:pt x="681611" y="0"/>
                      <a:pt x="498705" y="0"/>
                    </a:cubicBezTo>
                    <a:close/>
                    <a:moveTo>
                      <a:pt x="511565" y="604447"/>
                    </a:moveTo>
                    <a:cubicBezTo>
                      <a:pt x="504420" y="654461"/>
                      <a:pt x="462981" y="688755"/>
                      <a:pt x="398678" y="688755"/>
                    </a:cubicBezTo>
                    <a:lnTo>
                      <a:pt x="244351" y="688755"/>
                    </a:lnTo>
                    <a:lnTo>
                      <a:pt x="268643" y="518710"/>
                    </a:lnTo>
                    <a:lnTo>
                      <a:pt x="422970" y="518710"/>
                    </a:lnTo>
                    <a:cubicBezTo>
                      <a:pt x="487273" y="518710"/>
                      <a:pt x="518710" y="551576"/>
                      <a:pt x="511565" y="604447"/>
                    </a:cubicBezTo>
                    <a:close/>
                    <a:moveTo>
                      <a:pt x="538715" y="267214"/>
                    </a:moveTo>
                    <a:cubicBezTo>
                      <a:pt x="531570" y="321515"/>
                      <a:pt x="491560" y="347236"/>
                      <a:pt x="424399" y="347236"/>
                    </a:cubicBezTo>
                    <a:lnTo>
                      <a:pt x="292935" y="347236"/>
                    </a:lnTo>
                    <a:lnTo>
                      <a:pt x="315799" y="188622"/>
                    </a:lnTo>
                    <a:lnTo>
                      <a:pt x="447262" y="188622"/>
                    </a:lnTo>
                    <a:cubicBezTo>
                      <a:pt x="514423" y="188622"/>
                      <a:pt x="545860" y="212914"/>
                      <a:pt x="538715" y="267214"/>
                    </a:cubicBez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799" dirty="0"/>
              </a:p>
            </p:txBody>
          </p:sp>
          <p:sp>
            <p:nvSpPr>
              <p:cNvPr id="23" name="Freihandform: Form 26">
                <a:extLst>
                  <a:ext uri="{FF2B5EF4-FFF2-40B4-BE49-F238E27FC236}">
                    <a16:creationId xmlns:a16="http://schemas.microsoft.com/office/drawing/2014/main" id="{90946537-5BD7-4C0D-9949-CA43B4C0BD6B}"/>
                  </a:ext>
                </a:extLst>
              </p:cNvPr>
              <p:cNvSpPr/>
              <p:nvPr/>
            </p:nvSpPr>
            <p:spPr bwMode="gray">
              <a:xfrm>
                <a:off x="5893907" y="3153211"/>
                <a:ext cx="887379" cy="877377"/>
              </a:xfrm>
              <a:custGeom>
                <a:avLst/>
                <a:gdLst>
                  <a:gd name="connsiteX0" fmla="*/ 610163 w 887379"/>
                  <a:gd name="connsiteY0" fmla="*/ 332946 h 877377"/>
                  <a:gd name="connsiteX1" fmla="*/ 305796 w 887379"/>
                  <a:gd name="connsiteY1" fmla="*/ 332946 h 877377"/>
                  <a:gd name="connsiteX2" fmla="*/ 352952 w 887379"/>
                  <a:gd name="connsiteY2" fmla="*/ 0 h 877377"/>
                  <a:gd name="connsiteX3" fmla="*/ 122890 w 887379"/>
                  <a:gd name="connsiteY3" fmla="*/ 0 h 877377"/>
                  <a:gd name="connsiteX4" fmla="*/ 0 w 887379"/>
                  <a:gd name="connsiteY4" fmla="*/ 877377 h 877377"/>
                  <a:gd name="connsiteX5" fmla="*/ 230062 w 887379"/>
                  <a:gd name="connsiteY5" fmla="*/ 877377 h 877377"/>
                  <a:gd name="connsiteX6" fmla="*/ 278646 w 887379"/>
                  <a:gd name="connsiteY6" fmla="*/ 530142 h 877377"/>
                  <a:gd name="connsiteX7" fmla="*/ 583013 w 887379"/>
                  <a:gd name="connsiteY7" fmla="*/ 530142 h 877377"/>
                  <a:gd name="connsiteX8" fmla="*/ 534429 w 887379"/>
                  <a:gd name="connsiteY8" fmla="*/ 877377 h 877377"/>
                  <a:gd name="connsiteX9" fmla="*/ 764490 w 887379"/>
                  <a:gd name="connsiteY9" fmla="*/ 877377 h 877377"/>
                  <a:gd name="connsiteX10" fmla="*/ 887380 w 887379"/>
                  <a:gd name="connsiteY10" fmla="*/ 0 h 877377"/>
                  <a:gd name="connsiteX11" fmla="*/ 657318 w 887379"/>
                  <a:gd name="connsiteY11" fmla="*/ 0 h 87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7379" h="877377">
                    <a:moveTo>
                      <a:pt x="610163" y="332946"/>
                    </a:moveTo>
                    <a:lnTo>
                      <a:pt x="305796" y="332946"/>
                    </a:lnTo>
                    <a:lnTo>
                      <a:pt x="352952" y="0"/>
                    </a:lnTo>
                    <a:lnTo>
                      <a:pt x="122890" y="0"/>
                    </a:lnTo>
                    <a:lnTo>
                      <a:pt x="0" y="877377"/>
                    </a:lnTo>
                    <a:lnTo>
                      <a:pt x="230062" y="877377"/>
                    </a:lnTo>
                    <a:lnTo>
                      <a:pt x="278646" y="530142"/>
                    </a:lnTo>
                    <a:lnTo>
                      <a:pt x="583013" y="530142"/>
                    </a:lnTo>
                    <a:lnTo>
                      <a:pt x="534429" y="877377"/>
                    </a:lnTo>
                    <a:lnTo>
                      <a:pt x="764490" y="877377"/>
                    </a:lnTo>
                    <a:lnTo>
                      <a:pt x="887380" y="0"/>
                    </a:lnTo>
                    <a:lnTo>
                      <a:pt x="657318" y="0"/>
                    </a:ln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799" dirty="0"/>
              </a:p>
            </p:txBody>
          </p:sp>
          <p:sp>
            <p:nvSpPr>
              <p:cNvPr id="24" name="Freihandform: Form 39">
                <a:extLst>
                  <a:ext uri="{FF2B5EF4-FFF2-40B4-BE49-F238E27FC236}">
                    <a16:creationId xmlns:a16="http://schemas.microsoft.com/office/drawing/2014/main" id="{11F71E12-AE0D-4940-80D7-E8C591EFC8D7}"/>
                  </a:ext>
                </a:extLst>
              </p:cNvPr>
              <p:cNvSpPr/>
              <p:nvPr/>
            </p:nvSpPr>
            <p:spPr bwMode="gray">
              <a:xfrm>
                <a:off x="4988314" y="3153211"/>
                <a:ext cx="842718" cy="891666"/>
              </a:xfrm>
              <a:custGeom>
                <a:avLst/>
                <a:gdLst>
                  <a:gd name="connsiteX0" fmla="*/ 544068 w 842718"/>
                  <a:gd name="connsiteY0" fmla="*/ 498705 h 891666"/>
                  <a:gd name="connsiteX1" fmla="*/ 365449 w 842718"/>
                  <a:gd name="connsiteY1" fmla="*/ 687327 h 891666"/>
                  <a:gd name="connsiteX2" fmla="*/ 236843 w 842718"/>
                  <a:gd name="connsiteY2" fmla="*/ 498705 h 891666"/>
                  <a:gd name="connsiteX3" fmla="*/ 306862 w 842718"/>
                  <a:gd name="connsiteY3" fmla="*/ 0 h 891666"/>
                  <a:gd name="connsiteX4" fmla="*/ 78229 w 842718"/>
                  <a:gd name="connsiteY4" fmla="*/ 0 h 891666"/>
                  <a:gd name="connsiteX5" fmla="*/ 5353 w 842718"/>
                  <a:gd name="connsiteY5" fmla="*/ 518710 h 891666"/>
                  <a:gd name="connsiteX6" fmla="*/ 335441 w 842718"/>
                  <a:gd name="connsiteY6" fmla="*/ 891667 h 891666"/>
                  <a:gd name="connsiteX7" fmla="*/ 769842 w 842718"/>
                  <a:gd name="connsiteY7" fmla="*/ 520139 h 891666"/>
                  <a:gd name="connsiteX8" fmla="*/ 842719 w 842718"/>
                  <a:gd name="connsiteY8" fmla="*/ 0 h 891666"/>
                  <a:gd name="connsiteX9" fmla="*/ 614086 w 842718"/>
                  <a:gd name="connsiteY9" fmla="*/ 0 h 891666"/>
                  <a:gd name="connsiteX10" fmla="*/ 544068 w 842718"/>
                  <a:gd name="connsiteY10" fmla="*/ 498705 h 89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42718" h="891666">
                    <a:moveTo>
                      <a:pt x="544068" y="498705"/>
                    </a:moveTo>
                    <a:cubicBezTo>
                      <a:pt x="526920" y="623024"/>
                      <a:pt x="459760" y="687327"/>
                      <a:pt x="365449" y="687327"/>
                    </a:cubicBezTo>
                    <a:cubicBezTo>
                      <a:pt x="269709" y="687327"/>
                      <a:pt x="219695" y="623024"/>
                      <a:pt x="236843" y="498705"/>
                    </a:cubicBezTo>
                    <a:lnTo>
                      <a:pt x="306862" y="0"/>
                    </a:lnTo>
                    <a:lnTo>
                      <a:pt x="78229" y="0"/>
                    </a:lnTo>
                    <a:lnTo>
                      <a:pt x="5353" y="518710"/>
                    </a:lnTo>
                    <a:cubicBezTo>
                      <a:pt x="-28942" y="760203"/>
                      <a:pt x="103950" y="891667"/>
                      <a:pt x="335441" y="891667"/>
                    </a:cubicBezTo>
                    <a:cubicBezTo>
                      <a:pt x="566931" y="891667"/>
                      <a:pt x="735547" y="760203"/>
                      <a:pt x="769842" y="520139"/>
                    </a:cubicBezTo>
                    <a:lnTo>
                      <a:pt x="842719" y="0"/>
                    </a:lnTo>
                    <a:lnTo>
                      <a:pt x="614086" y="0"/>
                    </a:lnTo>
                    <a:lnTo>
                      <a:pt x="544068" y="498705"/>
                    </a:lnTo>
                    <a:close/>
                  </a:path>
                </a:pathLst>
              </a:custGeom>
              <a:grpFill/>
              <a:ln w="14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799" dirty="0"/>
              </a:p>
            </p:txBody>
          </p:sp>
        </p:grpSp>
        <p:sp>
          <p:nvSpPr>
            <p:cNvPr id="15" name="Textfeld 40">
              <a:extLst>
                <a:ext uri="{FF2B5EF4-FFF2-40B4-BE49-F238E27FC236}">
                  <a16:creationId xmlns:a16="http://schemas.microsoft.com/office/drawing/2014/main" id="{BE0F1AAE-6A12-4CA4-AF3F-32F73AF507D5}"/>
                </a:ext>
              </a:extLst>
            </p:cNvPr>
            <p:cNvSpPr txBox="1"/>
            <p:nvPr userDrawn="1"/>
          </p:nvSpPr>
          <p:spPr bwMode="gray">
            <a:xfrm>
              <a:off x="2733452" y="4305546"/>
              <a:ext cx="6640499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199" kern="3100" spc="450" dirty="0">
                  <a:solidFill>
                    <a:schemeClr val="bg1"/>
                  </a:solidFill>
                  <a:latin typeface="Arial Nova Light"/>
                  <a:cs typeface="Arial"/>
                </a:rPr>
                <a:t>INNOVATIONS FOR A BETTER WORLD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E9B49549-BD5B-42FB-BF49-BE8C8E4877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7832" r="46035"/>
            <a:stretch/>
          </p:blipFill>
          <p:spPr>
            <a:xfrm>
              <a:off x="9049916" y="0"/>
              <a:ext cx="3145260" cy="5725830"/>
            </a:xfrm>
            <a:prstGeom prst="rect">
              <a:avLst/>
            </a:prstGeom>
          </p:spPr>
        </p:pic>
      </p:grpSp>
      <p:sp>
        <p:nvSpPr>
          <p:cNvPr id="25" name="Fußzeilenplatzhalter 2" hidden="1">
            <a:extLst>
              <a:ext uri="{FF2B5EF4-FFF2-40B4-BE49-F238E27FC236}">
                <a16:creationId xmlns:a16="http://schemas.microsoft.com/office/drawing/2014/main" id="{5BD9172A-82DB-4809-823F-544145D168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 rot="16200000">
            <a:off x="10018375" y="3555268"/>
            <a:ext cx="3960000" cy="17995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Whole Wheat Flour | Iran Grain| July  2023</a:t>
            </a:r>
            <a:endParaRPr lang="en-US" dirty="0"/>
          </a:p>
        </p:txBody>
      </p:sp>
      <p:sp>
        <p:nvSpPr>
          <p:cNvPr id="26" name="Foliennummernplatzhalter 4" hidden="1">
            <a:extLst>
              <a:ext uri="{FF2B5EF4-FFF2-40B4-BE49-F238E27FC236}">
                <a16:creationId xmlns:a16="http://schemas.microsoft.com/office/drawing/2014/main" id="{F83C332A-25C1-455D-A5D9-B709EA05D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 rot="16200000">
            <a:off x="11782375" y="6363384"/>
            <a:ext cx="432000" cy="17995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0D1F56E0-B6F6-48D7-9539-F293D99B01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234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431887" y="1656000"/>
            <a:ext cx="5398594" cy="45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/>
          </p:nvPr>
        </p:nvSpPr>
        <p:spPr>
          <a:xfrm>
            <a:off x="6190388" y="1656000"/>
            <a:ext cx="5398594" cy="450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0369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72856" y="296651"/>
            <a:ext cx="11446068" cy="93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372966" y="1665288"/>
            <a:ext cx="5470687" cy="5003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Subline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pic>
        <p:nvPicPr>
          <p:cNvPr id="6" name="Grafik 64">
            <a:extLst>
              <a:ext uri="{FF2B5EF4-FFF2-40B4-BE49-F238E27FC236}">
                <a16:creationId xmlns:a16="http://schemas.microsoft.com/office/drawing/2014/main" id="{24558650-3D52-48D4-840A-DEBCD1D17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 rot="16200000">
            <a:off x="11543974" y="335894"/>
            <a:ext cx="932160" cy="3813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5164C4-5D0D-4B79-962F-B220F9F47B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/>
              <a:t>Whole Wheat Flour | Iran Grain| July  2023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346C-96E0-4E02-AECD-7BF79CE13A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0D1F56E0-B6F6-48D7-9539-F293D99B01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BC2B176-B02A-4A7F-88CF-8CFE3660DABA}"/>
              </a:ext>
            </a:extLst>
          </p:cNvPr>
          <p:cNvSpPr>
            <a:spLocks noGrp="1"/>
          </p:cNvSpPr>
          <p:nvPr>
            <p:ph idx="12" hasCustomPrompt="1"/>
          </p:nvPr>
        </p:nvSpPr>
        <p:spPr bwMode="gray">
          <a:xfrm>
            <a:off x="6347962" y="1665288"/>
            <a:ext cx="5470687" cy="5003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Subline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</p:spTree>
    <p:extLst>
      <p:ext uri="{BB962C8B-B14F-4D97-AF65-F5344CB8AC3E}">
        <p14:creationId xmlns:p14="http://schemas.microsoft.com/office/powerpoint/2010/main" val="3077175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47">
          <p15:clr>
            <a:srgbClr val="F26B43"/>
          </p15:clr>
        </p15:guide>
        <p15:guide id="2" orient="horz" pos="4201">
          <p15:clr>
            <a:srgbClr val="F26B43"/>
          </p15:clr>
        </p15:guide>
        <p15:guide id="3" orient="horz" pos="1049">
          <p15:clr>
            <a:srgbClr val="F26B43"/>
          </p15:clr>
        </p15:guide>
        <p15:guide id="4" pos="235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A37C-88B3-12DD-95F2-AE3FC27E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7CBC4-9AA0-9B0F-1520-51D7F3996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0C7FE-E241-08A9-4B66-5A3B16E0E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101D-FEE7-4213-B228-BD4840CB10DD}" type="datetime1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523C7-BEE9-3296-C32C-F50C0CEE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2DE56-EA72-E83F-BFF0-CE0FC68F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08AA-91F5-2F7E-D735-5C95984F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2CADD-BEB3-D3F0-78E6-A63789C4E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F810-273E-4F99-EAAA-9BF3C864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FF51-D61D-4FC5-AF11-B159EDA766B4}" type="datetime1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E1B52-9EB6-CFCC-BADD-FF920087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60E9B-C620-A6CC-C797-896F92BA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3592-A992-0DE2-A0A4-942C1B70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84C5D-A29C-1F48-7F9F-F58776FCB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9920B-4E05-EAA3-2D8C-2D3B5AEEE2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B3112-86CB-CD1A-DC72-972F86A6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92664-22D4-49B7-ADA4-94020198E21B}" type="datetime1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71305-5552-87ED-735F-A51D61F92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1C4BC-C517-AB07-91D8-F4F9D0C6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8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828A-C7CC-7D2C-EB3C-94D62D28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4F29B-1B9D-B241-E7EF-71AA84FEC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23B27-9CDC-7169-BC20-77135AC0B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DEC304-0E69-C6F5-12F3-C6183A009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77270D-4AD3-B8F6-65C0-9650E1755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1702D-222B-CCC9-FCFF-9E85D236B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3936A-C9BC-47EF-A278-78D7D43948E7}" type="datetime1">
              <a:rPr lang="en-US" smtClean="0"/>
              <a:t>7/16/2023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041272-AA8D-5650-6BDB-41927B777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932F-C894-F4E1-FEA0-72E41656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8707-1026-B911-EE14-222CC57B8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1B855-74AE-5EAD-7288-1B244B665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720B2-A6F3-44BD-87DB-022D4737EE54}" type="datetime1">
              <a:rPr lang="en-US" smtClean="0"/>
              <a:t>7/16/2023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8C1B3-5D95-FC25-C136-2FDABAF4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B83FA-9ABD-593B-4936-ECE13F2A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1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55AEB-2FC1-44AA-3339-3347A2D9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976FD-237F-4B26-AF9D-BE1B4154FF55}" type="datetime1">
              <a:rPr lang="en-US" smtClean="0"/>
              <a:t>7/16/2023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DDFE84-1791-D412-48F0-1779BB965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D911D-B398-F079-34D5-1ACCE0DD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5C253-4857-2E05-3327-1A4809BD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5DA41-37A4-CA4C-53F4-5A2ADBA3B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4A4B30-731C-05E0-B290-D7CB9CF5F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B129C-E931-29ED-9315-DC92CCE5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F0F5-3AFB-4A60-A1C6-4045DC5746AA}" type="datetime1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82607-33AD-78C3-B3D3-F836FA8D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95457-A94B-60F7-0FD4-FC53A57B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3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DA8C-1B39-B1C3-5C08-FE889685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CB53CB-E7F2-3298-07F6-EDF980DE02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51BD2-B644-EE09-1B88-D76C9D28A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36C49-6E0A-E066-5614-EEA0C3F09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03761-5D45-4918-A401-B66F76818756}" type="datetime1">
              <a:rPr lang="en-US" smtClean="0"/>
              <a:t>7/16/2023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BE494-BE56-8854-F1B8-48427D9D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A8386-6812-DFF5-F7A9-DE99AA31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7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2FF7FC-EDE5-4F2C-1E53-F82B940A8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A734D-529A-D64C-E7AC-EAE4E9689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5F91-D240-30E1-A681-2A5E0F007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E136C-40B0-4AF4-B2E3-D89C1F8ACE93}" type="datetime1">
              <a:rPr lang="en-US" smtClean="0"/>
              <a:t>7/16/2023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68A55-F9DD-067E-2854-7FB40C829B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A9465-F512-266E-0BD0-C22C2FB48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F8C7E-04F1-4114-A945-DA3D8A227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7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8" r:id="rId16"/>
    <p:sldLayoutId id="2147483669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 /><Relationship Id="rId2" Type="http://schemas.openxmlformats.org/officeDocument/2006/relationships/image" Target="../media/image46.jpe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7.jpeg" /><Relationship Id="rId5" Type="http://schemas.openxmlformats.org/officeDocument/2006/relationships/image" Target="../media/image49.jpeg" /><Relationship Id="rId4" Type="http://schemas.openxmlformats.org/officeDocument/2006/relationships/image" Target="../media/image48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14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 /><Relationship Id="rId2" Type="http://schemas.openxmlformats.org/officeDocument/2006/relationships/slideLayout" Target="../slideLayouts/slideLayout17.xml" /><Relationship Id="rId1" Type="http://schemas.openxmlformats.org/officeDocument/2006/relationships/tags" Target="../tags/tag1.xml" /><Relationship Id="rId5" Type="http://schemas.openxmlformats.org/officeDocument/2006/relationships/image" Target="../media/image7.jpeg" /><Relationship Id="rId4" Type="http://schemas.openxmlformats.org/officeDocument/2006/relationships/image" Target="../media/image52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.jpeg" /><Relationship Id="rId4" Type="http://schemas.openxmlformats.org/officeDocument/2006/relationships/image" Target="../media/image54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14.xml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 /><Relationship Id="rId3" Type="http://schemas.openxmlformats.org/officeDocument/2006/relationships/notesSlide" Target="../notesSlides/notesSlide6.xml" /><Relationship Id="rId7" Type="http://schemas.openxmlformats.org/officeDocument/2006/relationships/image" Target="../media/image57.jpeg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2.vml" /><Relationship Id="rId6" Type="http://schemas.openxmlformats.org/officeDocument/2006/relationships/image" Target="../media/image56.png" /><Relationship Id="rId5" Type="http://schemas.openxmlformats.org/officeDocument/2006/relationships/image" Target="../media/image55.emf" /><Relationship Id="rId10" Type="http://schemas.openxmlformats.org/officeDocument/2006/relationships/image" Target="../media/image7.jpeg" /><Relationship Id="rId4" Type="http://schemas.openxmlformats.org/officeDocument/2006/relationships/oleObject" Target="../embeddings/oleObject2.bin" /><Relationship Id="rId9" Type="http://schemas.microsoft.com/office/2007/relationships/hdphoto" Target="../media/hdphoto1.wdp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.jpeg" /><Relationship Id="rId4" Type="http://schemas.openxmlformats.org/officeDocument/2006/relationships/image" Target="../media/image60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 /><Relationship Id="rId13" Type="http://schemas.openxmlformats.org/officeDocument/2006/relationships/tags" Target="../tags/tag14.xml" /><Relationship Id="rId18" Type="http://schemas.openxmlformats.org/officeDocument/2006/relationships/slideLayout" Target="../slideLayouts/slideLayout6.xml" /><Relationship Id="rId3" Type="http://schemas.openxmlformats.org/officeDocument/2006/relationships/tags" Target="../tags/tag4.xml" /><Relationship Id="rId21" Type="http://schemas.openxmlformats.org/officeDocument/2006/relationships/image" Target="../media/image63.jpeg" /><Relationship Id="rId7" Type="http://schemas.openxmlformats.org/officeDocument/2006/relationships/tags" Target="../tags/tag8.xml" /><Relationship Id="rId12" Type="http://schemas.openxmlformats.org/officeDocument/2006/relationships/tags" Target="../tags/tag13.xml" /><Relationship Id="rId17" Type="http://schemas.openxmlformats.org/officeDocument/2006/relationships/tags" Target="../tags/tag18.xml" /><Relationship Id="rId25" Type="http://schemas.openxmlformats.org/officeDocument/2006/relationships/image" Target="../media/image66.jpeg" /><Relationship Id="rId2" Type="http://schemas.openxmlformats.org/officeDocument/2006/relationships/tags" Target="../tags/tag3.xml" /><Relationship Id="rId16" Type="http://schemas.openxmlformats.org/officeDocument/2006/relationships/tags" Target="../tags/tag17.xml" /><Relationship Id="rId20" Type="http://schemas.openxmlformats.org/officeDocument/2006/relationships/image" Target="../media/image62.jpeg" /><Relationship Id="rId1" Type="http://schemas.openxmlformats.org/officeDocument/2006/relationships/tags" Target="../tags/tag2.xml" /><Relationship Id="rId6" Type="http://schemas.openxmlformats.org/officeDocument/2006/relationships/tags" Target="../tags/tag7.xml" /><Relationship Id="rId11" Type="http://schemas.openxmlformats.org/officeDocument/2006/relationships/tags" Target="../tags/tag12.xml" /><Relationship Id="rId24" Type="http://schemas.openxmlformats.org/officeDocument/2006/relationships/image" Target="../media/image65.jpeg" /><Relationship Id="rId5" Type="http://schemas.openxmlformats.org/officeDocument/2006/relationships/tags" Target="../tags/tag6.xml" /><Relationship Id="rId15" Type="http://schemas.openxmlformats.org/officeDocument/2006/relationships/tags" Target="../tags/tag16.xml" /><Relationship Id="rId23" Type="http://schemas.openxmlformats.org/officeDocument/2006/relationships/image" Target="../media/image7.jpeg" /><Relationship Id="rId10" Type="http://schemas.openxmlformats.org/officeDocument/2006/relationships/tags" Target="../tags/tag11.xml" /><Relationship Id="rId19" Type="http://schemas.openxmlformats.org/officeDocument/2006/relationships/notesSlide" Target="../notesSlides/notesSlide8.xml" /><Relationship Id="rId4" Type="http://schemas.openxmlformats.org/officeDocument/2006/relationships/tags" Target="../tags/tag5.xml" /><Relationship Id="rId9" Type="http://schemas.openxmlformats.org/officeDocument/2006/relationships/tags" Target="../tags/tag10.xml" /><Relationship Id="rId14" Type="http://schemas.openxmlformats.org/officeDocument/2006/relationships/tags" Target="../tags/tag15.xml" /><Relationship Id="rId22" Type="http://schemas.openxmlformats.org/officeDocument/2006/relationships/image" Target="../media/image64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 /><Relationship Id="rId2" Type="http://schemas.openxmlformats.org/officeDocument/2006/relationships/hyperlink" Target="https://sadafard.ir/category/%d8%a2%d8%b1%d8%af/%d8%a2%d8%b1%d8%af-%da%af%d9%86%d8%af%d9%85-%da%a9%d8%a7%d9%85%d9%84/" TargetMode="External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7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 /><Relationship Id="rId2" Type="http://schemas.openxmlformats.org/officeDocument/2006/relationships/hyperlink" Target="https://sadafard.ir/category/%d8%a2%d8%b1%d8%af/%d8%a2%d8%b1%d8%af-%da%af%d9%86%d8%af%d9%85-%da%a9%d8%a7%d9%85%d9%84/" TargetMode="External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7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9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 /><Relationship Id="rId2" Type="http://schemas.openxmlformats.org/officeDocument/2006/relationships/image" Target="../media/image71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.jpeg" /><Relationship Id="rId4" Type="http://schemas.openxmlformats.org/officeDocument/2006/relationships/image" Target="../media/image73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2.xml" /><Relationship Id="rId4" Type="http://schemas.openxmlformats.org/officeDocument/2006/relationships/image" Target="../media/image7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 /><Relationship Id="rId2" Type="http://schemas.openxmlformats.org/officeDocument/2006/relationships/image" Target="../media/image75.jpeg" /><Relationship Id="rId1" Type="http://schemas.openxmlformats.org/officeDocument/2006/relationships/slideLayout" Target="../slideLayouts/slideLayout16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 /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1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 /><Relationship Id="rId1" Type="http://schemas.openxmlformats.org/officeDocument/2006/relationships/tags" Target="../tags/tag19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7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13.jpeg" /><Relationship Id="rId7" Type="http://schemas.openxmlformats.org/officeDocument/2006/relationships/image" Target="../media/image17.jpeg" /><Relationship Id="rId12" Type="http://schemas.openxmlformats.org/officeDocument/2006/relationships/image" Target="../media/image19.jpeg" /><Relationship Id="rId2" Type="http://schemas.openxmlformats.org/officeDocument/2006/relationships/slideLayout" Target="../slideLayouts/slideLayout2.xml" /><Relationship Id="rId1" Type="http://schemas.openxmlformats.org/officeDocument/2006/relationships/vmlDrawing" Target="../drawings/vmlDrawing1.vml" /><Relationship Id="rId6" Type="http://schemas.openxmlformats.org/officeDocument/2006/relationships/image" Target="../media/image16.jpeg" /><Relationship Id="rId11" Type="http://schemas.openxmlformats.org/officeDocument/2006/relationships/image" Target="../media/image12.png" /><Relationship Id="rId5" Type="http://schemas.openxmlformats.org/officeDocument/2006/relationships/image" Target="../media/image15.jpeg" /><Relationship Id="rId10" Type="http://schemas.openxmlformats.org/officeDocument/2006/relationships/oleObject" Target="../embeddings/oleObject1.bin" /><Relationship Id="rId4" Type="http://schemas.openxmlformats.org/officeDocument/2006/relationships/image" Target="../media/image14.jpeg" /><Relationship Id="rId9" Type="http://schemas.openxmlformats.org/officeDocument/2006/relationships/image" Target="../media/image18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 /><Relationship Id="rId13" Type="http://schemas.openxmlformats.org/officeDocument/2006/relationships/image" Target="../media/image18.jpeg" /><Relationship Id="rId3" Type="http://schemas.openxmlformats.org/officeDocument/2006/relationships/image" Target="../media/image20.png" /><Relationship Id="rId7" Type="http://schemas.openxmlformats.org/officeDocument/2006/relationships/image" Target="../media/image24.jpeg" /><Relationship Id="rId12" Type="http://schemas.openxmlformats.org/officeDocument/2006/relationships/image" Target="../media/image7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3.jpeg" /><Relationship Id="rId11" Type="http://schemas.openxmlformats.org/officeDocument/2006/relationships/image" Target="../media/image28.png" /><Relationship Id="rId5" Type="http://schemas.openxmlformats.org/officeDocument/2006/relationships/image" Target="../media/image22.png" /><Relationship Id="rId10" Type="http://schemas.openxmlformats.org/officeDocument/2006/relationships/image" Target="../media/image27.jpeg" /><Relationship Id="rId4" Type="http://schemas.openxmlformats.org/officeDocument/2006/relationships/image" Target="../media/image21.jpeg" /><Relationship Id="rId9" Type="http://schemas.openxmlformats.org/officeDocument/2006/relationships/image" Target="../media/image26.jpe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 /><Relationship Id="rId3" Type="http://schemas.openxmlformats.org/officeDocument/2006/relationships/image" Target="../media/image29.jpeg" /><Relationship Id="rId7" Type="http://schemas.openxmlformats.org/officeDocument/2006/relationships/image" Target="../media/image31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7.png" /><Relationship Id="rId5" Type="http://schemas.openxmlformats.org/officeDocument/2006/relationships/customXml" Target="../ink/ink1.xml" /><Relationship Id="rId4" Type="http://schemas.openxmlformats.org/officeDocument/2006/relationships/image" Target="../media/image30.jpe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 /><Relationship Id="rId3" Type="http://schemas.openxmlformats.org/officeDocument/2006/relationships/image" Target="../media/image32.jpeg" /><Relationship Id="rId7" Type="http://schemas.openxmlformats.org/officeDocument/2006/relationships/image" Target="../media/image3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35.emf" /><Relationship Id="rId5" Type="http://schemas.openxmlformats.org/officeDocument/2006/relationships/image" Target="../media/image34.jpeg" /><Relationship Id="rId4" Type="http://schemas.openxmlformats.org/officeDocument/2006/relationships/image" Target="../media/image33.png" /><Relationship Id="rId9" Type="http://schemas.openxmlformats.org/officeDocument/2006/relationships/image" Target="../media/image7.jpe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 /><Relationship Id="rId3" Type="http://schemas.openxmlformats.org/officeDocument/2006/relationships/image" Target="../media/image39.jpeg" /><Relationship Id="rId7" Type="http://schemas.openxmlformats.org/officeDocument/2006/relationships/image" Target="../media/image43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6.xml" /><Relationship Id="rId6" Type="http://schemas.openxmlformats.org/officeDocument/2006/relationships/image" Target="../media/image42.jpeg" /><Relationship Id="rId11" Type="http://schemas.openxmlformats.org/officeDocument/2006/relationships/image" Target="../media/image7.jpeg" /><Relationship Id="rId5" Type="http://schemas.openxmlformats.org/officeDocument/2006/relationships/image" Target="../media/image41.jpeg" /><Relationship Id="rId10" Type="http://schemas.openxmlformats.org/officeDocument/2006/relationships/image" Target="../media/image19.jpeg" /><Relationship Id="rId4" Type="http://schemas.openxmlformats.org/officeDocument/2006/relationships/image" Target="../media/image40.jpeg" /><Relationship Id="rId9" Type="http://schemas.openxmlformats.org/officeDocument/2006/relationships/image" Target="../media/image45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F9247A-0D08-0930-1B9F-8D058D491D0F}"/>
              </a:ext>
            </a:extLst>
          </p:cNvPr>
          <p:cNvSpPr txBox="1"/>
          <p:nvPr/>
        </p:nvSpPr>
        <p:spPr>
          <a:xfrm>
            <a:off x="1209207" y="1474618"/>
            <a:ext cx="4886793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fa-IR" sz="4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آرد گندم کامل</a:t>
            </a:r>
          </a:p>
          <a:p>
            <a:pPr algn="ctr" rtl="1"/>
            <a:r>
              <a:rPr lang="en-US" sz="4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Whole Wheat Flour</a:t>
            </a:r>
            <a:endParaRPr lang="fa-IR" sz="4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1"/>
            <a:endParaRPr lang="fa-I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1"/>
            <a:endParaRPr lang="fa-I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1"/>
            <a:endParaRPr lang="fa-I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rtl="1"/>
            <a:endParaRPr lang="fa-IR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 rtl="1"/>
            <a:r>
              <a:rPr lang="fa-IR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حمیدرضا مبردی- شرکت بولر</a:t>
            </a:r>
          </a:p>
          <a:p>
            <a:pPr algn="r"/>
            <a:r>
              <a:rPr lang="fa-IR" sz="1200" b="1" dirty="0">
                <a:solidFill>
                  <a:schemeClr val="bg1"/>
                </a:solidFill>
              </a:rPr>
              <a:t>حح و ارایه توسط:</a:t>
            </a:r>
            <a:endParaRPr lang="de-CH" sz="1200" b="1" dirty="0">
              <a:solidFill>
                <a:schemeClr val="bg1"/>
              </a:solidFill>
            </a:endParaRPr>
          </a:p>
          <a:p>
            <a:endParaRPr lang="en-US" sz="8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8E34B-69EB-9844-B1C7-C58D2DFC1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34893"/>
            <a:ext cx="5993217" cy="3988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D:\My Documents\buhler_rgb_300dpi.jpg">
            <a:extLst>
              <a:ext uri="{FF2B5EF4-FFF2-40B4-BE49-F238E27FC236}">
                <a16:creationId xmlns:a16="http://schemas.microsoft.com/office/drawing/2014/main" id="{B923DB1C-3E6F-4F8A-F36A-98A9AF741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5188" y="6445207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2528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131"/>
          </a:xfrm>
        </p:spPr>
        <p:txBody>
          <a:bodyPr>
            <a:normAutofit fontScale="90000"/>
          </a:bodyPr>
          <a:lstStyle/>
          <a:p>
            <a:pPr algn="r" rtl="1"/>
            <a:br>
              <a:rPr lang="fa-IR" i="0" dirty="0">
                <a:cs typeface="B Nazanin" panose="00000400000000000000" pitchFamily="2" charset="-78"/>
              </a:rPr>
            </a:br>
            <a:r>
              <a:rPr lang="fa-IR" sz="3100" b="1" i="1" dirty="0">
                <a:cs typeface="+mn-cs"/>
              </a:rPr>
              <a:t>تولید سنتی آرد گندم کامل</a:t>
            </a:r>
            <a:br>
              <a:rPr lang="en-US" i="0" dirty="0">
                <a:cs typeface="B Nazanin" panose="00000400000000000000" pitchFamily="2" charset="-78"/>
              </a:rPr>
            </a:br>
            <a:br>
              <a:rPr lang="en-US" i="0" dirty="0">
                <a:cs typeface="B Nazanin" panose="00000400000000000000" pitchFamily="2" charset="-78"/>
              </a:rPr>
            </a:br>
            <a:endParaRPr lang="en-US" i="0" dirty="0">
              <a:cs typeface="B Nazanin" panose="00000400000000000000" pitchFamily="2" charset="-78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345010" y="1220300"/>
            <a:ext cx="5616780" cy="4417399"/>
          </a:xfrm>
        </p:spPr>
        <p:txBody>
          <a:bodyPr>
            <a:normAutofit fontScale="92500"/>
          </a:bodyPr>
          <a:lstStyle/>
          <a:p>
            <a:pPr algn="r" rtl="1"/>
            <a:r>
              <a:rPr lang="fa-IR" altLang="de-DE" dirty="0"/>
              <a:t>آسیاب های سنگی سنتی با دو سنگ تراش خورده </a:t>
            </a:r>
            <a:r>
              <a:rPr lang="fa-IR" altLang="de-DE" sz="2200" b="1" dirty="0">
                <a:cs typeface="B Nazanin" panose="00000400000000000000" pitchFamily="2" charset="-78"/>
              </a:rPr>
              <a:t>(یکی ثابت، یکی متحرک)</a:t>
            </a:r>
            <a:endParaRPr lang="en-US" altLang="de-DE" sz="2200" b="1" dirty="0">
              <a:cs typeface="B Nazanin" panose="00000400000000000000" pitchFamily="2" charset="-78"/>
            </a:endParaRPr>
          </a:p>
          <a:p>
            <a:pPr algn="r" rtl="1"/>
            <a:r>
              <a:rPr lang="fa-IR" altLang="de-DE" dirty="0">
                <a:cs typeface="B Nazanin" panose="00000400000000000000" pitchFamily="2" charset="-78"/>
              </a:rPr>
              <a:t>عمل آسیاب: نیروی اصطکاکی و برشی </a:t>
            </a:r>
            <a:r>
              <a:rPr lang="en-US" altLang="de-DE" sz="2200" dirty="0">
                <a:cs typeface="B Nazanin" panose="00000400000000000000" pitchFamily="2" charset="-78"/>
              </a:rPr>
              <a:t>(Shearing, Frictional)</a:t>
            </a:r>
          </a:p>
          <a:p>
            <a:pPr algn="l">
              <a:buNone/>
            </a:pPr>
            <a:r>
              <a:rPr lang="en-US" altLang="de-DE" dirty="0">
                <a:cs typeface="B Nazanin" panose="00000400000000000000" pitchFamily="2" charset="-78"/>
              </a:rPr>
              <a:t>						</a:t>
            </a:r>
            <a:r>
              <a:rPr lang="fa-IR" altLang="de-DE" b="1" u="sng" dirty="0">
                <a:cs typeface="B Nazanin" panose="00000400000000000000" pitchFamily="2" charset="-78"/>
              </a:rPr>
              <a:t>معایب:</a:t>
            </a:r>
            <a:endParaRPr lang="en-US" altLang="de-DE" b="1" u="sng" dirty="0">
              <a:cs typeface="B Nazanin" panose="00000400000000000000" pitchFamily="2" charset="-78"/>
            </a:endParaRPr>
          </a:p>
          <a:p>
            <a:pPr algn="r" rtl="1"/>
            <a:r>
              <a:rPr lang="fa-IR" altLang="de-DE" dirty="0">
                <a:latin typeface="Arial" panose="020B0604020202020204" pitchFamily="34" charset="0"/>
                <a:cs typeface="Arial" panose="020B0604020202020204" pitchFamily="34" charset="0"/>
              </a:rPr>
              <a:t>نیاز به تعمیرات و نگهداری زیاد </a:t>
            </a:r>
            <a:r>
              <a:rPr lang="fa-IR" altLang="de-DE" sz="2600" dirty="0">
                <a:latin typeface="Arial" panose="020B0604020202020204" pitchFamily="34" charset="0"/>
                <a:cs typeface="Arial" panose="020B0604020202020204" pitchFamily="34" charset="0"/>
              </a:rPr>
              <a:t>(تراش مجدد سنگ ها)</a:t>
            </a:r>
            <a:endParaRPr lang="en-US" altLang="de-DE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fa-IR" altLang="de-DE" dirty="0">
                <a:latin typeface="Arial" panose="020B0604020202020204" pitchFamily="34" charset="0"/>
                <a:cs typeface="Arial" panose="020B0604020202020204" pitchFamily="34" charset="0"/>
              </a:rPr>
              <a:t>توان بازدهی و کارایی پایین </a:t>
            </a:r>
            <a:r>
              <a:rPr lang="en-US" altLang="de-DE" sz="2200" dirty="0">
                <a:latin typeface="Arial" panose="020B0604020202020204" pitchFamily="34" charset="0"/>
                <a:cs typeface="Arial" panose="020B0604020202020204" pitchFamily="34" charset="0"/>
              </a:rPr>
              <a:t>(18.5kW/300 kg/h)</a:t>
            </a:r>
          </a:p>
          <a:p>
            <a:pPr algn="r" rtl="1"/>
            <a:r>
              <a:rPr lang="fa-IR" altLang="de-DE" dirty="0">
                <a:latin typeface="Arial" panose="020B0604020202020204" pitchFamily="34" charset="0"/>
                <a:cs typeface="Arial" panose="020B0604020202020204" pitchFamily="34" charset="0"/>
              </a:rPr>
              <a:t>عدم ثبات در کیفیت محصولات</a:t>
            </a:r>
            <a:endParaRPr lang="en-US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fa-IR" altLang="de-DE" dirty="0">
                <a:latin typeface="Arial" panose="020B0604020202020204" pitchFamily="34" charset="0"/>
                <a:cs typeface="Arial" panose="020B0604020202020204" pitchFamily="34" charset="0"/>
              </a:rPr>
              <a:t>بهداشت نا مناسب</a:t>
            </a:r>
            <a:endParaRPr lang="en-US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neuer St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180256"/>
            <a:ext cx="2210635" cy="178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6" b="9311"/>
          <a:stretch/>
        </p:blipFill>
        <p:spPr bwMode="auto">
          <a:xfrm>
            <a:off x="838200" y="3171207"/>
            <a:ext cx="2210634" cy="178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277080" y="6310312"/>
            <a:ext cx="3332871" cy="365125"/>
          </a:xfrm>
        </p:spPr>
        <p:txBody>
          <a:bodyPr/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Whole Wheat Flour | Iran Grain| July  2023</a:t>
            </a:r>
          </a:p>
        </p:txBody>
      </p:sp>
      <p:pic>
        <p:nvPicPr>
          <p:cNvPr id="3" name="Picture 4" descr="IMG_1357">
            <a:extLst>
              <a:ext uri="{FF2B5EF4-FFF2-40B4-BE49-F238E27FC236}">
                <a16:creationId xmlns:a16="http://schemas.microsoft.com/office/drawing/2014/main" id="{654C5C6E-B47F-3CEB-3E06-A6346F6B2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80" y="1180255"/>
            <a:ext cx="2112148" cy="178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Grain Milling, Nimrani 300to24h">
            <a:extLst>
              <a:ext uri="{FF2B5EF4-FFF2-40B4-BE49-F238E27FC236}">
                <a16:creationId xmlns:a16="http://schemas.microsoft.com/office/drawing/2014/main" id="{CB474D1D-A859-928E-1465-1E831EFB2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81" y="3171207"/>
            <a:ext cx="2112148" cy="178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My Documents\buhler_rgb_300dpi.jpg">
            <a:extLst>
              <a:ext uri="{FF2B5EF4-FFF2-40B4-BE49-F238E27FC236}">
                <a16:creationId xmlns:a16="http://schemas.microsoft.com/office/drawing/2014/main" id="{58CF8F25-EBED-C520-5287-9DE1B774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82051" y="6423796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971040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3931"/>
          </a:xfrm>
        </p:spPr>
        <p:txBody>
          <a:bodyPr>
            <a:normAutofit/>
          </a:bodyPr>
          <a:lstStyle/>
          <a:p>
            <a:pPr algn="r" rtl="1"/>
            <a:r>
              <a:rPr lang="fa-IR" sz="2800" b="1" i="1" dirty="0">
                <a:cs typeface="+mn-cs"/>
              </a:rPr>
              <a:t>تولید صنعتی آرد کامل</a:t>
            </a:r>
            <a:br>
              <a:rPr lang="en-US" sz="2800" i="0" dirty="0">
                <a:cs typeface="B Nazanin" panose="00000400000000000000" pitchFamily="2" charset="-78"/>
              </a:rPr>
            </a:b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PesaMill</a:t>
            </a: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86" y="1117177"/>
            <a:ext cx="6590775" cy="455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>
          <a:xfrm>
            <a:off x="0" y="6310312"/>
            <a:ext cx="4114800" cy="365125"/>
          </a:xfrm>
        </p:spPr>
        <p:txBody>
          <a:bodyPr/>
          <a:lstStyle/>
          <a:p>
            <a:r>
              <a:rPr lang="en-US"/>
              <a:t>Whole Wheat Flour | Iran Grain| July 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ED212-9FEF-8EE8-BC0F-CB636C6076D9}"/>
              </a:ext>
            </a:extLst>
          </p:cNvPr>
          <p:cNvSpPr txBox="1"/>
          <p:nvPr/>
        </p:nvSpPr>
        <p:spPr>
          <a:xfrm>
            <a:off x="5107158" y="5804272"/>
            <a:ext cx="81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MDGA</a:t>
            </a:r>
          </a:p>
        </p:txBody>
      </p:sp>
      <p:pic>
        <p:nvPicPr>
          <p:cNvPr id="3" name="Picture 3" descr="D:\My Documents\buhler_rgb_300dpi.jpg">
            <a:extLst>
              <a:ext uri="{FF2B5EF4-FFF2-40B4-BE49-F238E27FC236}">
                <a16:creationId xmlns:a16="http://schemas.microsoft.com/office/drawing/2014/main" id="{68CCEDD7-DB52-A342-48C1-F48B1438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5360" y="6423796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467187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ACF77-E5E2-4CF3-BC50-F9D669973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56" y="296651"/>
            <a:ext cx="11446068" cy="730291"/>
          </a:xfrm>
        </p:spPr>
        <p:txBody>
          <a:bodyPr>
            <a:noAutofit/>
          </a:bodyPr>
          <a:lstStyle/>
          <a:p>
            <a:pPr algn="r" rtl="1"/>
            <a:r>
              <a:rPr lang="fa-IR" sz="2800" b="1" i="1" dirty="0">
                <a:cs typeface="+mn-cs"/>
              </a:rPr>
              <a:t>آسیاب</a:t>
            </a:r>
            <a:r>
              <a:rPr lang="en-US" sz="2800" b="1" i="1" dirty="0" err="1">
                <a:cs typeface="+mn-cs"/>
              </a:rPr>
              <a:t>Pesa</a:t>
            </a:r>
            <a:r>
              <a:rPr lang="en-US" sz="2800" b="1" i="1" dirty="0">
                <a:cs typeface="+mn-cs"/>
              </a:rPr>
              <a:t> Mill </a:t>
            </a:r>
            <a:br>
              <a:rPr lang="en-US" sz="2800" b="1" i="1" dirty="0">
                <a:cs typeface="+mn-cs"/>
              </a:rPr>
            </a:b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MDGA</a:t>
            </a: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877D715-6E13-41C8-8C15-F9B300711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4798" y="1665704"/>
            <a:ext cx="4471403" cy="4362345"/>
          </a:xfr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927034-6671-496B-BAFA-B4856A7DE6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9646" y="6368171"/>
            <a:ext cx="3178126" cy="365125"/>
          </a:xfrm>
        </p:spPr>
        <p:txBody>
          <a:bodyPr/>
          <a:lstStyle/>
          <a:p>
            <a:r>
              <a:rPr lang="en-US" dirty="0"/>
              <a:t>Whole Wheat Flour | Iran Grain| July  2023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F6F82D-67DB-4B5E-8264-10810AA7F0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1F56E0-B6F6-48D7-9539-F293D99B01E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EA716D6-BDDD-40B3-8E4F-1597008AA7FE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4"/>
          <a:stretch>
            <a:fillRect/>
          </a:stretch>
        </p:blipFill>
        <p:spPr>
          <a:xfrm>
            <a:off x="6226165" y="1538867"/>
            <a:ext cx="5070371" cy="4489182"/>
          </a:xfrm>
        </p:spPr>
      </p:pic>
      <p:pic>
        <p:nvPicPr>
          <p:cNvPr id="3" name="Picture 3" descr="D:\My Documents\buhler_rgb_300dpi.jpg">
            <a:extLst>
              <a:ext uri="{FF2B5EF4-FFF2-40B4-BE49-F238E27FC236}">
                <a16:creationId xmlns:a16="http://schemas.microsoft.com/office/drawing/2014/main" id="{CC13D454-1B81-7FB8-1A52-A45D6B3A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600" y="6435528"/>
            <a:ext cx="1295400" cy="25164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756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40045" y="6322687"/>
            <a:ext cx="3054096" cy="365124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Whole Wheat Flour | Iran Grain| July  2023</a:t>
            </a:r>
            <a:endParaRPr lang="de-CH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9" name="Text Placeholder 3"/>
          <p:cNvSpPr>
            <a:spLocks noGrp="1"/>
          </p:cNvSpPr>
          <p:nvPr>
            <p:ph idx="4294967295"/>
          </p:nvPr>
        </p:nvSpPr>
        <p:spPr bwMode="auto">
          <a:xfrm>
            <a:off x="340045" y="1720653"/>
            <a:ext cx="5401994" cy="409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0" tIns="0" rIns="0" bIns="0" rtlCol="0">
            <a:normAutofit fontScale="92500" lnSpcReduction="20000"/>
          </a:bodyPr>
          <a:lstStyle/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r>
              <a:rPr lang="fa-IR" sz="2200" dirty="0">
                <a:solidFill>
                  <a:srgbClr val="000000"/>
                </a:solidFill>
                <a:latin typeface="Arial"/>
              </a:rPr>
              <a:t>نسبت دور حرخش غلطکهای آسیاب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(1 : 1.2 – 1.6).</a:t>
            </a: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en-US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r>
              <a:rPr lang="fa-IR" sz="2200" dirty="0">
                <a:solidFill>
                  <a:srgbClr val="000000"/>
                </a:solidFill>
                <a:latin typeface="Arial"/>
              </a:rPr>
              <a:t>سرعت ثابت چرخش غلطک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(80rpm).</a:t>
            </a: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en-US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r>
              <a:rPr lang="fa-IR" sz="2200" dirty="0">
                <a:solidFill>
                  <a:srgbClr val="000000"/>
                </a:solidFill>
                <a:latin typeface="Arial"/>
              </a:rPr>
              <a:t>فاصله بین دو غلطک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(4.5 – 8mm).</a:t>
            </a:r>
          </a:p>
          <a:p>
            <a:pPr marL="276225" lvl="1" indent="-274638" algn="r" defTabSz="762000" rtl="1" eaLnBrk="0" hangingPunct="0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en-US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r>
              <a:rPr lang="fa-IR" sz="2200" dirty="0">
                <a:solidFill>
                  <a:srgbClr val="000000"/>
                </a:solidFill>
                <a:latin typeface="Arial"/>
              </a:rPr>
              <a:t>فشار بین غلطک ها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(700kN</a:t>
            </a:r>
            <a:r>
              <a:rPr lang="en-US" sz="2200" dirty="0"/>
              <a:t>).</a:t>
            </a: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fa-IR" sz="2200" dirty="0"/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r>
              <a:rPr lang="fa-IR" sz="2200" dirty="0">
                <a:solidFill>
                  <a:srgbClr val="000000"/>
                </a:solidFill>
                <a:latin typeface="Arial"/>
              </a:rPr>
              <a:t>فقط برای گندم های سخت با کیفیت بالا</a:t>
            </a:r>
            <a:endParaRPr lang="en-US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en-US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r>
              <a:rPr lang="fa-IR" sz="2200" dirty="0">
                <a:solidFill>
                  <a:srgbClr val="000000"/>
                </a:solidFill>
                <a:latin typeface="Arial"/>
              </a:rPr>
              <a:t>رطوبت گندم 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11.5-13.0 %</a:t>
            </a: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en-US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r>
              <a:rPr lang="fa-IR" sz="2200" dirty="0">
                <a:solidFill>
                  <a:srgbClr val="000000"/>
                </a:solidFill>
                <a:latin typeface="Arial"/>
              </a:rPr>
              <a:t>نم زنی و خواب برای گندم 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(24h).</a:t>
            </a:r>
            <a:endParaRPr lang="fa-IR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en-US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algn="r" defTabSz="762000" rtl="1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fa-IR" sz="2200" dirty="0">
                <a:solidFill>
                  <a:srgbClr val="000000"/>
                </a:solidFill>
                <a:latin typeface="Arial"/>
              </a:rPr>
              <a:t>غلطکها صاف و شیار دار نیستند بلکه برای ایجاد فشار زیاد بصورت شانه ای شکل هستند</a:t>
            </a:r>
            <a:endParaRPr lang="en-US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defTabSz="762000">
              <a:lnSpc>
                <a:spcPct val="1000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en-US" sz="2200" dirty="0">
              <a:solidFill>
                <a:srgbClr val="000000"/>
              </a:solidFill>
              <a:latin typeface="Arial"/>
            </a:endParaRPr>
          </a:p>
          <a:p>
            <a:pPr marL="276225" lvl="1" indent="-274638" defTabSz="762000">
              <a:lnSpc>
                <a:spcPts val="22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fa-IR" sz="1800" dirty="0"/>
          </a:p>
          <a:p>
            <a:pPr marL="276225" lvl="1" indent="-274638" defTabSz="762000">
              <a:lnSpc>
                <a:spcPts val="22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en-US" sz="18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9" r="33290"/>
          <a:stretch/>
        </p:blipFill>
        <p:spPr>
          <a:xfrm>
            <a:off x="8750441" y="1720653"/>
            <a:ext cx="2893124" cy="4471067"/>
          </a:xfrm>
          <a:prstGeom prst="rect">
            <a:avLst/>
          </a:prstGeom>
        </p:spPr>
      </p:pic>
      <p:sp>
        <p:nvSpPr>
          <p:cNvPr id="3" name="Rechteckige Legende 2"/>
          <p:cNvSpPr/>
          <p:nvPr/>
        </p:nvSpPr>
        <p:spPr>
          <a:xfrm>
            <a:off x="10176478" y="1162546"/>
            <a:ext cx="1289304" cy="393477"/>
          </a:xfrm>
          <a:prstGeom prst="wedgeRectCallout">
            <a:avLst>
              <a:gd name="adj1" fmla="val -21542"/>
              <a:gd name="adj2" fmla="val 9038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/>
              <a:t>Recycle</a:t>
            </a:r>
          </a:p>
        </p:txBody>
      </p:sp>
      <p:sp>
        <p:nvSpPr>
          <p:cNvPr id="28" name="Rechteckige Legende 27"/>
          <p:cNvSpPr/>
          <p:nvPr/>
        </p:nvSpPr>
        <p:spPr>
          <a:xfrm>
            <a:off x="8342475" y="2111294"/>
            <a:ext cx="1289304" cy="393477"/>
          </a:xfrm>
          <a:prstGeom prst="wedgeRectCallout">
            <a:avLst>
              <a:gd name="adj1" fmla="val 63564"/>
              <a:gd name="adj2" fmla="val 1229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 err="1"/>
              <a:t>Wheat</a:t>
            </a:r>
            <a:endParaRPr lang="de-CH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2E51C8-4358-B79E-7E15-8BF27B1499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9075" y="352751"/>
            <a:ext cx="9803567" cy="625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i="1" dirty="0">
                <a:cs typeface="+mn-cs"/>
              </a:rPr>
              <a:t>آسیاب</a:t>
            </a:r>
            <a:r>
              <a:rPr lang="en-US" sz="2800" b="1" i="1" dirty="0" err="1">
                <a:cs typeface="+mn-cs"/>
              </a:rPr>
              <a:t>Pesa</a:t>
            </a:r>
            <a:r>
              <a:rPr lang="en-US" sz="2800" b="1" i="1" dirty="0">
                <a:cs typeface="+mn-cs"/>
              </a:rPr>
              <a:t> Mill </a:t>
            </a:r>
            <a:br>
              <a:rPr lang="en-US" sz="2800" b="1" i="1" dirty="0">
                <a:cs typeface="+mn-cs"/>
              </a:rPr>
            </a:b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MDGA</a:t>
            </a: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7D27D1-8D4C-479E-01F4-1F0FFB5A4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637462"/>
            <a:ext cx="2493469" cy="24934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CBE67-E5D2-AD4B-AB5E-1FFBD453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3" descr="D:\My Documents\buhler_rgb_300dpi.jpg">
            <a:extLst>
              <a:ext uri="{FF2B5EF4-FFF2-40B4-BE49-F238E27FC236}">
                <a16:creationId xmlns:a16="http://schemas.microsoft.com/office/drawing/2014/main" id="{CBB4D541-BF13-4B91-69FB-5BC44C62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0161" y="6488953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178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3931"/>
          </a:xfrm>
        </p:spPr>
        <p:txBody>
          <a:bodyPr>
            <a:normAutofit/>
          </a:bodyPr>
          <a:lstStyle/>
          <a:p>
            <a:pPr algn="r" rtl="1"/>
            <a:r>
              <a:rPr lang="fa-IR" sz="2800" b="1" i="1" dirty="0">
                <a:cs typeface="+mn-cs"/>
              </a:rPr>
              <a:t>تولید صنعتی آرد کامل</a:t>
            </a:r>
            <a:br>
              <a:rPr lang="en-US" sz="2800" i="0" dirty="0">
                <a:cs typeface="B Nazanin" panose="00000400000000000000" pitchFamily="2" charset="-78"/>
              </a:rPr>
            </a:br>
            <a:r>
              <a:rPr lang="en-US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PesaMill</a:t>
            </a: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936719" y="1593946"/>
            <a:ext cx="4061842" cy="4464075"/>
          </a:xfrm>
        </p:spPr>
        <p:txBody>
          <a:bodyPr>
            <a:normAutofit fontScale="92500" lnSpcReduction="10000"/>
          </a:bodyPr>
          <a:lstStyle/>
          <a:p>
            <a:pPr lvl="1" algn="r" defTabSz="762000" rtl="1" eaLnBrk="0" hangingPunct="0">
              <a:buSzPct val="100000"/>
              <a:buFont typeface="Wingdings"/>
              <a:buChar char="n"/>
            </a:pPr>
            <a:r>
              <a:rPr lang="fa-IR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تولید آرد کامل با تناژ قابل قبول</a:t>
            </a: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eaLnBrk="0" hangingPunct="0">
              <a:buSzPct val="100000"/>
              <a:buFont typeface="Wingdings"/>
              <a:buChar char="n"/>
            </a:pP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rtl="1" eaLnBrk="0" hangingPunct="0">
              <a:buSzPct val="100000"/>
              <a:buFont typeface="Wingdings"/>
              <a:buChar char="n"/>
            </a:pPr>
            <a:r>
              <a:rPr lang="fa-IR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عدم استفاده ازسنگ برای آسیاب</a:t>
            </a: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eaLnBrk="0" hangingPunct="0">
              <a:buSzPct val="100000"/>
              <a:buFont typeface="Wingdings"/>
              <a:buChar char="n"/>
            </a:pP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rtl="1" eaLnBrk="0" hangingPunct="0">
              <a:buSzPct val="100000"/>
              <a:buFont typeface="Wingdings"/>
              <a:buChar char="n"/>
            </a:pPr>
            <a:r>
              <a:rPr lang="fa-IR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مصرف انرژی کم</a:t>
            </a: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eaLnBrk="0" hangingPunct="0">
              <a:buSzPct val="100000"/>
              <a:buFont typeface="Wingdings"/>
              <a:buChar char="n"/>
            </a:pP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rtl="1" eaLnBrk="0" hangingPunct="0">
              <a:buSzPct val="100000"/>
              <a:buFont typeface="Wingdings"/>
              <a:buChar char="n"/>
            </a:pPr>
            <a:r>
              <a:rPr lang="fa-IR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تعمیر ونگهداری آسان</a:t>
            </a: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eaLnBrk="0" hangingPunct="0">
              <a:buSzPct val="100000"/>
              <a:buFont typeface="Wingdings"/>
              <a:buChar char="n"/>
            </a:pP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rtl="1" eaLnBrk="0" hangingPunct="0">
              <a:buSzPct val="100000"/>
              <a:buFont typeface="Wingdings"/>
              <a:buChar char="n"/>
            </a:pPr>
            <a:r>
              <a:rPr lang="fa-IR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رعایت بهداشت و امنیت غذایی</a:t>
            </a: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eaLnBrk="0" hangingPunct="0">
              <a:buSzPct val="100000"/>
              <a:buFont typeface="Wingdings"/>
              <a:buChar char="n"/>
            </a:pP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rtl="1" eaLnBrk="0" hangingPunct="0">
              <a:buSzPct val="100000"/>
              <a:buFont typeface="Wingdings"/>
              <a:buChar char="n"/>
            </a:pPr>
            <a:r>
              <a:rPr lang="fa-IR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سرمایه گذاری مطمِن</a:t>
            </a: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eaLnBrk="0" hangingPunct="0">
              <a:buSzPct val="100000"/>
              <a:buFont typeface="Wingdings"/>
              <a:buChar char="n"/>
            </a:pPr>
            <a:endParaRPr lang="en-US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rtl="1" eaLnBrk="0" hangingPunct="0">
              <a:buSzPct val="100000"/>
              <a:buFont typeface="Wingdings"/>
              <a:buChar char="n"/>
            </a:pPr>
            <a:r>
              <a:rPr lang="fa-IR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کیفیت ثابت محصولات نهایی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33" y="1225042"/>
            <a:ext cx="5642380" cy="38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ußzeilenplatzhalter 8"/>
          <p:cNvSpPr>
            <a:spLocks noGrp="1"/>
          </p:cNvSpPr>
          <p:nvPr>
            <p:ph type="ftr" sz="quarter" idx="10"/>
          </p:nvPr>
        </p:nvSpPr>
        <p:spPr>
          <a:xfrm>
            <a:off x="0" y="6310312"/>
            <a:ext cx="4114800" cy="365125"/>
          </a:xfrm>
        </p:spPr>
        <p:txBody>
          <a:bodyPr/>
          <a:lstStyle/>
          <a:p>
            <a:r>
              <a:rPr lang="en-US"/>
              <a:t>Whole Wheat Flour | Iran Grain| July  2023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ED212-9FEF-8EE8-BC0F-CB636C6076D9}"/>
              </a:ext>
            </a:extLst>
          </p:cNvPr>
          <p:cNvSpPr txBox="1"/>
          <p:nvPr/>
        </p:nvSpPr>
        <p:spPr>
          <a:xfrm>
            <a:off x="3222087" y="5371491"/>
            <a:ext cx="81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MDGA</a:t>
            </a:r>
          </a:p>
        </p:txBody>
      </p:sp>
      <p:pic>
        <p:nvPicPr>
          <p:cNvPr id="3" name="Picture 3" descr="D:\My Documents\buhler_rgb_300dpi.jpg">
            <a:extLst>
              <a:ext uri="{FF2B5EF4-FFF2-40B4-BE49-F238E27FC236}">
                <a16:creationId xmlns:a16="http://schemas.microsoft.com/office/drawing/2014/main" id="{68CCEDD7-DB52-A342-48C1-F48B1438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5360" y="6423796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515769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63572" y="6198612"/>
            <a:ext cx="3092242" cy="478413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Whole Wheat Flour | Iran Grain| July  2023</a:t>
            </a:r>
            <a:endParaRPr lang="de-CH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675801"/>
              </p:ext>
            </p:extLst>
          </p:nvPr>
        </p:nvGraphicFramePr>
        <p:xfrm>
          <a:off x="500351" y="737860"/>
          <a:ext cx="5484813" cy="534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Visio" r:id="rId4" imgW="10935307" imgH="10657632" progId="Visio.Drawing.11">
                  <p:embed/>
                </p:oleObj>
              </mc:Choice>
              <mc:Fallback>
                <p:oleObj name="Visio" r:id="rId4" imgW="10935307" imgH="10657632" progId="Visio.Drawing.11">
                  <p:embed/>
                  <p:pic>
                    <p:nvPicPr>
                      <p:cNvPr id="2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51" y="737860"/>
                        <a:ext cx="5484813" cy="534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3"/>
          <p:cNvSpPr>
            <a:spLocks noGrp="1"/>
          </p:cNvSpPr>
          <p:nvPr>
            <p:ph idx="4294967295"/>
          </p:nvPr>
        </p:nvSpPr>
        <p:spPr bwMode="auto">
          <a:xfrm>
            <a:off x="6599525" y="1055207"/>
            <a:ext cx="4628480" cy="276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0" tIns="0" rIns="0" bIns="0" rtlCol="0">
            <a:normAutofit fontScale="92500"/>
          </a:bodyPr>
          <a:lstStyle/>
          <a:p>
            <a:pPr marL="276225" lvl="1" indent="-274638" defTabSz="762000" eaLnBrk="0" hangingPunct="0">
              <a:lnSpc>
                <a:spcPts val="2200"/>
              </a:lnSpc>
              <a:spcBef>
                <a:spcPct val="0"/>
              </a:spcBef>
              <a:buClr>
                <a:srgbClr val="999999"/>
              </a:buClr>
              <a:buSzPct val="100000"/>
              <a:buFont typeface="Wingdings"/>
              <a:buChar char="n"/>
            </a:pPr>
            <a:endParaRPr lang="en-US" dirty="0">
              <a:solidFill>
                <a:srgbClr val="000000"/>
              </a:solidFill>
              <a:latin typeface="Arial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2600" i="1" dirty="0">
                <a:cs typeface="B Nazanin" panose="00000400000000000000" pitchFamily="2" charset="-78"/>
              </a:rPr>
              <a:t>گردش مواد در سیکل تولید (5 تا 6 بار)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2600" i="1" dirty="0">
                <a:cs typeface="B Nazanin" panose="00000400000000000000" pitchFamily="2" charset="-78"/>
              </a:rPr>
              <a:t>آرد کامل توسط الک چند کاناله جدا می شود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2600" i="1" dirty="0">
                <a:cs typeface="B Nazanin" panose="00000400000000000000" pitchFamily="2" charset="-78"/>
              </a:rPr>
              <a:t>سبوس توسط تایفون ها و </a:t>
            </a:r>
            <a:r>
              <a:rPr lang="en-US" sz="2600" i="1" dirty="0">
                <a:cs typeface="B Nazanin" panose="00000400000000000000" pitchFamily="2" charset="-78"/>
              </a:rPr>
              <a:t>Air Eco Sifter</a:t>
            </a:r>
            <a:r>
              <a:rPr lang="fa-IR" sz="2600" i="1" dirty="0">
                <a:cs typeface="B Nazanin" panose="00000400000000000000" pitchFamily="2" charset="-78"/>
              </a:rPr>
              <a:t> ها جدا می شود.</a:t>
            </a: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2600" i="1" dirty="0">
                <a:cs typeface="B Nazanin" panose="00000400000000000000" pitchFamily="2" charset="-78"/>
              </a:rPr>
              <a:t>والس، به فرایند آسیاب کمک می کند و انعطاف پذیری سیستم را بالا می برد.</a:t>
            </a:r>
            <a:endParaRPr lang="en-US" sz="2600" i="1" dirty="0">
              <a:cs typeface="B Nazanin" panose="00000400000000000000" pitchFamily="2" charset="-78"/>
            </a:endParaRPr>
          </a:p>
          <a:p>
            <a:pPr marL="342900" indent="-342900" defTabSz="762000" eaLnBrk="0" hangingPunct="0">
              <a:lnSpc>
                <a:spcPts val="2200"/>
              </a:lnSpc>
              <a:buClr>
                <a:schemeClr val="bg2"/>
              </a:buClr>
              <a:buSzPct val="95000"/>
              <a:buFont typeface="Wingdings" pitchFamily="2" charset="2"/>
              <a:buChar char="n"/>
            </a:pPr>
            <a:endParaRPr lang="en-US" dirty="0"/>
          </a:p>
        </p:txBody>
      </p:sp>
      <p:sp>
        <p:nvSpPr>
          <p:cNvPr id="14" name="Gebogener Pfeil 13"/>
          <p:cNvSpPr/>
          <p:nvPr/>
        </p:nvSpPr>
        <p:spPr>
          <a:xfrm flipH="1">
            <a:off x="720649" y="2998400"/>
            <a:ext cx="1524958" cy="1591333"/>
          </a:xfrm>
          <a:prstGeom prst="circularArrow">
            <a:avLst/>
          </a:prstGeom>
          <a:solidFill>
            <a:srgbClr val="FF9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15" name="Pfeil nach rechts 14"/>
          <p:cNvSpPr/>
          <p:nvPr/>
        </p:nvSpPr>
        <p:spPr>
          <a:xfrm rot="5400000">
            <a:off x="92025" y="3113438"/>
            <a:ext cx="1011381" cy="245867"/>
          </a:xfrm>
          <a:prstGeom prst="rightArrow">
            <a:avLst/>
          </a:prstGeom>
          <a:solidFill>
            <a:srgbClr val="FF9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Pfeil nach rechts 16"/>
          <p:cNvSpPr/>
          <p:nvPr/>
        </p:nvSpPr>
        <p:spPr>
          <a:xfrm>
            <a:off x="838200" y="3794067"/>
            <a:ext cx="1244947" cy="312262"/>
          </a:xfrm>
          <a:prstGeom prst="rightArrow">
            <a:avLst/>
          </a:prstGeom>
          <a:solidFill>
            <a:srgbClr val="FF9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Pfeil nach rechts 17"/>
          <p:cNvSpPr/>
          <p:nvPr/>
        </p:nvSpPr>
        <p:spPr>
          <a:xfrm>
            <a:off x="838200" y="2819908"/>
            <a:ext cx="1244947" cy="312262"/>
          </a:xfrm>
          <a:prstGeom prst="rightArrow">
            <a:avLst/>
          </a:prstGeom>
          <a:solidFill>
            <a:srgbClr val="FF9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8396BE-9CCA-4007-BE3C-6E584F2502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697308" cy="618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i="1" dirty="0">
                <a:cs typeface="+mn-cs"/>
              </a:rPr>
              <a:t>فرایند تولید آرد کامل در آسیاب</a:t>
            </a:r>
            <a:r>
              <a:rPr lang="en-US" sz="2800" b="1" i="1" dirty="0" err="1">
                <a:cs typeface="+mn-cs"/>
              </a:rPr>
              <a:t>Pesa</a:t>
            </a:r>
            <a:r>
              <a:rPr lang="en-US" sz="2800" b="1" i="1" dirty="0">
                <a:cs typeface="+mn-cs"/>
              </a:rPr>
              <a:t> Mill </a:t>
            </a:r>
            <a:br>
              <a:rPr lang="en-US" sz="2800" b="1" i="1" dirty="0">
                <a:cs typeface="+mn-cs"/>
              </a:rPr>
            </a:b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5EB536C-76C1-0348-3A9E-78C316B0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76" y="3998766"/>
            <a:ext cx="1879584" cy="234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DCE224C-3179-6C09-3138-FEB37B68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17" y="3998766"/>
            <a:ext cx="2942810" cy="231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7983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2791C2C-7C36-CBDD-D4D9-F69530249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328" y="3992327"/>
            <a:ext cx="1749826" cy="231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A1967-4808-5FC9-F80F-E9D814EF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3" descr="D:\My Documents\buhler_rgb_300dpi.jpg">
            <a:extLst>
              <a:ext uri="{FF2B5EF4-FFF2-40B4-BE49-F238E27FC236}">
                <a16:creationId xmlns:a16="http://schemas.microsoft.com/office/drawing/2014/main" id="{7320D5BD-0B88-3BF2-979C-DC83493B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06232" y="6451431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025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372856" y="6430962"/>
            <a:ext cx="5537200" cy="215900"/>
          </a:xfrm>
        </p:spPr>
        <p:txBody>
          <a:bodyPr/>
          <a:lstStyle/>
          <a:p>
            <a:pPr>
              <a:defRPr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Whole Wheat Flour | Iran Grain| July  2023</a:t>
            </a:r>
            <a:endParaRPr lang="de-CH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962150" y="485776"/>
            <a:ext cx="8255000" cy="727075"/>
          </a:xfrm>
        </p:spPr>
        <p:txBody>
          <a:bodyPr>
            <a:normAutofit fontScale="90000"/>
          </a:bodyPr>
          <a:lstStyle/>
          <a:p>
            <a:br>
              <a:rPr lang="de-CH" dirty="0"/>
            </a:br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00"/>
          <a:stretch/>
        </p:blipFill>
        <p:spPr>
          <a:xfrm>
            <a:off x="536407" y="1500249"/>
            <a:ext cx="2851485" cy="288973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r="18797"/>
          <a:stretch/>
        </p:blipFill>
        <p:spPr>
          <a:xfrm>
            <a:off x="4023458" y="1372245"/>
            <a:ext cx="2851485" cy="3145745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B30A94E6-884A-5CAB-8B11-6C5E11A400C5}"/>
              </a:ext>
            </a:extLst>
          </p:cNvPr>
          <p:cNvSpPr/>
          <p:nvPr/>
        </p:nvSpPr>
        <p:spPr>
          <a:xfrm>
            <a:off x="1189803" y="4656163"/>
            <a:ext cx="1544692" cy="646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799" dirty="0">
                <a:solidFill>
                  <a:schemeClr val="tx2"/>
                </a:solidFill>
              </a:rPr>
              <a:t>MDGA-200-A</a:t>
            </a:r>
          </a:p>
          <a:p>
            <a:r>
              <a:rPr lang="de-CH" sz="1799" dirty="0">
                <a:solidFill>
                  <a:schemeClr val="tx2"/>
                </a:solidFill>
              </a:rPr>
              <a:t>Max. 75 t/d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B6F73E41-4123-F60B-6276-CCC27A726101}"/>
              </a:ext>
            </a:extLst>
          </p:cNvPr>
          <p:cNvSpPr/>
          <p:nvPr/>
        </p:nvSpPr>
        <p:spPr>
          <a:xfrm>
            <a:off x="4735088" y="4517990"/>
            <a:ext cx="1428224" cy="645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799" dirty="0">
                <a:solidFill>
                  <a:schemeClr val="tx2"/>
                </a:solidFill>
              </a:rPr>
              <a:t>MDGA-400-A</a:t>
            </a:r>
          </a:p>
          <a:p>
            <a:r>
              <a:rPr lang="de-CH" sz="1799" dirty="0">
                <a:solidFill>
                  <a:schemeClr val="tx2"/>
                </a:solidFill>
              </a:rPr>
              <a:t>Max. 150 t/d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E69A2C-DE33-B62B-67D9-571E2FD5C8BD}"/>
              </a:ext>
            </a:extLst>
          </p:cNvPr>
          <p:cNvSpPr txBox="1">
            <a:spLocks/>
          </p:cNvSpPr>
          <p:nvPr/>
        </p:nvSpPr>
        <p:spPr>
          <a:xfrm>
            <a:off x="372856" y="296651"/>
            <a:ext cx="11446068" cy="7302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i="1" dirty="0">
                <a:cs typeface="+mn-cs"/>
              </a:rPr>
              <a:t>آسیاب</a:t>
            </a:r>
            <a:r>
              <a:rPr lang="en-US" sz="2800" b="1" i="1" dirty="0" err="1">
                <a:cs typeface="+mn-cs"/>
              </a:rPr>
              <a:t>Pesa</a:t>
            </a:r>
            <a:r>
              <a:rPr lang="en-US" sz="2800" b="1" i="1" dirty="0">
                <a:cs typeface="+mn-cs"/>
              </a:rPr>
              <a:t> Mill </a:t>
            </a:r>
            <a:br>
              <a:rPr lang="en-US" sz="2800" b="1" i="1" dirty="0">
                <a:cs typeface="+mn-cs"/>
              </a:rPr>
            </a:b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MDGA</a:t>
            </a: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43ECF17-753E-6A63-FC4C-994E473328E8}"/>
              </a:ext>
            </a:extLst>
          </p:cNvPr>
          <p:cNvSpPr txBox="1">
            <a:spLocks/>
          </p:cNvSpPr>
          <p:nvPr/>
        </p:nvSpPr>
        <p:spPr>
          <a:xfrm>
            <a:off x="7258929" y="1448564"/>
            <a:ext cx="4559995" cy="4488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 defTabSz="762000" rtl="1">
              <a:lnSpc>
                <a:spcPct val="10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v"/>
            </a:pPr>
            <a:r>
              <a:rPr lang="fa-IR" sz="2000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 ارائه ِدر دو مدل استاندارد :</a:t>
            </a:r>
            <a:endParaRPr lang="en-US" sz="2000" i="1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2" algn="r" defTabSz="762000" rtl="1">
              <a:lnSpc>
                <a:spcPct val="100000"/>
              </a:lnSpc>
              <a:spcAft>
                <a:spcPts val="600"/>
              </a:spcAft>
              <a:buSzPct val="100000"/>
              <a:buFontTx/>
              <a:buChar char="-"/>
            </a:pPr>
            <a:r>
              <a:rPr lang="en-US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75 t/</a:t>
            </a:r>
            <a:r>
              <a:rPr lang="en-US" sz="1600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24h </a:t>
            </a:r>
          </a:p>
          <a:p>
            <a:pPr lvl="2" algn="r" defTabSz="762000" rtl="1">
              <a:lnSpc>
                <a:spcPct val="100000"/>
              </a:lnSpc>
              <a:spcAft>
                <a:spcPts val="600"/>
              </a:spcAft>
              <a:buSzPct val="100000"/>
              <a:buFontTx/>
              <a:buChar char="-"/>
            </a:pPr>
            <a:r>
              <a:rPr lang="en-US" sz="1600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150 t/24h</a:t>
            </a:r>
            <a:endParaRPr lang="en-US" sz="1600" i="1" dirty="0">
              <a:cs typeface="B Nazanin" panose="00000400000000000000" pitchFamily="2" charset="-78"/>
            </a:endParaRPr>
          </a:p>
          <a:p>
            <a:pPr algn="r" defTabSz="762000" rtl="1">
              <a:lnSpc>
                <a:spcPct val="10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fa-IR" sz="2000" i="1" dirty="0">
                <a:cs typeface="B Nazanin" panose="00000400000000000000" pitchFamily="2" charset="-78"/>
              </a:rPr>
              <a:t>طراحی بر اساس دو میزان متفاوت آسیب نشاسته</a:t>
            </a:r>
            <a:endParaRPr lang="en-US" sz="2000" i="1" dirty="0">
              <a:cs typeface="B Nazanin" panose="00000400000000000000" pitchFamily="2" charset="-78"/>
            </a:endParaRPr>
          </a:p>
          <a:p>
            <a:pPr marL="914400" lvl="2" indent="0" algn="r" defTabSz="762000" rtl="1">
              <a:lnSpc>
                <a:spcPct val="100000"/>
              </a:lnSpc>
              <a:spcAft>
                <a:spcPts val="600"/>
              </a:spcAft>
              <a:buSzPct val="100000"/>
              <a:buNone/>
            </a:pPr>
            <a:r>
              <a:rPr lang="fa-IR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آسیب نشاسته متوسط </a:t>
            </a:r>
            <a:r>
              <a:rPr lang="en-US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(75 – 76sd)</a:t>
            </a:r>
          </a:p>
          <a:p>
            <a:pPr marL="914400" lvl="2" indent="0" algn="r" defTabSz="762000" rtl="1">
              <a:lnSpc>
                <a:spcPct val="100000"/>
              </a:lnSpc>
              <a:spcAft>
                <a:spcPts val="600"/>
              </a:spcAft>
              <a:buSzPct val="100000"/>
              <a:buNone/>
            </a:pPr>
            <a:r>
              <a:rPr lang="fa-IR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آسیب نشاسته زیاد </a:t>
            </a:r>
            <a:r>
              <a:rPr lang="en-US" i="1" dirty="0">
                <a:cs typeface="B Nazanin" panose="00000400000000000000" pitchFamily="2" charset="-78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(&gt;78sd)</a:t>
            </a:r>
          </a:p>
          <a:p>
            <a:pPr lvl="1" algn="r" defTabSz="762000" rtl="1">
              <a:lnSpc>
                <a:spcPct val="10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fa-IR" sz="2000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توصیه می شود در بخش بوجاری از دستگاه </a:t>
            </a:r>
            <a:r>
              <a:rPr lang="en-US" sz="2000" i="1" dirty="0" err="1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Sortex</a:t>
            </a:r>
            <a:r>
              <a:rPr lang="fa-IR" sz="2000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 استفاده شود.</a:t>
            </a:r>
            <a:endParaRPr lang="en-US" sz="2000" i="1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  <a:p>
            <a:pPr lvl="1" algn="r" defTabSz="762000" rtl="1">
              <a:lnSpc>
                <a:spcPct val="100000"/>
              </a:lnSpc>
              <a:spcAft>
                <a:spcPts val="600"/>
              </a:spcAft>
              <a:buSzPct val="100000"/>
              <a:buFont typeface="Wingdings" panose="05000000000000000000" pitchFamily="2" charset="2"/>
              <a:buChar char="§"/>
            </a:pPr>
            <a:r>
              <a:rPr lang="fa-IR" sz="2000" i="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توصیه می شود در بخش محصولات نهایی همگن سازی صورت بگیرد.</a:t>
            </a:r>
            <a:endParaRPr lang="en-US" sz="2000" i="1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7B6200-354E-E39E-4F01-BBED8DDC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16</a:t>
            </a:fld>
            <a:endParaRPr lang="en-US"/>
          </a:p>
        </p:txBody>
      </p:sp>
      <p:pic>
        <p:nvPicPr>
          <p:cNvPr id="9" name="Picture 3" descr="D:\My Documents\buhler_rgb_300dpi.jpg">
            <a:extLst>
              <a:ext uri="{FF2B5EF4-FFF2-40B4-BE49-F238E27FC236}">
                <a16:creationId xmlns:a16="http://schemas.microsoft.com/office/drawing/2014/main" id="{75F8C523-594A-8CE4-510A-6EFCDA134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6435528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4079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C07A0-ECD4-DCD4-53A7-2110E7AF5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6121" y="1451652"/>
            <a:ext cx="9024077" cy="466725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3EFB9CA-E3E5-61C5-F7DB-6890827596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1019020" cy="849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i="1" dirty="0">
                <a:cs typeface="+mn-cs"/>
              </a:rPr>
              <a:t>فرایند تولید آرد کامل در آسیاب</a:t>
            </a:r>
            <a:r>
              <a:rPr lang="en-US" sz="2800" b="1" i="1" dirty="0" err="1">
                <a:cs typeface="+mn-cs"/>
              </a:rPr>
              <a:t>Pesa</a:t>
            </a:r>
            <a:r>
              <a:rPr lang="en-US" sz="2800" b="1" i="1" dirty="0">
                <a:cs typeface="+mn-cs"/>
              </a:rPr>
              <a:t> Mill </a:t>
            </a:r>
            <a:br>
              <a:rPr lang="en-US" sz="2800" b="1" i="1" dirty="0">
                <a:cs typeface="+mn-cs"/>
              </a:rPr>
            </a:b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9EC748-D6D3-0D4A-8813-FD486CD8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3880" y="6310311"/>
            <a:ext cx="3501451" cy="365125"/>
          </a:xfrm>
        </p:spPr>
        <p:txBody>
          <a:bodyPr/>
          <a:lstStyle/>
          <a:p>
            <a:r>
              <a:rPr lang="en-US" dirty="0"/>
              <a:t>Whole Wheat Flour | Iran Grain| July 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3513F-21B9-A492-1594-C740FC7F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3" descr="D:\My Documents\buhler_rgb_300dpi.jpg">
            <a:extLst>
              <a:ext uri="{FF2B5EF4-FFF2-40B4-BE49-F238E27FC236}">
                <a16:creationId xmlns:a16="http://schemas.microsoft.com/office/drawing/2014/main" id="{34B44D5C-DD59-D0BE-3581-53BA84B4B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8917" y="6439134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8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Hard-Red-Winter-Wheat1"/>
          <p:cNvPicPr>
            <a:picLocks noChangeAspect="1" noChangeArrowheads="1"/>
          </p:cNvPicPr>
          <p:nvPr/>
        </p:nvPicPr>
        <p:blipFill rotWithShape="1">
          <a:blip r:embed="rId20" cstate="print"/>
          <a:srcRect t="10091" b="29965"/>
          <a:stretch/>
        </p:blipFill>
        <p:spPr bwMode="auto">
          <a:xfrm>
            <a:off x="1228193" y="916553"/>
            <a:ext cx="3134020" cy="1786640"/>
          </a:xfrm>
          <a:prstGeom prst="rect">
            <a:avLst/>
          </a:prstGeom>
          <a:noFill/>
        </p:spPr>
      </p:pic>
      <p:pic>
        <p:nvPicPr>
          <p:cNvPr id="22" name="Picture 9" descr="flour+2"/>
          <p:cNvPicPr>
            <a:picLocks noChangeAspect="1" noChangeArrowheads="1"/>
          </p:cNvPicPr>
          <p:nvPr/>
        </p:nvPicPr>
        <p:blipFill rotWithShape="1">
          <a:blip r:embed="rId21" cstate="print"/>
          <a:srcRect l="23698" t="5465" b="42245"/>
          <a:stretch/>
        </p:blipFill>
        <p:spPr bwMode="auto">
          <a:xfrm>
            <a:off x="1228193" y="2795257"/>
            <a:ext cx="3134020" cy="1786640"/>
          </a:xfrm>
          <a:prstGeom prst="rect">
            <a:avLst/>
          </a:prstGeom>
          <a:noFill/>
        </p:spPr>
      </p:pic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82907" y="600880"/>
            <a:ext cx="9430569" cy="717453"/>
          </a:xfrm>
        </p:spPr>
        <p:txBody>
          <a:bodyPr>
            <a:noAutofit/>
          </a:bodyPr>
          <a:lstStyle/>
          <a:p>
            <a:pPr algn="r" rtl="1"/>
            <a:r>
              <a:rPr lang="fa-IR" sz="2400" b="1" i="1" dirty="0">
                <a:cs typeface="+mn-cs"/>
              </a:rPr>
              <a:t>فرایند تولید آرد کامل در آسیاب</a:t>
            </a:r>
            <a:r>
              <a:rPr lang="en-US" sz="2400" b="1" i="1" dirty="0" err="1">
                <a:cs typeface="+mn-cs"/>
              </a:rPr>
              <a:t>Pesa</a:t>
            </a:r>
            <a:r>
              <a:rPr lang="en-US" sz="2400" b="1" i="1" dirty="0">
                <a:cs typeface="+mn-cs"/>
              </a:rPr>
              <a:t> Mill </a:t>
            </a:r>
            <a:br>
              <a:rPr lang="en-US" sz="2400" b="1" i="1" dirty="0">
                <a:cs typeface="+mn-cs"/>
              </a:rPr>
            </a:br>
            <a:r>
              <a:rPr lang="en-US" sz="2400" b="1" i="1" dirty="0">
                <a:cs typeface="+mn-cs"/>
              </a:rPr>
              <a:t> </a:t>
            </a:r>
            <a:endParaRPr lang="en-US" sz="2400" b="1" i="0" dirty="0">
              <a:cs typeface="B Nazanin" panose="00000400000000000000" pitchFamily="2" charset="-78"/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2946009" cy="365125"/>
          </a:xfrm>
        </p:spPr>
        <p:txBody>
          <a:bodyPr/>
          <a:lstStyle/>
          <a:p>
            <a:r>
              <a:rPr lang="en-US" dirty="0"/>
              <a:t>Whole Wheat Flour | Iran Grain| July  2023</a:t>
            </a:r>
          </a:p>
        </p:txBody>
      </p:sp>
      <p:sp>
        <p:nvSpPr>
          <p:cNvPr id="136195" name="Rectangle 3" hidden="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62151" y="1658939"/>
            <a:ext cx="379413" cy="428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eaLnBrk="0" hangingPunct="0">
              <a:spcBef>
                <a:spcPct val="0"/>
              </a:spcBef>
            </a:pPr>
            <a:r>
              <a:rPr lang="de-DE" b="1"/>
              <a:t>1</a:t>
            </a:r>
          </a:p>
        </p:txBody>
      </p:sp>
      <p:sp>
        <p:nvSpPr>
          <p:cNvPr id="136196" name="Rectangle 4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62151" y="2228851"/>
            <a:ext cx="379413" cy="4302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eaLnBrk="0" hangingPunct="0">
              <a:spcBef>
                <a:spcPct val="0"/>
              </a:spcBef>
            </a:pPr>
            <a:r>
              <a:rPr lang="de-DE" b="1"/>
              <a:t>2</a:t>
            </a:r>
          </a:p>
        </p:txBody>
      </p:sp>
      <p:sp>
        <p:nvSpPr>
          <p:cNvPr id="136197" name="Rectangle 5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62151" y="2801939"/>
            <a:ext cx="379413" cy="428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eaLnBrk="0" hangingPunct="0">
              <a:spcBef>
                <a:spcPct val="0"/>
              </a:spcBef>
            </a:pPr>
            <a:r>
              <a:rPr lang="de-DE" b="1"/>
              <a:t>3</a:t>
            </a:r>
          </a:p>
        </p:txBody>
      </p:sp>
      <p:sp>
        <p:nvSpPr>
          <p:cNvPr id="136198" name="Rectangle 6" hidden="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62151" y="3373438"/>
            <a:ext cx="379413" cy="430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eaLnBrk="0" hangingPunct="0">
              <a:spcBef>
                <a:spcPct val="0"/>
              </a:spcBef>
            </a:pPr>
            <a:r>
              <a:rPr lang="de-DE" b="1"/>
              <a:t>4</a:t>
            </a:r>
          </a:p>
        </p:txBody>
      </p:sp>
      <p:sp>
        <p:nvSpPr>
          <p:cNvPr id="136199" name="Rectangle 7" hidden="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62151" y="3946526"/>
            <a:ext cx="379413" cy="428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eaLnBrk="0" hangingPunct="0">
              <a:spcBef>
                <a:spcPct val="0"/>
              </a:spcBef>
            </a:pPr>
            <a:r>
              <a:rPr lang="de-DE" b="1"/>
              <a:t>5</a:t>
            </a:r>
          </a:p>
        </p:txBody>
      </p:sp>
      <p:sp>
        <p:nvSpPr>
          <p:cNvPr id="136200" name="Rectangle 8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62151" y="4519614"/>
            <a:ext cx="379413" cy="428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eaLnBrk="0" hangingPunct="0">
              <a:spcBef>
                <a:spcPct val="0"/>
              </a:spcBef>
            </a:pPr>
            <a:r>
              <a:rPr lang="de-DE" b="1"/>
              <a:t>6</a:t>
            </a:r>
          </a:p>
        </p:txBody>
      </p:sp>
      <p:sp>
        <p:nvSpPr>
          <p:cNvPr id="136201" name="Rectangle 9" hidden="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62151" y="5091114"/>
            <a:ext cx="379413" cy="428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eaLnBrk="0" hangingPunct="0">
              <a:spcBef>
                <a:spcPct val="0"/>
              </a:spcBef>
            </a:pPr>
            <a:r>
              <a:rPr lang="de-DE" b="1"/>
              <a:t>7</a:t>
            </a:r>
          </a:p>
        </p:txBody>
      </p:sp>
      <p:sp>
        <p:nvSpPr>
          <p:cNvPr id="136202" name="Rectangle 10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962151" y="5664201"/>
            <a:ext cx="379413" cy="4286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ctr" eaLnBrk="0" hangingPunct="0">
              <a:spcBef>
                <a:spcPct val="0"/>
              </a:spcBef>
            </a:pPr>
            <a:r>
              <a:rPr lang="de-DE" b="1"/>
              <a:t>8</a:t>
            </a:r>
          </a:p>
        </p:txBody>
      </p:sp>
      <p:sp>
        <p:nvSpPr>
          <p:cNvPr id="136203" name="Rectangle 11" hidden="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419350" y="2228851"/>
            <a:ext cx="7797800" cy="4302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endParaRPr lang="de-DE"/>
          </a:p>
        </p:txBody>
      </p:sp>
      <p:sp>
        <p:nvSpPr>
          <p:cNvPr id="136204" name="Rectangle 12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419350" y="2801939"/>
            <a:ext cx="7797800" cy="42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endParaRPr lang="de-DE"/>
          </a:p>
        </p:txBody>
      </p:sp>
      <p:sp>
        <p:nvSpPr>
          <p:cNvPr id="136205" name="Rectangle 13" hidden="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419350" y="3373438"/>
            <a:ext cx="7797800" cy="4302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endParaRPr lang="de-DE"/>
          </a:p>
        </p:txBody>
      </p:sp>
      <p:sp>
        <p:nvSpPr>
          <p:cNvPr id="136206" name="Rectangle 14" hidden="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19350" y="3946526"/>
            <a:ext cx="7797800" cy="42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endParaRPr lang="de-DE"/>
          </a:p>
        </p:txBody>
      </p:sp>
      <p:sp>
        <p:nvSpPr>
          <p:cNvPr id="136207" name="Rectangle 15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419350" y="4519614"/>
            <a:ext cx="7797800" cy="42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endParaRPr lang="de-DE"/>
          </a:p>
        </p:txBody>
      </p:sp>
      <p:sp>
        <p:nvSpPr>
          <p:cNvPr id="136208" name="Rectangle 16" hidden="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419350" y="1658939"/>
            <a:ext cx="7797800" cy="42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endParaRPr lang="de-DE"/>
          </a:p>
        </p:txBody>
      </p:sp>
      <p:sp>
        <p:nvSpPr>
          <p:cNvPr id="136209" name="Rectangle 17" hidden="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419350" y="5091114"/>
            <a:ext cx="7797800" cy="42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endParaRPr lang="de-DE"/>
          </a:p>
        </p:txBody>
      </p:sp>
      <p:sp>
        <p:nvSpPr>
          <p:cNvPr id="136210" name="Rectangle 18" hidden="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419350" y="5664201"/>
            <a:ext cx="7797800" cy="4286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endParaRPr lang="de-DE"/>
          </a:p>
        </p:txBody>
      </p:sp>
      <p:sp>
        <p:nvSpPr>
          <p:cNvPr id="20" name="Textplatzhalter 4"/>
          <p:cNvSpPr txBox="1">
            <a:spLocks/>
          </p:cNvSpPr>
          <p:nvPr/>
        </p:nvSpPr>
        <p:spPr>
          <a:xfrm>
            <a:off x="5951980" y="1583961"/>
            <a:ext cx="5386580" cy="1786640"/>
          </a:xfrm>
          <a:prstGeom prst="rect">
            <a:avLst/>
          </a:prstGeom>
        </p:spPr>
        <p:txBody>
          <a:bodyPr/>
          <a:lstStyle>
            <a:lvl1pPr marL="0" indent="0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Wingdings" pitchFamily="2" charset="2"/>
              <a:buNone/>
              <a:defRPr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76225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999999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550863" indent="-273050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01688" indent="-2492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rgbClr val="999999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779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­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5351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+mn-lt"/>
              </a:defRPr>
            </a:lvl6pPr>
            <a:lvl7pPr marL="19923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+mn-lt"/>
              </a:defRPr>
            </a:lvl7pPr>
            <a:lvl8pPr marL="24495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+mn-lt"/>
              </a:defRPr>
            </a:lvl8pPr>
            <a:lvl9pPr marL="2906713" indent="-274638" algn="l" defTabSz="228600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Char char="-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just" defTabSz="762000" rtl="1" eaLnBrk="0" hangingPunct="0">
              <a:lnSpc>
                <a:spcPct val="150000"/>
              </a:lnSpc>
              <a:buClr>
                <a:schemeClr val="bg2"/>
              </a:buClr>
              <a:buSzPct val="95000"/>
              <a:buFont typeface="Wingdings" pitchFamily="2" charset="2"/>
              <a:buChar char="n"/>
              <a:defRPr/>
            </a:pPr>
            <a:r>
              <a:rPr lang="fa-IR" altLang="ja-JP" sz="2400" kern="0" dirty="0">
                <a:ea typeface="ＭＳ Ｐゴシック" pitchFamily="34" charset="-128"/>
                <a:cs typeface="B Nazanin" panose="00000400000000000000" pitchFamily="2" charset="-78"/>
              </a:rPr>
              <a:t>آرد گندم کامل با بازدهی یا استحصال 94% تا 97%</a:t>
            </a:r>
            <a:endParaRPr lang="en-US" altLang="ja-JP" sz="2400" kern="0" dirty="0">
              <a:ea typeface="ＭＳ Ｐゴシック" pitchFamily="34" charset="-128"/>
              <a:cs typeface="B Nazanin" panose="00000400000000000000" pitchFamily="2" charset="-78"/>
            </a:endParaRPr>
          </a:p>
          <a:p>
            <a:pPr marL="342900" indent="-342900" algn="just" defTabSz="762000" rtl="1" eaLnBrk="0" hangingPunct="0">
              <a:lnSpc>
                <a:spcPct val="150000"/>
              </a:lnSpc>
              <a:buClr>
                <a:schemeClr val="bg2"/>
              </a:buClr>
              <a:buSzPct val="95000"/>
              <a:defRPr/>
            </a:pPr>
            <a:endParaRPr lang="en-US" altLang="ja-JP" kern="0" dirty="0">
              <a:ea typeface="ＭＳ Ｐゴシック" pitchFamily="34" charset="-128"/>
              <a:cs typeface="B Nazanin" panose="00000400000000000000" pitchFamily="2" charset="-78"/>
            </a:endParaRPr>
          </a:p>
          <a:p>
            <a:pPr marL="342900" indent="-342900" algn="just" defTabSz="762000" rtl="1" eaLnBrk="0" hangingPunct="0">
              <a:lnSpc>
                <a:spcPct val="150000"/>
              </a:lnSpc>
              <a:buClr>
                <a:schemeClr val="bg2"/>
              </a:buClr>
              <a:buSzPct val="95000"/>
              <a:buFont typeface="Wingdings" pitchFamily="2" charset="2"/>
              <a:buChar char="n"/>
              <a:defRPr/>
            </a:pPr>
            <a:r>
              <a:rPr lang="fa-IR" altLang="ja-JP" sz="2400" kern="0" dirty="0">
                <a:ea typeface="ＭＳ Ｐゴシック" pitchFamily="34" charset="-128"/>
                <a:cs typeface="B Nazanin" panose="00000400000000000000" pitchFamily="2" charset="-78"/>
              </a:rPr>
              <a:t>قابل استفاده برای نانهای تخت سنتی مانند سنگک</a:t>
            </a:r>
            <a:endParaRPr lang="en-US" altLang="ja-JP" sz="2400" kern="0" dirty="0">
              <a:ea typeface="ＭＳ Ｐゴシック" pitchFamily="34" charset="-128"/>
              <a:cs typeface="B Nazanin" panose="00000400000000000000" pitchFamily="2" charset="-78"/>
            </a:endParaRPr>
          </a:p>
          <a:p>
            <a:pPr marL="342900" indent="-342900" algn="just" defTabSz="762000" rtl="1" eaLnBrk="0" hangingPunct="0">
              <a:lnSpc>
                <a:spcPct val="150000"/>
              </a:lnSpc>
              <a:buClr>
                <a:schemeClr val="bg2"/>
              </a:buClr>
              <a:buSzPct val="95000"/>
              <a:defRPr/>
            </a:pPr>
            <a:endParaRPr lang="en-US" kern="0" dirty="0">
              <a:cs typeface="B Nazanin" panose="00000400000000000000" pitchFamily="2" charset="-78"/>
            </a:endParaRPr>
          </a:p>
          <a:p>
            <a:pPr algn="just" defTabSz="762000" rtl="1" eaLnBrk="0" hangingPunct="0">
              <a:lnSpc>
                <a:spcPct val="150000"/>
              </a:lnSpc>
              <a:buClr>
                <a:schemeClr val="bg2"/>
              </a:buClr>
              <a:buSzPct val="95000"/>
              <a:defRPr/>
            </a:pPr>
            <a:endParaRPr lang="en-US" kern="0" dirty="0">
              <a:cs typeface="B Nazanin" panose="00000400000000000000" pitchFamily="2" charset="-78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9BFD6F0-F034-8EC3-19E4-72ED84CAC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476532" y="2147929"/>
            <a:ext cx="3592582" cy="16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9DDD8A-74EC-9EC1-380A-96E26A1B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3" descr="D:\My Documents\buhler_rgb_300dpi.jpg">
            <a:extLst>
              <a:ext uri="{FF2B5EF4-FFF2-40B4-BE49-F238E27FC236}">
                <a16:creationId xmlns:a16="http://schemas.microsoft.com/office/drawing/2014/main" id="{FB15ECC6-684D-0099-0760-EE0CD4E02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686800" y="6413091"/>
            <a:ext cx="1295400" cy="251641"/>
          </a:xfrm>
          <a:prstGeom prst="rect">
            <a:avLst/>
          </a:prstGeom>
          <a:noFill/>
        </p:spPr>
      </p:pic>
      <p:pic>
        <p:nvPicPr>
          <p:cNvPr id="6" name="Picture 12" descr="https://images.unsplash.com/photo-1560336749-ad3058381e3f?ixlib=rb-1.2.1&amp;ixid=eyJhcHBfaWQiOjEyMDd9&amp;w=1000&amp;q=80">
            <a:extLst>
              <a:ext uri="{FF2B5EF4-FFF2-40B4-BE49-F238E27FC236}">
                <a16:creationId xmlns:a16="http://schemas.microsoft.com/office/drawing/2014/main" id="{9DDE9A73-A5CA-2079-7FF1-C8E0127B4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2209" y="3122238"/>
            <a:ext cx="1670138" cy="249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liced breads on white surface">
            <a:extLst>
              <a:ext uri="{FF2B5EF4-FFF2-40B4-BE49-F238E27FC236}">
                <a16:creationId xmlns:a16="http://schemas.microsoft.com/office/drawing/2014/main" id="{8F26A375-F64F-21C1-F079-CF5F83DC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599127" y="3009808"/>
            <a:ext cx="1670138" cy="250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612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AB0AEB-7350-3563-89B0-71A8AF8681C8}"/>
              </a:ext>
            </a:extLst>
          </p:cNvPr>
          <p:cNvSpPr txBox="1"/>
          <p:nvPr/>
        </p:nvSpPr>
        <p:spPr>
          <a:xfrm>
            <a:off x="838200" y="1097281"/>
            <a:ext cx="10317480" cy="5180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r" rtl="1">
              <a:lnSpc>
                <a:spcPct val="107000"/>
              </a:lnSpc>
              <a:spcBef>
                <a:spcPts val="0"/>
              </a:spcBef>
              <a:spcAft>
                <a:spcPts val="1560"/>
              </a:spcAft>
            </a:pPr>
            <a:r>
              <a:rPr lang="fa-IR" sz="1800" b="1" u="sng" dirty="0">
                <a:solidFill>
                  <a:srgbClr val="0000FF"/>
                </a:solidFill>
                <a:effectLst/>
                <a:latin typeface="IRANSansweb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ویژگی های آرد گندم کامل</a:t>
            </a:r>
            <a:r>
              <a:rPr lang="en-US" sz="1800" dirty="0">
                <a:solidFill>
                  <a:srgbClr val="777777"/>
                </a:solidFill>
                <a:effectLst/>
                <a:latin typeface="IRANSansweb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a-IR" dirty="0">
              <a:solidFill>
                <a:srgbClr val="777777"/>
              </a:solidFill>
              <a:latin typeface="IRANSansweb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algn="r" rtl="1">
              <a:lnSpc>
                <a:spcPct val="107000"/>
              </a:lnSpc>
              <a:spcBef>
                <a:spcPts val="0"/>
              </a:spcBef>
              <a:spcAft>
                <a:spcPts val="1560"/>
              </a:spcAft>
            </a:pPr>
            <a:r>
              <a:rPr lang="fa-IR" sz="1800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a-IR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گلوتن و نشاسته  موجود در آرد کامل برای ساختار </a:t>
            </a:r>
            <a:r>
              <a:rPr lang="fa-IR" u="sng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کالاهای پخته شده </a:t>
            </a:r>
            <a:r>
              <a:rPr lang="fa-IR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کاملا </a:t>
            </a:r>
            <a:r>
              <a:rPr lang="fa-IR" dirty="0">
                <a:solidFill>
                  <a:srgbClr val="000000"/>
                </a:solidFill>
                <a:latin typeface="IRANSansweb"/>
                <a:ea typeface="Times New Roman" panose="02020603050405020304" pitchFamily="18" charset="0"/>
              </a:rPr>
              <a:t>مناسب میباشد</a:t>
            </a:r>
            <a:r>
              <a:rPr lang="en-US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198120" lvl="0" algn="r" rtl="1">
              <a:lnSpc>
                <a:spcPct val="107000"/>
              </a:lnSpc>
              <a:spcBef>
                <a:spcPts val="0"/>
              </a:spcBef>
              <a:spcAft>
                <a:spcPts val="720"/>
              </a:spcAft>
              <a:tabLst>
                <a:tab pos="685800" algn="l"/>
              </a:tabLst>
            </a:pPr>
            <a:r>
              <a:rPr lang="fa-IR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   - ب</a:t>
            </a:r>
            <a:r>
              <a:rPr lang="ar-SA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ا </a:t>
            </a:r>
            <a:r>
              <a:rPr lang="fa-IR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توجه به </a:t>
            </a:r>
            <a:r>
              <a:rPr lang="ar-SA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جذب رطوبت</a:t>
            </a:r>
            <a:r>
              <a:rPr lang="fa-IR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 بالا</a:t>
            </a:r>
            <a:r>
              <a:rPr lang="ar-SA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 ، اجزای</a:t>
            </a:r>
            <a:r>
              <a:rPr lang="fa-IR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ی </a:t>
            </a:r>
            <a:r>
              <a:rPr lang="ar-SA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مانند نشاسته ، پروتئین ها و پنتوزان ها به هم متصل </a:t>
            </a:r>
            <a:r>
              <a:rPr lang="fa-IR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شده </a:t>
            </a:r>
            <a:r>
              <a:rPr lang="ar-SA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و یک </a:t>
            </a:r>
            <a:r>
              <a:rPr lang="ar-SA" b="1" u="sng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ساختار منسجم </a:t>
            </a:r>
            <a:r>
              <a:rPr lang="fa-IR" b="1" u="sng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 </a:t>
            </a:r>
            <a:r>
              <a:rPr lang="ar-SA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در محصولات پخته شده ایجاد می کنند</a:t>
            </a:r>
            <a:r>
              <a:rPr lang="en-US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198120" lvl="0" indent="-342900" algn="r" rtl="1">
              <a:lnSpc>
                <a:spcPct val="150000"/>
              </a:lnSpc>
              <a:spcBef>
                <a:spcPts val="0"/>
              </a:spcBef>
              <a:spcAft>
                <a:spcPts val="720"/>
              </a:spcAft>
              <a:tabLst>
                <a:tab pos="685800" algn="l"/>
              </a:tabLst>
            </a:pPr>
            <a:r>
              <a:rPr lang="fa-IR" dirty="0">
                <a:solidFill>
                  <a:srgbClr val="000000"/>
                </a:solidFill>
                <a:effectLst/>
                <a:latin typeface="IRANSansweb"/>
                <a:ea typeface="Times New Roman" panose="02020603050405020304" pitchFamily="18" charset="0"/>
              </a:rPr>
              <a:t>    - </a:t>
            </a:r>
            <a:r>
              <a:rPr lang="ar-SA" dirty="0">
                <a:solidFill>
                  <a:srgbClr val="000000"/>
                </a:solidFill>
                <a:latin typeface="IRANSansweb"/>
              </a:rPr>
              <a:t>به دلیل وجود سبوس و جوانه ، </a:t>
            </a:r>
            <a:r>
              <a:rPr lang="ar-SA" b="1" u="sng" dirty="0">
                <a:solidFill>
                  <a:srgbClr val="000000"/>
                </a:solidFill>
                <a:latin typeface="IRANSansweb"/>
              </a:rPr>
              <a:t>طعم </a:t>
            </a:r>
            <a:r>
              <a:rPr lang="fa-IR" b="1" u="sng" dirty="0">
                <a:solidFill>
                  <a:srgbClr val="000000"/>
                </a:solidFill>
                <a:latin typeface="IRANSansweb"/>
              </a:rPr>
              <a:t>مطلوب تری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را </a:t>
            </a:r>
            <a:r>
              <a:rPr lang="ar-SA" dirty="0">
                <a:solidFill>
                  <a:srgbClr val="000000"/>
                </a:solidFill>
                <a:latin typeface="IRANSansweb"/>
              </a:rPr>
              <a:t>فراهم می کند</a:t>
            </a:r>
            <a:r>
              <a:rPr lang="en-US" dirty="0">
                <a:solidFill>
                  <a:srgbClr val="000000"/>
                </a:solidFill>
                <a:latin typeface="IRANSansweb"/>
              </a:rPr>
              <a:t>.</a:t>
            </a:r>
            <a:endParaRPr lang="fa-IR" dirty="0">
              <a:solidFill>
                <a:srgbClr val="000000"/>
              </a:solidFill>
              <a:latin typeface="IRANSansweb"/>
            </a:endParaRPr>
          </a:p>
          <a:p>
            <a:pPr marL="342900" marR="198120" lvl="0" indent="-342900" algn="r" rtl="1">
              <a:lnSpc>
                <a:spcPct val="150000"/>
              </a:lnSpc>
              <a:spcBef>
                <a:spcPts val="0"/>
              </a:spcBef>
              <a:spcAft>
                <a:spcPts val="720"/>
              </a:spcAft>
              <a:tabLst>
                <a:tab pos="685800" algn="l"/>
              </a:tabLst>
            </a:pPr>
            <a:r>
              <a:rPr lang="fa-IR" dirty="0">
                <a:solidFill>
                  <a:srgbClr val="000000"/>
                </a:solidFill>
                <a:latin typeface="IRANSansweb"/>
              </a:rPr>
              <a:t>   - </a:t>
            </a:r>
            <a:r>
              <a:rPr lang="ar-SA" dirty="0">
                <a:solidFill>
                  <a:srgbClr val="000000"/>
                </a:solidFill>
                <a:latin typeface="IRANSansweb"/>
              </a:rPr>
              <a:t>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به</a:t>
            </a:r>
            <a:r>
              <a:rPr lang="ar-SA" dirty="0">
                <a:solidFill>
                  <a:srgbClr val="000000"/>
                </a:solidFill>
                <a:latin typeface="IRANSansweb"/>
              </a:rPr>
              <a:t> دلیل رنگدانه های موجود در سبوس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، رنگ قهوه ای مطلوبی در نان ایجاد میشود.</a:t>
            </a:r>
            <a:r>
              <a:rPr lang="en-US" dirty="0">
                <a:solidFill>
                  <a:srgbClr val="000000"/>
                </a:solidFill>
                <a:latin typeface="IRANSansweb"/>
              </a:rPr>
              <a:t>. </a:t>
            </a:r>
            <a:endParaRPr lang="fa-IR" dirty="0">
              <a:solidFill>
                <a:srgbClr val="000000"/>
              </a:solidFill>
              <a:latin typeface="IRANSansweb"/>
            </a:endParaRPr>
          </a:p>
          <a:p>
            <a:pPr marL="342900" marR="198120" lvl="0" indent="-342900" algn="r" rtl="1">
              <a:lnSpc>
                <a:spcPct val="150000"/>
              </a:lnSpc>
              <a:spcBef>
                <a:spcPts val="0"/>
              </a:spcBef>
              <a:spcAft>
                <a:spcPts val="720"/>
              </a:spcAft>
              <a:tabLst>
                <a:tab pos="685800" algn="l"/>
              </a:tabLst>
            </a:pPr>
            <a:r>
              <a:rPr lang="fa-IR" dirty="0">
                <a:solidFill>
                  <a:srgbClr val="000000"/>
                </a:solidFill>
                <a:latin typeface="IRANSansweb"/>
              </a:rPr>
              <a:t>   - به دلیل</a:t>
            </a:r>
            <a:r>
              <a:rPr lang="ar-SA" dirty="0">
                <a:solidFill>
                  <a:srgbClr val="000000"/>
                </a:solidFill>
                <a:latin typeface="IRANSansweb"/>
              </a:rPr>
              <a:t> </a:t>
            </a:r>
            <a:r>
              <a:rPr lang="ar-SA" u="sng" dirty="0">
                <a:solidFill>
                  <a:srgbClr val="000000"/>
                </a:solidFill>
                <a:latin typeface="IRANSansweb"/>
              </a:rPr>
              <a:t>فیبر بالا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،</a:t>
            </a:r>
            <a:r>
              <a:rPr lang="ar-SA" dirty="0">
                <a:solidFill>
                  <a:srgbClr val="000000"/>
                </a:solidFill>
                <a:latin typeface="IRANSansweb"/>
              </a:rPr>
              <a:t>پروتئین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خوب</a:t>
            </a:r>
            <a:r>
              <a:rPr lang="ar-SA" dirty="0">
                <a:solidFill>
                  <a:srgbClr val="000000"/>
                </a:solidFill>
                <a:latin typeface="IRANSansweb"/>
              </a:rPr>
              <a:t> ، مواد معدنی و ویتامین ها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، از</a:t>
            </a:r>
            <a:r>
              <a:rPr lang="ar-SA" b="1" u="sng" dirty="0">
                <a:solidFill>
                  <a:srgbClr val="000000"/>
                </a:solidFill>
                <a:latin typeface="IRANSansweb"/>
              </a:rPr>
              <a:t>ارزش غذایی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بالایی برخوردار</a:t>
            </a:r>
            <a:r>
              <a:rPr lang="ar-SA" dirty="0">
                <a:solidFill>
                  <a:srgbClr val="000000"/>
                </a:solidFill>
                <a:latin typeface="IRANSansweb"/>
              </a:rPr>
              <a:t>می باشد</a:t>
            </a:r>
            <a:r>
              <a:rPr lang="en-US" dirty="0">
                <a:solidFill>
                  <a:srgbClr val="000000"/>
                </a:solidFill>
                <a:latin typeface="IRANSansweb"/>
              </a:rPr>
              <a:t>.</a:t>
            </a:r>
            <a:endParaRPr lang="fa-IR" dirty="0">
              <a:solidFill>
                <a:srgbClr val="000000"/>
              </a:solidFill>
              <a:latin typeface="IRANSansweb"/>
            </a:endParaRPr>
          </a:p>
          <a:p>
            <a:pPr marL="342900" marR="198120" lvl="0" indent="-342900" algn="r" rtl="1">
              <a:lnSpc>
                <a:spcPct val="150000"/>
              </a:lnSpc>
              <a:spcBef>
                <a:spcPts val="0"/>
              </a:spcBef>
              <a:spcAft>
                <a:spcPts val="720"/>
              </a:spcAft>
              <a:tabLst>
                <a:tab pos="685800" algn="l"/>
              </a:tabLst>
            </a:pPr>
            <a:r>
              <a:rPr lang="en-US" dirty="0">
                <a:solidFill>
                  <a:srgbClr val="000000"/>
                </a:solidFill>
                <a:latin typeface="IRANSansweb"/>
              </a:rPr>
              <a:t>  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- سبوس کاملا خرد و ریز شده و لذا </a:t>
            </a:r>
            <a:r>
              <a:rPr lang="fa-IR" b="1" dirty="0">
                <a:solidFill>
                  <a:srgbClr val="000000"/>
                </a:solidFill>
                <a:latin typeface="IRANSansweb"/>
              </a:rPr>
              <a:t>سطح خارجی سبوس افزایش یافته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و جذب آب بالا میرود</a:t>
            </a:r>
            <a:r>
              <a:rPr lang="en-US" dirty="0">
                <a:solidFill>
                  <a:srgbClr val="000000"/>
                </a:solidFill>
                <a:latin typeface="IRANSansweb"/>
              </a:rPr>
              <a:t> 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و ماندگاری نان تولیدی بالا میرود</a:t>
            </a:r>
          </a:p>
          <a:p>
            <a:pPr marL="342900" marR="198120" lvl="0" indent="-342900" algn="r" rtl="1">
              <a:lnSpc>
                <a:spcPct val="150000"/>
              </a:lnSpc>
              <a:spcBef>
                <a:spcPts val="0"/>
              </a:spcBef>
              <a:spcAft>
                <a:spcPts val="720"/>
              </a:spcAft>
              <a:tabLst>
                <a:tab pos="685800" algn="l"/>
              </a:tabLst>
            </a:pPr>
            <a:r>
              <a:rPr lang="fa-IR" dirty="0">
                <a:solidFill>
                  <a:srgbClr val="000000"/>
                </a:solidFill>
                <a:latin typeface="IRANSansweb"/>
              </a:rPr>
              <a:t>   </a:t>
            </a:r>
            <a:r>
              <a:rPr lang="fa-IR" b="1" dirty="0">
                <a:solidFill>
                  <a:srgbClr val="000000"/>
                </a:solidFill>
                <a:latin typeface="IRANSansweb"/>
              </a:rPr>
              <a:t>- </a:t>
            </a:r>
            <a:r>
              <a:rPr lang="en-US" b="1" dirty="0">
                <a:solidFill>
                  <a:srgbClr val="000000"/>
                </a:solidFill>
                <a:latin typeface="IRANSansweb"/>
              </a:rPr>
              <a:t> </a:t>
            </a:r>
            <a:r>
              <a:rPr lang="fa-IR" b="1" u="sng" dirty="0">
                <a:solidFill>
                  <a:srgbClr val="000000"/>
                </a:solidFill>
                <a:latin typeface="IRANSansweb"/>
              </a:rPr>
              <a:t>آسیب نشاسته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در حد قابل قبولی است و باعث افزایش عمر ماندگاری نان میشود.</a:t>
            </a:r>
          </a:p>
          <a:p>
            <a:pPr marL="342900" marR="198120" lvl="0" indent="-342900" algn="r" rtl="1">
              <a:lnSpc>
                <a:spcPct val="150000"/>
              </a:lnSpc>
              <a:spcBef>
                <a:spcPts val="0"/>
              </a:spcBef>
              <a:spcAft>
                <a:spcPts val="720"/>
              </a:spcAft>
              <a:tabLst>
                <a:tab pos="685800" algn="l"/>
              </a:tabLst>
            </a:pPr>
            <a:r>
              <a:rPr lang="fa-IR" dirty="0">
                <a:solidFill>
                  <a:srgbClr val="000000"/>
                </a:solidFill>
                <a:latin typeface="IRANSansweb"/>
              </a:rPr>
              <a:t>    - آرد کامل تولیدی بعلت بوجاری خوب و رفع تمام باکتری های سطحی گندم ، </a:t>
            </a:r>
            <a:r>
              <a:rPr lang="fa-IR" b="1" u="sng" dirty="0">
                <a:solidFill>
                  <a:srgbClr val="000000"/>
                </a:solidFill>
                <a:latin typeface="IRANSansweb"/>
              </a:rPr>
              <a:t>کاملا بهداشتی </a:t>
            </a:r>
            <a:r>
              <a:rPr lang="fa-IR" dirty="0">
                <a:solidFill>
                  <a:srgbClr val="000000"/>
                </a:solidFill>
                <a:latin typeface="IRANSansweb"/>
              </a:rPr>
              <a:t>بوده و بار میکروبی کمی دارد. </a:t>
            </a:r>
          </a:p>
          <a:p>
            <a:pPr marL="342900" marR="198120" lvl="0" indent="-342900" algn="r" rtl="1">
              <a:lnSpc>
                <a:spcPct val="150000"/>
              </a:lnSpc>
              <a:spcBef>
                <a:spcPts val="0"/>
              </a:spcBef>
              <a:spcAft>
                <a:spcPts val="720"/>
              </a:spcAft>
              <a:tabLst>
                <a:tab pos="685800" algn="l"/>
              </a:tabLst>
            </a:pPr>
            <a:r>
              <a:rPr lang="fa-IR" dirty="0">
                <a:solidFill>
                  <a:srgbClr val="000000"/>
                </a:solidFill>
                <a:latin typeface="IRANSansweb"/>
              </a:rPr>
              <a:t>   -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C28BC6-9E68-F63B-398F-E04EAA696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577410"/>
          </a:xfrm>
        </p:spPr>
        <p:txBody>
          <a:bodyPr>
            <a:noAutofit/>
          </a:bodyPr>
          <a:lstStyle/>
          <a:p>
            <a:pPr algn="r" rtl="1"/>
            <a:r>
              <a:rPr lang="fa-I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آرد کامل تولیدشده با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Pesa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Mill</a:t>
            </a:r>
            <a:br>
              <a:rPr lang="fa-IR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8801E-1571-CF0B-2542-82FFA82C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8" y="2435027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73D70-ADF8-E5DC-710B-5732CAEC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12589"/>
            <a:ext cx="4114800" cy="365125"/>
          </a:xfrm>
        </p:spPr>
        <p:txBody>
          <a:bodyPr/>
          <a:lstStyle/>
          <a:p>
            <a:r>
              <a:rPr lang="en-US" dirty="0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40481-7F91-EB37-1DC5-4A6A1727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3" descr="D:\My Documents\buhler_rgb_300dpi.jpg">
            <a:extLst>
              <a:ext uri="{FF2B5EF4-FFF2-40B4-BE49-F238E27FC236}">
                <a16:creationId xmlns:a16="http://schemas.microsoft.com/office/drawing/2014/main" id="{8667E84F-55B3-05A1-7FDB-3F5684A7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426073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9512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6AFE5-90DC-DA85-5FD4-4B12555F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2485"/>
          </a:xfrm>
        </p:spPr>
        <p:txBody>
          <a:bodyPr>
            <a:normAutofit/>
          </a:bodyPr>
          <a:lstStyle/>
          <a:p>
            <a:pPr algn="r"/>
            <a:r>
              <a:rPr lang="fa-IR" sz="2800" b="1" dirty="0">
                <a:latin typeface="+mn-lt"/>
                <a:ea typeface="+mn-ea"/>
                <a:cs typeface="+mn-cs"/>
              </a:rPr>
              <a:t>آرد گندم کامل چیست؟ </a:t>
            </a:r>
            <a:endParaRPr lang="en-US" sz="28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1401C-C022-02A7-59CD-110698023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1233" y="1588489"/>
            <a:ext cx="5612567" cy="3184290"/>
          </a:xfrm>
        </p:spPr>
        <p:txBody>
          <a:bodyPr>
            <a:normAutofit/>
          </a:bodyPr>
          <a:lstStyle/>
          <a:p>
            <a:pPr algn="r" rtl="1"/>
            <a:endParaRPr lang="fa-IR" dirty="0"/>
          </a:p>
          <a:p>
            <a:pPr algn="r" rtl="1"/>
            <a:r>
              <a:rPr lang="fa-IR" sz="2200" dirty="0">
                <a:solidFill>
                  <a:srgbClr val="FF0000"/>
                </a:solidFill>
              </a:rPr>
              <a:t>آرد گندم کامل </a:t>
            </a:r>
            <a:r>
              <a:rPr lang="fa-IR" sz="2200" dirty="0"/>
              <a:t>آردی است که از آسیاب کامل دانه گندم ، یعنی تمامی اجزای گندم، بدونه هیچ حذف و اضافه ای بدست آمده باشد.اساسا </a:t>
            </a:r>
            <a:r>
              <a:rPr lang="ar-SA" sz="2200" dirty="0">
                <a:solidFill>
                  <a:srgbClr val="111827"/>
                </a:solidFill>
                <a:effectLst/>
                <a:latin typeface="body-font"/>
                <a:ea typeface="Times New Roman" panose="02020603050405020304" pitchFamily="18" charset="0"/>
                <a:cs typeface="Times New Roman" panose="02020603050405020304" pitchFamily="18" charset="0"/>
              </a:rPr>
              <a:t>آرد گندم کامل به آردی گفته می شود که تمام اجزای دانه ی گندم، </a:t>
            </a:r>
            <a:r>
              <a:rPr lang="fa-IR" sz="2200" dirty="0">
                <a:solidFill>
                  <a:srgbClr val="111827"/>
                </a:solidFill>
                <a:effectLst/>
                <a:latin typeface="body-font"/>
                <a:ea typeface="Times New Roman" panose="02020603050405020304" pitchFamily="18" charset="0"/>
                <a:cs typeface="Times New Roman" panose="02020603050405020304" pitchFamily="18" charset="0"/>
              </a:rPr>
              <a:t>شامل </a:t>
            </a:r>
            <a:r>
              <a:rPr lang="ar-SA" sz="2200" dirty="0">
                <a:solidFill>
                  <a:srgbClr val="111827"/>
                </a:solidFill>
                <a:effectLst/>
                <a:latin typeface="body-font"/>
                <a:ea typeface="Times New Roman" panose="02020603050405020304" pitchFamily="18" charset="0"/>
                <a:cs typeface="Times New Roman" panose="02020603050405020304" pitchFamily="18" charset="0"/>
              </a:rPr>
              <a:t>اندوسپرم یا همان مغز، جوانه </a:t>
            </a:r>
            <a:r>
              <a:rPr lang="fa-IR" sz="2200" dirty="0">
                <a:solidFill>
                  <a:srgbClr val="111827"/>
                </a:solidFill>
                <a:effectLst/>
                <a:latin typeface="body-font"/>
                <a:ea typeface="Times New Roman" panose="02020603050405020304" pitchFamily="18" charset="0"/>
                <a:cs typeface="Times New Roman" panose="02020603050405020304" pitchFamily="18" charset="0"/>
              </a:rPr>
              <a:t>گندم</a:t>
            </a:r>
            <a:r>
              <a:rPr lang="ar-SA" sz="2200" dirty="0">
                <a:solidFill>
                  <a:srgbClr val="111827"/>
                </a:solidFill>
                <a:effectLst/>
                <a:latin typeface="body-font"/>
                <a:ea typeface="Times New Roman" panose="02020603050405020304" pitchFamily="18" charset="0"/>
                <a:cs typeface="Times New Roman" panose="02020603050405020304" pitchFamily="18" charset="0"/>
              </a:rPr>
              <a:t> و سبوس را شامل می شود. در واقع درتهیه آرد گندم کامل هیچ یک از اجزای آن طی فرایند تبدیل گندم به آرد از آن جدا نمی شود. </a:t>
            </a:r>
            <a:endParaRPr lang="fa-IR" sz="2200" dirty="0">
              <a:solidFill>
                <a:srgbClr val="111827"/>
              </a:solidFill>
              <a:effectLst/>
              <a:latin typeface="body-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fa-IR" sz="2200" dirty="0">
              <a:solidFill>
                <a:srgbClr val="111827"/>
              </a:solidFill>
              <a:latin typeface="body-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fa-IR" sz="2200" dirty="0">
              <a:solidFill>
                <a:srgbClr val="111827"/>
              </a:solidFill>
              <a:effectLst/>
              <a:latin typeface="body-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fa-IR" sz="2200" dirty="0">
              <a:solidFill>
                <a:srgbClr val="111827"/>
              </a:solidFill>
              <a:effectLst/>
              <a:latin typeface="body-fon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fa-IR" sz="2200" dirty="0">
              <a:solidFill>
                <a:srgbClr val="111827"/>
              </a:solidFill>
              <a:latin typeface="body-font"/>
              <a:cs typeface="Times New Roman" panose="02020603050405020304" pitchFamily="18" charset="0"/>
            </a:endParaRPr>
          </a:p>
          <a:p>
            <a:pPr algn="r" rtl="1"/>
            <a:endParaRPr lang="fa-IR" sz="2200" dirty="0"/>
          </a:p>
          <a:p>
            <a:pPr algn="r" rtl="1"/>
            <a:endParaRPr lang="en-US" dirty="0"/>
          </a:p>
        </p:txBody>
      </p:sp>
      <p:pic>
        <p:nvPicPr>
          <p:cNvPr id="4" name="Content Placeholder 3" descr="آرد گندم کامل چیست">
            <a:extLst>
              <a:ext uri="{FF2B5EF4-FFF2-40B4-BE49-F238E27FC236}">
                <a16:creationId xmlns:a16="http://schemas.microsoft.com/office/drawing/2014/main" id="{CB2C2C3D-FCB7-B498-86CA-CF14C44B4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4" y="1588489"/>
            <a:ext cx="4945505" cy="45034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C9BB2-5FE6-25BC-2A71-B9AF0EAAE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003" y="6310311"/>
            <a:ext cx="4114800" cy="365125"/>
          </a:xfrm>
        </p:spPr>
        <p:txBody>
          <a:bodyPr/>
          <a:lstStyle/>
          <a:p>
            <a:pPr algn="l"/>
            <a:r>
              <a:rPr lang="en-US" dirty="0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55E90-BF02-0638-624B-D4D09A9A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3" descr="D:\My Documents\buhler_rgb_300dpi.jpg">
            <a:extLst>
              <a:ext uri="{FF2B5EF4-FFF2-40B4-BE49-F238E27FC236}">
                <a16:creationId xmlns:a16="http://schemas.microsoft.com/office/drawing/2014/main" id="{13EDDDA8-A4C5-8A99-1B38-5D74CC0CE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31458" y="6413091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0634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AB0AEB-7350-3563-89B0-71A8AF8681C8}"/>
              </a:ext>
            </a:extLst>
          </p:cNvPr>
          <p:cNvSpPr txBox="1"/>
          <p:nvPr/>
        </p:nvSpPr>
        <p:spPr>
          <a:xfrm>
            <a:off x="838200" y="1097281"/>
            <a:ext cx="10317480" cy="2963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r" rtl="1">
              <a:lnSpc>
                <a:spcPct val="107000"/>
              </a:lnSpc>
              <a:spcBef>
                <a:spcPts val="0"/>
              </a:spcBef>
              <a:spcAft>
                <a:spcPts val="1560"/>
              </a:spcAft>
            </a:pPr>
            <a:r>
              <a:rPr lang="fa-IR" sz="1800" b="1" u="sng" dirty="0">
                <a:solidFill>
                  <a:srgbClr val="0000FF"/>
                </a:solidFill>
                <a:effectLst/>
                <a:latin typeface="IRANSansweb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ویژگی های آرد گندم کامل</a:t>
            </a:r>
            <a:r>
              <a:rPr lang="en-US" sz="1800" dirty="0">
                <a:solidFill>
                  <a:srgbClr val="777777"/>
                </a:solidFill>
                <a:effectLst/>
                <a:latin typeface="IRANSansweb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a-IR" dirty="0">
              <a:solidFill>
                <a:srgbClr val="777777"/>
              </a:solidFill>
              <a:latin typeface="IRANSansweb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285750" algn="r" defTabSz="914400" rtl="1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آرد گندم کامل تهیه شده به علت اینکه هر سه لایه گندم در آن حفظ می شود سرشار از مواد مغذی مانند فیبر،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ویتامین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B6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،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ویتامین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E  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، ‌منیزیم ، منگنز ، آهن ،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روی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، کلسیم ، فسفر ، پتاسیم ،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سدیم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، امگا 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۳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و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امگا 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۶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می باشد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.</a:t>
            </a:r>
            <a:endParaRPr kumimoji="0" lang="fa-I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herit"/>
              <a:ea typeface="Times New Roman" panose="02020603050405020304" pitchFamily="18" charset="0"/>
            </a:endParaRPr>
          </a:p>
          <a:p>
            <a:pPr marL="514350" marR="0" lvl="0" indent="-285750" algn="r" defTabSz="914400" rtl="1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آرد گندم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کامل بدلیل داشتن تمام املاح و مواد مورد نیاز بدن 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،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باعث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کارکرد مناسب کل بدن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گردیده و از بیماری هایی مانند : فشارخون ، چربی خون ، بیماری های قلبی و عروقی  و سرطان پیشگیری می کند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.</a:t>
            </a: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</a:t>
            </a:r>
          </a:p>
          <a:p>
            <a:pPr marL="514350" marR="0" lvl="0" indent="-285750" algn="r" defTabSz="914400" rtl="1" eaLnBrk="1" fontAlgn="base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a-I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آرد گندم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herit"/>
                <a:ea typeface="Times New Roman" panose="02020603050405020304" pitchFamily="18" charset="0"/>
              </a:rPr>
              <a:t> کامل دارای فسفر ( استخوان ساز ، تنظیم کننده کارکرد اعصاب ، جذب کننده کلسیم )  و منیزیم ( ضد سرطان ، سازنده سلول های عصبی ) و سیلیس( استحکام بخش دندانها ، تنظیم کننده ترشح انسولین ، تقویت کننده کارکرد قلب و کلیه ها ) است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228600" marR="0" algn="r" rtl="1">
              <a:lnSpc>
                <a:spcPct val="107000"/>
              </a:lnSpc>
              <a:spcBef>
                <a:spcPts val="0"/>
              </a:spcBef>
              <a:spcAft>
                <a:spcPts val="1560"/>
              </a:spcAft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EC28BC6-9E68-F63B-398F-E04EAA696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577410"/>
          </a:xfrm>
        </p:spPr>
        <p:txBody>
          <a:bodyPr>
            <a:noAutofit/>
          </a:bodyPr>
          <a:lstStyle/>
          <a:p>
            <a:pPr algn="r" rtl="1"/>
            <a:r>
              <a:rPr lang="fa-I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آرد کامل تولیدشده با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Pesa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Mill</a:t>
            </a:r>
            <a:br>
              <a:rPr lang="fa-IR" sz="2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F8801E-1571-CF0B-2542-82FFA82C2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" y="4179420"/>
            <a:ext cx="2619375" cy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73D70-ADF8-E5DC-710B-5732CAEC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12589"/>
            <a:ext cx="4114800" cy="365125"/>
          </a:xfrm>
        </p:spPr>
        <p:txBody>
          <a:bodyPr/>
          <a:lstStyle/>
          <a:p>
            <a:r>
              <a:rPr lang="en-US" dirty="0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40481-7F91-EB37-1DC5-4A6A1727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3" descr="D:\My Documents\buhler_rgb_300dpi.jpg">
            <a:extLst>
              <a:ext uri="{FF2B5EF4-FFF2-40B4-BE49-F238E27FC236}">
                <a16:creationId xmlns:a16="http://schemas.microsoft.com/office/drawing/2014/main" id="{8667E84F-55B3-05A1-7FDB-3F5684A7A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00" y="6426073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940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639197" y="6430962"/>
            <a:ext cx="5537200" cy="2159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bg2">
                    <a:lumMod val="50000"/>
                  </a:schemeClr>
                </a:solidFill>
              </a:rPr>
              <a:t>Whole Wheat Flour | Iran Grain| July  2023</a:t>
            </a:r>
            <a:endParaRPr lang="de-CH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59556" y="485776"/>
            <a:ext cx="9257594" cy="780316"/>
          </a:xfrm>
        </p:spPr>
        <p:txBody>
          <a:bodyPr>
            <a:normAutofit/>
          </a:bodyPr>
          <a:lstStyle/>
          <a:p>
            <a:pPr algn="r" rtl="1"/>
            <a:r>
              <a:rPr lang="fa-IR" sz="2800" b="1" i="1" dirty="0">
                <a:cs typeface="+mn-cs"/>
              </a:rPr>
              <a:t>مشخصات آرد تولیدی توسط </a:t>
            </a:r>
            <a:r>
              <a:rPr lang="en-US" sz="2800" b="1" i="1" dirty="0" err="1">
                <a:cs typeface="+mn-cs"/>
              </a:rPr>
              <a:t>Pesa</a:t>
            </a:r>
            <a:r>
              <a:rPr lang="en-US" sz="2800" b="1" i="1" dirty="0">
                <a:cs typeface="+mn-cs"/>
              </a:rPr>
              <a:t> Mill</a:t>
            </a:r>
            <a:endParaRPr lang="de-CH" sz="2800" b="1" i="1" dirty="0">
              <a:cs typeface="+mn-cs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207122"/>
              </p:ext>
            </p:extLst>
          </p:nvPr>
        </p:nvGraphicFramePr>
        <p:xfrm>
          <a:off x="2415821" y="1266092"/>
          <a:ext cx="7407349" cy="4072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0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060">
                <a:tc>
                  <a:txBody>
                    <a:bodyPr/>
                    <a:lstStyle/>
                    <a:p>
                      <a:r>
                        <a:rPr lang="de-CH" dirty="0"/>
                        <a:t>Characteristics- Atta Flour</a:t>
                      </a:r>
                    </a:p>
                  </a:txBody>
                  <a:tcPr>
                    <a:solidFill>
                      <a:srgbClr val="FF9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Value</a:t>
                      </a:r>
                    </a:p>
                  </a:txBody>
                  <a:tcPr>
                    <a:solidFill>
                      <a:srgbClr val="FF9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60">
                <a:tc>
                  <a:txBody>
                    <a:bodyPr/>
                    <a:lstStyle/>
                    <a:p>
                      <a:r>
                        <a:rPr lang="de-CH" dirty="0"/>
                        <a:t>Ash DM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1.</a:t>
                      </a:r>
                      <a:r>
                        <a:rPr lang="fa-IR" dirty="0"/>
                        <a:t>4</a:t>
                      </a:r>
                      <a:r>
                        <a:rPr lang="de-CH" dirty="0"/>
                        <a:t> – 1.</a:t>
                      </a:r>
                      <a:r>
                        <a:rPr lang="en-US" dirty="0"/>
                        <a:t>6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060">
                <a:tc>
                  <a:txBody>
                    <a:bodyPr/>
                    <a:lstStyle/>
                    <a:p>
                      <a:r>
                        <a:rPr lang="de-CH" dirty="0"/>
                        <a:t>Protein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≥</a:t>
                      </a:r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/>
                        <a:t>11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Gluten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≥ 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Wet Gluten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≥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33058"/>
                  </a:ext>
                </a:extLst>
              </a:tr>
              <a:tr h="291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Starch Damage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16 - 20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Water Absorption</a:t>
                      </a:r>
                      <a:r>
                        <a:rPr lang="de-CH" baseline="0" dirty="0">
                          <a:solidFill>
                            <a:schemeClr val="tx1"/>
                          </a:solidFill>
                        </a:rPr>
                        <a:t> [%]</a:t>
                      </a:r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≥75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Granulation &lt; 315µm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≥96</a:t>
                      </a:r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Granulation &lt; 150µm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≥68</a:t>
                      </a:r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Flour Moisture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9-10%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215189"/>
                  </a:ext>
                </a:extLst>
              </a:tr>
              <a:tr h="382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dirty="0"/>
                        <a:t>Wheat Moisture B1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12.5-13.5%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502499"/>
                  </a:ext>
                </a:extLst>
              </a:tr>
            </a:tbl>
          </a:graphicData>
        </a:graphic>
      </p:graphicFrame>
      <p:sp>
        <p:nvSpPr>
          <p:cNvPr id="10" name="Text Placeholder 3"/>
          <p:cNvSpPr>
            <a:spLocks noGrp="1"/>
          </p:cNvSpPr>
          <p:nvPr>
            <p:ph idx="4294967295"/>
          </p:nvPr>
        </p:nvSpPr>
        <p:spPr bwMode="auto">
          <a:xfrm>
            <a:off x="2056014" y="5397820"/>
            <a:ext cx="8058829" cy="7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0" tIns="0" rIns="0" bIns="0" rtlCol="0">
            <a:normAutofit fontScale="25000" lnSpcReduction="20000"/>
          </a:bodyPr>
          <a:lstStyle/>
          <a:p>
            <a:pPr marL="0" indent="0" algn="r" defTabSz="762000" rtl="1" eaLnBrk="0" hangingPunct="0">
              <a:lnSpc>
                <a:spcPts val="2200"/>
              </a:lnSpc>
              <a:spcAft>
                <a:spcPts val="600"/>
              </a:spcAft>
              <a:buClr>
                <a:schemeClr val="bg2"/>
              </a:buClr>
              <a:buSzPct val="95000"/>
              <a:buNone/>
            </a:pPr>
            <a:r>
              <a:rPr lang="fa-IR" sz="6400" b="1" dirty="0"/>
              <a:t>توجه</a:t>
            </a:r>
            <a:r>
              <a:rPr lang="en-US" sz="6400" b="1" dirty="0"/>
              <a:t>:</a:t>
            </a:r>
            <a:endParaRPr lang="fa-IR" sz="6400" b="1" dirty="0"/>
          </a:p>
          <a:p>
            <a:pPr marL="0" indent="0" algn="r" defTabSz="762000" rtl="1" eaLnBrk="0" hangingPunct="0">
              <a:lnSpc>
                <a:spcPts val="2200"/>
              </a:lnSpc>
              <a:spcAft>
                <a:spcPts val="600"/>
              </a:spcAft>
              <a:buClr>
                <a:schemeClr val="bg2"/>
              </a:buClr>
              <a:buSzPct val="95000"/>
              <a:buNone/>
            </a:pPr>
            <a:r>
              <a:rPr lang="fa-IR" sz="6400" b="1" dirty="0"/>
              <a:t>این مشخصات برای آرد</a:t>
            </a:r>
            <a:r>
              <a:rPr lang="en-US" sz="6400" b="1" dirty="0"/>
              <a:t>Atta </a:t>
            </a:r>
            <a:r>
              <a:rPr lang="fa-IR" sz="6400" b="1" dirty="0"/>
              <a:t> تولید شده در پاکستان بوسیله</a:t>
            </a:r>
            <a:r>
              <a:rPr lang="en-US" sz="6400" b="1" dirty="0" err="1"/>
              <a:t>Pesa</a:t>
            </a:r>
            <a:r>
              <a:rPr lang="en-US" sz="6400" b="1" dirty="0"/>
              <a:t> Mill</a:t>
            </a:r>
            <a:r>
              <a:rPr lang="fa-IR" sz="6400" b="1" dirty="0"/>
              <a:t> می باشد</a:t>
            </a:r>
            <a:r>
              <a:rPr lang="fa-IR" sz="1800" b="1" dirty="0"/>
              <a:t>. </a:t>
            </a:r>
            <a:endParaRPr lang="en-US" sz="1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1CF1E0-23B6-B998-7544-78993B0B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D:\My Documents\buhler_rgb_300dpi.jpg">
            <a:extLst>
              <a:ext uri="{FF2B5EF4-FFF2-40B4-BE49-F238E27FC236}">
                <a16:creationId xmlns:a16="http://schemas.microsoft.com/office/drawing/2014/main" id="{92458BBD-D429-9684-F7BE-FD8FDEDC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8393" y="6415236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4312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CD66FA-1172-A4F5-C24B-3063C6DCF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520" y="1706465"/>
            <a:ext cx="5837480" cy="3223444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71A2698-C77B-88B5-53F9-807594801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2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fa-IR" sz="2800" b="1" i="1" dirty="0">
                <a:cs typeface="+mn-cs"/>
              </a:rPr>
              <a:t>آسیاب</a:t>
            </a:r>
            <a:r>
              <a:rPr lang="en-US" sz="2800" b="1" i="1" dirty="0" err="1">
                <a:cs typeface="+mn-cs"/>
              </a:rPr>
              <a:t>Pesa</a:t>
            </a:r>
            <a:r>
              <a:rPr lang="en-US" sz="2800" b="1" i="1" dirty="0">
                <a:cs typeface="+mn-cs"/>
              </a:rPr>
              <a:t> Mill </a:t>
            </a:r>
            <a:br>
              <a:rPr lang="en-US" sz="2800" b="1" i="1" dirty="0">
                <a:cs typeface="+mn-cs"/>
              </a:rPr>
            </a:b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A23434-801A-B369-3169-D89C3AEB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/>
              <a:t>Whole Wheat Flour | Iran Grain| July 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19A93-FA85-CD84-1F0E-5EE9A4CE6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3" descr="D:\My Documents\buhler_rgb_300dpi.jpg">
            <a:extLst>
              <a:ext uri="{FF2B5EF4-FFF2-40B4-BE49-F238E27FC236}">
                <a16:creationId xmlns:a16="http://schemas.microsoft.com/office/drawing/2014/main" id="{4BB7A89F-CCCE-14C7-47CD-3B2D0F35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62646" y="6467269"/>
            <a:ext cx="1295400" cy="25164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789AAE-7968-938B-ACFA-ED496EB90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86" y="1024171"/>
            <a:ext cx="5276719" cy="5276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296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F244EC-AC2C-50C8-A3FD-6A7F4706E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13" y="1825625"/>
            <a:ext cx="9114020" cy="437191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26C78A-03AD-BDC5-1A07-A872C742AF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12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br>
              <a:rPr lang="fa-IR" sz="2800" b="1" i="1" dirty="0">
                <a:cs typeface="+mn-cs"/>
              </a:rPr>
            </a:br>
            <a:r>
              <a:rPr lang="fa-IR" sz="2800" b="1" i="1" dirty="0">
                <a:cs typeface="+mn-cs"/>
              </a:rPr>
              <a:t>آسیاب</a:t>
            </a:r>
            <a:r>
              <a:rPr lang="en-US" sz="2800" b="1" i="1" dirty="0" err="1">
                <a:cs typeface="+mn-cs"/>
              </a:rPr>
              <a:t>Pesa</a:t>
            </a:r>
            <a:r>
              <a:rPr lang="en-US" sz="2800" b="1" i="1" dirty="0">
                <a:cs typeface="+mn-cs"/>
              </a:rPr>
              <a:t> Mill </a:t>
            </a:r>
            <a:br>
              <a:rPr lang="en-US" sz="2800" b="1" i="1" dirty="0">
                <a:cs typeface="+mn-cs"/>
              </a:rPr>
            </a:b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4E5114-A640-D362-CA48-196F9153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059" y="6356350"/>
            <a:ext cx="3426502" cy="365125"/>
          </a:xfrm>
        </p:spPr>
        <p:txBody>
          <a:bodyPr/>
          <a:lstStyle/>
          <a:p>
            <a:r>
              <a:rPr lang="en-US" dirty="0"/>
              <a:t>Whole Wheat Flour | Iran Grain| July 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35FC2-A53F-3220-9F7B-BEC96BA5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3" descr="D:\My Documents\buhler_rgb_300dpi.jpg">
            <a:extLst>
              <a:ext uri="{FF2B5EF4-FFF2-40B4-BE49-F238E27FC236}">
                <a16:creationId xmlns:a16="http://schemas.microsoft.com/office/drawing/2014/main" id="{8AD451B3-0834-4814-4390-901317C7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4441" y="6426997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0689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4848CD-378D-B801-A722-B6A98F6DB5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br>
              <a:rPr lang="fa-IR" sz="2800" b="1" i="1" dirty="0">
                <a:cs typeface="+mn-cs"/>
              </a:rPr>
            </a:br>
            <a:r>
              <a:rPr lang="fa-IR" sz="2800" b="1" i="1" dirty="0">
                <a:cs typeface="+mn-cs"/>
              </a:rPr>
              <a:t>آسیاب</a:t>
            </a:r>
            <a:r>
              <a:rPr lang="en-US" sz="2800" b="1" i="1" dirty="0" err="1">
                <a:cs typeface="+mn-cs"/>
              </a:rPr>
              <a:t>Pesa</a:t>
            </a:r>
            <a:r>
              <a:rPr lang="en-US" sz="2800" b="1" i="1" dirty="0">
                <a:cs typeface="+mn-cs"/>
              </a:rPr>
              <a:t> Mill </a:t>
            </a:r>
            <a:br>
              <a:rPr lang="en-US" sz="2800" b="1" i="1" dirty="0">
                <a:cs typeface="+mn-cs"/>
              </a:rPr>
            </a:b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9A5983-E1C7-430C-00E7-EA776BA91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6" y="801587"/>
            <a:ext cx="4468091" cy="256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FB7ABD-FD1B-0F5E-98B1-B3B25B68E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7" y="3420528"/>
            <a:ext cx="4438650" cy="2635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flour">
            <a:extLst>
              <a:ext uri="{FF2B5EF4-FFF2-40B4-BE49-F238E27FC236}">
                <a16:creationId xmlns:a16="http://schemas.microsoft.com/office/drawing/2014/main" id="{6A25252D-1716-59B6-2972-F8E07D86A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29" y="1808727"/>
            <a:ext cx="5795891" cy="3956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5AB5B1-8A69-486F-A0C7-8FA773F9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68171"/>
            <a:ext cx="4114800" cy="365125"/>
          </a:xfrm>
        </p:spPr>
        <p:txBody>
          <a:bodyPr/>
          <a:lstStyle/>
          <a:p>
            <a:r>
              <a:rPr lang="en-US" dirty="0"/>
              <a:t>Whole Wheat Flour | Iran Grain| July 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B7900-A0BB-0CC1-1CD1-9181FC96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3" descr="D:\My Documents\buhler_rgb_300dpi.jpg">
            <a:extLst>
              <a:ext uri="{FF2B5EF4-FFF2-40B4-BE49-F238E27FC236}">
                <a16:creationId xmlns:a16="http://schemas.microsoft.com/office/drawing/2014/main" id="{D500D138-C4D8-6E57-2A87-FA50FAD5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76714" y="6459740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4481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88" y="274638"/>
            <a:ext cx="11173958" cy="900000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solidFill>
                  <a:schemeClr val="tx1"/>
                </a:solidFill>
              </a:rPr>
              <a:t>آسیاب آ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664" indent="-285664" algn="r" rtl="1"/>
            <a:r>
              <a:rPr lang="fa-IR" dirty="0"/>
              <a:t>قابلیت تصب در یک طبقه</a:t>
            </a:r>
            <a:r>
              <a:rPr lang="en-US" dirty="0"/>
              <a:t>.</a:t>
            </a:r>
          </a:p>
          <a:p>
            <a:pPr marL="285664" indent="-285664" algn="r" rtl="1"/>
            <a:r>
              <a:rPr lang="fa-IR" dirty="0"/>
              <a:t>قابلیت راه اندازی در آسیاب موجود و یا بصورت تنهایی</a:t>
            </a:r>
            <a:r>
              <a:rPr lang="en-US" dirty="0"/>
              <a:t>.</a:t>
            </a:r>
            <a:endParaRPr lang="fa-IR" dirty="0"/>
          </a:p>
          <a:p>
            <a:pPr marL="285664" indent="-285664" algn="r" rtl="1"/>
            <a:r>
              <a:rPr lang="fa-IR" dirty="0"/>
              <a:t>قابلیت استفاده برای دانه های غیر گندم</a:t>
            </a:r>
          </a:p>
          <a:p>
            <a:pPr marL="285664" indent="-285664" algn="r" rtl="1"/>
            <a:r>
              <a:rPr lang="fa-IR" dirty="0"/>
              <a:t>نصب و راه اندازی آسان و سریع</a:t>
            </a:r>
          </a:p>
          <a:p>
            <a:pPr marL="285664" indent="-285664" algn="r" rtl="1"/>
            <a:r>
              <a:rPr lang="fa-IR" dirty="0"/>
              <a:t>مصرف انرژی کم</a:t>
            </a:r>
          </a:p>
          <a:p>
            <a:pPr marL="285664" indent="-285664" algn="r" rtl="1"/>
            <a:r>
              <a:rPr lang="fa-IR" dirty="0"/>
              <a:t>تعمیر و نگهداری آسان</a:t>
            </a:r>
          </a:p>
          <a:p>
            <a:pPr marL="285664" indent="-285664" algn="r" rtl="1"/>
            <a:endParaRPr lang="fa-IR" dirty="0"/>
          </a:p>
          <a:p>
            <a:pPr marL="285664" indent="-285664" algn="r" rtl="1"/>
            <a:endParaRPr lang="en-US" dirty="0"/>
          </a:p>
          <a:p>
            <a:pPr marL="285664" indent="-285664"/>
            <a:endParaRPr lang="de-CH" dirty="0">
              <a:solidFill>
                <a:srgbClr val="FF0000"/>
              </a:solidFill>
            </a:endParaRP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r="18881"/>
          <a:stretch>
            <a:fillRect/>
          </a:stretch>
        </p:blipFill>
        <p:spPr>
          <a:xfrm>
            <a:off x="6096001" y="274638"/>
            <a:ext cx="6096000" cy="588136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23A912-437C-ED72-5102-2E33EA129F3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4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br>
              <a:rPr lang="fa-IR" sz="2800" b="1" i="1" dirty="0">
                <a:cs typeface="+mn-cs"/>
              </a:rPr>
            </a:br>
            <a:r>
              <a:rPr lang="fa-IR" sz="2800" b="1" i="1" dirty="0">
                <a:cs typeface="+mn-cs"/>
              </a:rPr>
              <a:t>آسیاب کوچک  </a:t>
            </a:r>
            <a:r>
              <a:rPr lang="en-US" sz="2800" b="1" i="1" dirty="0">
                <a:cs typeface="+mn-cs"/>
              </a:rPr>
              <a:t> </a:t>
            </a:r>
            <a:r>
              <a:rPr lang="en-US" sz="2800" b="1" i="1" dirty="0" err="1">
                <a:cs typeface="+mn-cs"/>
              </a:rPr>
              <a:t>AlPesa</a:t>
            </a:r>
            <a:r>
              <a:rPr lang="fa-IR" sz="2800" b="1" i="1" dirty="0">
                <a:cs typeface="+mn-cs"/>
              </a:rPr>
              <a:t> </a:t>
            </a:r>
            <a:br>
              <a:rPr lang="en-US" sz="2800" b="1" i="1" dirty="0">
                <a:cs typeface="+mn-cs"/>
              </a:rPr>
            </a:b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pic>
        <p:nvPicPr>
          <p:cNvPr id="5" name="Picture 3" descr="D:\My Documents\buhler_rgb_300dpi.jpg">
            <a:extLst>
              <a:ext uri="{FF2B5EF4-FFF2-40B4-BE49-F238E27FC236}">
                <a16:creationId xmlns:a16="http://schemas.microsoft.com/office/drawing/2014/main" id="{2FC682C9-CAE1-9183-1A80-AE834ED8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4172" y="6367054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3905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39" y="2016176"/>
            <a:ext cx="5399269" cy="3779488"/>
          </a:xfrm>
        </p:spPr>
      </p:pic>
      <p:cxnSp>
        <p:nvCxnSpPr>
          <p:cNvPr id="9" name="Gerade Verbindung mit Pfeil 8"/>
          <p:cNvCxnSpPr/>
          <p:nvPr/>
        </p:nvCxnSpPr>
        <p:spPr>
          <a:xfrm>
            <a:off x="1906091" y="6020613"/>
            <a:ext cx="3047206" cy="0"/>
          </a:xfrm>
          <a:prstGeom prst="straightConnector1">
            <a:avLst/>
          </a:prstGeom>
          <a:ln w="31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7895731" y="6020613"/>
            <a:ext cx="2119580" cy="1636"/>
          </a:xfrm>
          <a:prstGeom prst="straightConnector1">
            <a:avLst/>
          </a:prstGeom>
          <a:ln w="31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8903581" y="5852456"/>
            <a:ext cx="360582" cy="3384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</a:p>
          <a:p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Width</a:t>
            </a:r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10559333" y="2565129"/>
            <a:ext cx="0" cy="2759967"/>
          </a:xfrm>
          <a:prstGeom prst="straightConnector1">
            <a:avLst/>
          </a:prstGeom>
          <a:ln w="317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 rot="16200000">
            <a:off x="10355143" y="3775879"/>
            <a:ext cx="408660" cy="3384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 m</a:t>
            </a:r>
          </a:p>
          <a:p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350080" y="5855432"/>
            <a:ext cx="1706755" cy="3384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5.7 m</a:t>
            </a:r>
          </a:p>
          <a:p>
            <a:pPr algn="ctr"/>
            <a:r>
              <a:rPr lang="en-US" sz="1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(w/o switch cabinet)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8" r="29076"/>
          <a:stretch/>
        </p:blipFill>
        <p:spPr>
          <a:xfrm>
            <a:off x="1144290" y="2064106"/>
            <a:ext cx="3961368" cy="3796311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2E446A5-3A99-89B9-42F6-34388A9892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97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br>
              <a:rPr lang="fa-IR" sz="2800" b="1" i="1" dirty="0">
                <a:cs typeface="+mn-cs"/>
              </a:rPr>
            </a:br>
            <a:r>
              <a:rPr lang="fa-IR" sz="2800" b="1" i="1" dirty="0">
                <a:cs typeface="+mn-cs"/>
              </a:rPr>
              <a:t>آسیاب کوچک  </a:t>
            </a:r>
            <a:r>
              <a:rPr lang="en-US" sz="2800" b="1" i="1" dirty="0">
                <a:cs typeface="+mn-cs"/>
              </a:rPr>
              <a:t> </a:t>
            </a:r>
            <a:r>
              <a:rPr lang="en-US" sz="2800" b="1" i="1" dirty="0" err="1">
                <a:cs typeface="+mn-cs"/>
              </a:rPr>
              <a:t>AlPesa</a:t>
            </a:r>
            <a:r>
              <a:rPr lang="fa-IR" sz="2800" b="1" i="1" dirty="0">
                <a:cs typeface="+mn-cs"/>
              </a:rPr>
              <a:t> </a:t>
            </a:r>
            <a:br>
              <a:rPr lang="en-US" sz="2800" b="1" i="1" dirty="0">
                <a:cs typeface="+mn-cs"/>
              </a:rPr>
            </a:b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27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431800" y="1427922"/>
            <a:ext cx="5398594" cy="4498828"/>
          </a:xfrm>
        </p:spPr>
        <p:txBody>
          <a:bodyPr>
            <a:normAutofit fontScale="70000" lnSpcReduction="20000"/>
          </a:bodyPr>
          <a:lstStyle/>
          <a:p>
            <a:r>
              <a:rPr lang="fa-IR" b="1" dirty="0"/>
              <a:t>اجزا تشکیل دهنه</a:t>
            </a:r>
            <a:r>
              <a:rPr lang="de-CH" dirty="0"/>
              <a:t>: </a:t>
            </a:r>
          </a:p>
          <a:p>
            <a:pPr marL="285664" indent="-285664"/>
            <a:r>
              <a:rPr lang="en-IN" dirty="0"/>
              <a:t> Feeding</a:t>
            </a:r>
          </a:p>
          <a:p>
            <a:pPr marL="285664" indent="-285664"/>
            <a:r>
              <a:rPr lang="en-IN" dirty="0"/>
              <a:t> High-compression mill</a:t>
            </a:r>
          </a:p>
          <a:p>
            <a:pPr marL="285664" indent="-285664"/>
            <a:r>
              <a:rPr lang="en-IN" dirty="0"/>
              <a:t> Plansifter </a:t>
            </a:r>
          </a:p>
          <a:p>
            <a:pPr marL="285664" indent="-285664"/>
            <a:r>
              <a:rPr lang="en-IN" dirty="0"/>
              <a:t> Bagging station</a:t>
            </a:r>
          </a:p>
          <a:p>
            <a:pPr marL="285664" indent="-285664"/>
            <a:r>
              <a:rPr lang="en-IN" dirty="0"/>
              <a:t> Pneumatic transport with filter and fan</a:t>
            </a:r>
          </a:p>
          <a:p>
            <a:pPr marL="285664" indent="-285664"/>
            <a:r>
              <a:rPr lang="en-IN" dirty="0"/>
              <a:t> Control cabinet with control system </a:t>
            </a:r>
          </a:p>
          <a:p>
            <a:endParaRPr lang="de-CH" dirty="0"/>
          </a:p>
          <a:p>
            <a:r>
              <a:rPr lang="fa-IR" b="1" dirty="0"/>
              <a:t>ظرفیت</a:t>
            </a:r>
            <a:r>
              <a:rPr lang="de-CH" b="1" dirty="0"/>
              <a:t>:</a:t>
            </a:r>
          </a:p>
          <a:p>
            <a:pPr marL="285664" indent="-285664"/>
            <a:r>
              <a:rPr lang="en-IN" dirty="0"/>
              <a:t>Wheat: 650 – 750 kg/h</a:t>
            </a:r>
          </a:p>
          <a:p>
            <a:pPr marL="285664" indent="-285664"/>
            <a:endParaRPr lang="en-IN" dirty="0"/>
          </a:p>
          <a:p>
            <a:r>
              <a:rPr lang="fa-IR" b="1" dirty="0"/>
              <a:t>انرژی مصرفی</a:t>
            </a:r>
            <a:r>
              <a:rPr lang="en-IN" b="1" dirty="0"/>
              <a:t>:</a:t>
            </a:r>
          </a:p>
          <a:p>
            <a:pPr marL="285664" indent="-285664"/>
            <a:r>
              <a:rPr lang="en-IN" dirty="0"/>
              <a:t>70 kWh/t </a:t>
            </a:r>
          </a:p>
          <a:p>
            <a:endParaRPr lang="en-IN" dirty="0"/>
          </a:p>
          <a:p>
            <a:endParaRPr lang="en-IN" dirty="0"/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A75B3AD9-4C29-4E38-9FE9-83B2FF673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64" y="1267943"/>
            <a:ext cx="6655439" cy="4658807"/>
          </a:xfrm>
          <a:prstGeom prst="rect">
            <a:avLst/>
          </a:prstGeom>
          <a:noFill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DA7A19-EE0B-40C1-B786-2D826F681E65}"/>
              </a:ext>
            </a:extLst>
          </p:cNvPr>
          <p:cNvSpPr/>
          <p:nvPr/>
        </p:nvSpPr>
        <p:spPr>
          <a:xfrm>
            <a:off x="8357197" y="4495523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944F36F-AE9D-481F-BF09-AF13FDE0CED5}"/>
              </a:ext>
            </a:extLst>
          </p:cNvPr>
          <p:cNvSpPr/>
          <p:nvPr/>
        </p:nvSpPr>
        <p:spPr>
          <a:xfrm>
            <a:off x="431800" y="1792799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8B4410-6EF0-43C1-8FFB-92AC61968657}"/>
              </a:ext>
            </a:extLst>
          </p:cNvPr>
          <p:cNvSpPr/>
          <p:nvPr/>
        </p:nvSpPr>
        <p:spPr>
          <a:xfrm>
            <a:off x="431800" y="2157676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782BFB-155C-46E7-B362-B717011877E5}"/>
              </a:ext>
            </a:extLst>
          </p:cNvPr>
          <p:cNvSpPr/>
          <p:nvPr/>
        </p:nvSpPr>
        <p:spPr>
          <a:xfrm>
            <a:off x="431800" y="2495665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D86538B-A2C6-43BC-B2CC-9175E6F7542F}"/>
              </a:ext>
            </a:extLst>
          </p:cNvPr>
          <p:cNvSpPr/>
          <p:nvPr/>
        </p:nvSpPr>
        <p:spPr>
          <a:xfrm>
            <a:off x="450328" y="2803236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ED3B8E9-51DD-4096-AE4B-D4E9021CE40F}"/>
              </a:ext>
            </a:extLst>
          </p:cNvPr>
          <p:cNvSpPr/>
          <p:nvPr/>
        </p:nvSpPr>
        <p:spPr>
          <a:xfrm>
            <a:off x="431800" y="3181722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7C16F0-F0A0-468D-BCF6-D399C36111EB}"/>
              </a:ext>
            </a:extLst>
          </p:cNvPr>
          <p:cNvSpPr/>
          <p:nvPr/>
        </p:nvSpPr>
        <p:spPr>
          <a:xfrm>
            <a:off x="431800" y="3462785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FA847EF-6DAD-4FC9-B49B-04D75F4A6FD5}"/>
              </a:ext>
            </a:extLst>
          </p:cNvPr>
          <p:cNvSpPr/>
          <p:nvPr/>
        </p:nvSpPr>
        <p:spPr>
          <a:xfrm>
            <a:off x="7695783" y="4294313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8B7EF1D-7E00-4B03-B7D6-BDF3989A95DF}"/>
              </a:ext>
            </a:extLst>
          </p:cNvPr>
          <p:cNvSpPr/>
          <p:nvPr/>
        </p:nvSpPr>
        <p:spPr>
          <a:xfrm>
            <a:off x="9828828" y="3905876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396C8C6-15F6-47EB-AA64-397AF1CCEC4A}"/>
              </a:ext>
            </a:extLst>
          </p:cNvPr>
          <p:cNvSpPr/>
          <p:nvPr/>
        </p:nvSpPr>
        <p:spPr>
          <a:xfrm>
            <a:off x="7168683" y="4065772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020D52B-6C8D-42EC-BF60-EDF0CE33A213}"/>
              </a:ext>
            </a:extLst>
          </p:cNvPr>
          <p:cNvSpPr/>
          <p:nvPr/>
        </p:nvSpPr>
        <p:spPr>
          <a:xfrm>
            <a:off x="8495036" y="2721104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D93803-D7A0-48B9-9DB8-176A03D3E6C1}"/>
              </a:ext>
            </a:extLst>
          </p:cNvPr>
          <p:cNvSpPr/>
          <p:nvPr/>
        </p:nvSpPr>
        <p:spPr>
          <a:xfrm>
            <a:off x="6384010" y="4266982"/>
            <a:ext cx="252748" cy="22854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r>
              <a:rPr lang="en-IN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893C831-8389-DA5E-7FAE-957273DB7E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800" y="276225"/>
            <a:ext cx="1125855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br>
              <a:rPr lang="fa-IR" sz="2800" b="1" i="1" dirty="0">
                <a:cs typeface="+mn-cs"/>
              </a:rPr>
            </a:br>
            <a:r>
              <a:rPr lang="fa-IR" sz="2800" b="1" i="1" dirty="0">
                <a:cs typeface="+mn-cs"/>
              </a:rPr>
              <a:t>آسیاب کوچک  </a:t>
            </a:r>
            <a:r>
              <a:rPr lang="en-US" sz="2800" b="1" i="1" dirty="0">
                <a:cs typeface="+mn-cs"/>
              </a:rPr>
              <a:t> </a:t>
            </a:r>
            <a:r>
              <a:rPr lang="en-US" sz="2800" b="1" i="1" dirty="0" err="1">
                <a:cs typeface="+mn-cs"/>
              </a:rPr>
              <a:t>AlPesa</a:t>
            </a:r>
            <a:r>
              <a:rPr lang="fa-IR" sz="2800" b="1" i="1" dirty="0">
                <a:cs typeface="+mn-cs"/>
              </a:rPr>
              <a:t> </a:t>
            </a:r>
            <a:br>
              <a:rPr lang="en-US" sz="2800" b="1" i="1" dirty="0">
                <a:cs typeface="+mn-cs"/>
              </a:rPr>
            </a:b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30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D79C6167-1A3B-4CED-A27E-550ED5B6DDA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r="20348"/>
          <a:stretch>
            <a:fillRect/>
          </a:stretch>
        </p:blipFill>
        <p:spPr>
          <a:xfrm>
            <a:off x="131482" y="1383323"/>
            <a:ext cx="5964518" cy="4679852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33CF3EA-4A7F-BD8B-E425-352B54FBB3D1}"/>
              </a:ext>
            </a:extLst>
          </p:cNvPr>
          <p:cNvSpPr txBox="1">
            <a:spLocks/>
          </p:cNvSpPr>
          <p:nvPr/>
        </p:nvSpPr>
        <p:spPr>
          <a:xfrm>
            <a:off x="5796944" y="365125"/>
            <a:ext cx="5556856" cy="746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br>
              <a:rPr lang="fa-IR" sz="2800" b="1" i="1" dirty="0">
                <a:cs typeface="+mn-cs"/>
              </a:rPr>
            </a:br>
            <a:r>
              <a:rPr lang="fa-IR" sz="2800" b="1" i="1" dirty="0">
                <a:cs typeface="+mn-cs"/>
              </a:rPr>
              <a:t>آسیاب کوچک  </a:t>
            </a:r>
            <a:r>
              <a:rPr lang="en-US" sz="2800" b="1" i="1" dirty="0">
                <a:cs typeface="+mn-cs"/>
              </a:rPr>
              <a:t> </a:t>
            </a:r>
            <a:r>
              <a:rPr lang="en-US" sz="2800" b="1" i="1" dirty="0" err="1">
                <a:cs typeface="+mn-cs"/>
              </a:rPr>
              <a:t>AlPesa</a:t>
            </a:r>
            <a:r>
              <a:rPr lang="fa-IR" sz="2800" b="1" i="1" dirty="0">
                <a:cs typeface="+mn-cs"/>
              </a:rPr>
              <a:t> </a:t>
            </a:r>
            <a:br>
              <a:rPr lang="en-US" sz="2800" b="1" i="1" dirty="0">
                <a:cs typeface="+mn-cs"/>
              </a:rPr>
            </a:br>
            <a:r>
              <a:rPr lang="en-US" sz="2800" b="1" i="1" dirty="0">
                <a:cs typeface="+mn-cs"/>
              </a:rPr>
              <a:t> </a:t>
            </a:r>
            <a:r>
              <a:rPr lang="fa-IR" sz="2800" b="1" i="1" dirty="0">
                <a:cs typeface="+mn-cs"/>
              </a:rPr>
              <a:t> </a:t>
            </a:r>
            <a:endParaRPr lang="en-IN" sz="2800" b="1" i="1" dirty="0"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69B702-E580-FE15-83C8-7A527445A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26" y="1383323"/>
            <a:ext cx="5838092" cy="4698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271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212548-D9F3-4962-9A71-81E9326CEE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Whole Wheat Flour | Iran Grain| July  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169EB2-A3DF-84BD-93D5-AA0EEEB053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1F56E0-B6F6-48D7-9539-F293D99B01ED}" type="slidenum">
              <a:rPr lang="en-US" smtClean="0"/>
              <a:pPr/>
              <a:t>29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030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936F8A-CFE5-FC27-0F00-49CD78CFE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377" y="1359079"/>
            <a:ext cx="8610599" cy="123421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AE15A-E369-15DB-B019-9E59BC2C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26890"/>
            <a:ext cx="4114800" cy="365125"/>
          </a:xfrm>
        </p:spPr>
        <p:txBody>
          <a:bodyPr/>
          <a:lstStyle/>
          <a:p>
            <a:r>
              <a:rPr lang="en-US" dirty="0"/>
              <a:t>Whole Wheat Flour | Iran Grain| July 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96D6F-8213-06F4-6893-6BA14E1B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DB5F6E-E7FD-6C26-CF02-4B89CB5C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950"/>
          </a:xfrm>
        </p:spPr>
        <p:txBody>
          <a:bodyPr>
            <a:normAutofit fontScale="90000"/>
          </a:bodyPr>
          <a:lstStyle/>
          <a:p>
            <a:pPr algn="r"/>
            <a:r>
              <a:rPr lang="fa-IR" sz="2800" b="1" i="1" dirty="0">
                <a:latin typeface="+mn-lt"/>
                <a:ea typeface="+mn-ea"/>
                <a:cs typeface="+mn-cs"/>
              </a:rPr>
              <a:t>آرد گندم کامل چیست؟</a:t>
            </a:r>
            <a:br>
              <a:rPr lang="fa-IR" sz="2000" b="1" i="1" dirty="0">
                <a:latin typeface="+mn-lt"/>
                <a:ea typeface="+mn-ea"/>
                <a:cs typeface="+mn-cs"/>
              </a:rPr>
            </a:br>
            <a:r>
              <a:rPr lang="fa-IR" sz="2000" b="1" i="1" dirty="0">
                <a:solidFill>
                  <a:srgbClr val="111827"/>
                </a:solidFill>
                <a:latin typeface="body-font"/>
                <a:ea typeface="Times New Roman" panose="02020603050405020304" pitchFamily="18" charset="0"/>
                <a:cs typeface="Times New Roman" panose="02020603050405020304" pitchFamily="18" charset="0"/>
              </a:rPr>
              <a:t>تعریف آرد کامل ازنظر استاندارد ملی 103</a:t>
            </a:r>
            <a:br>
              <a:rPr lang="fa-IR" sz="2000" b="1" i="1" dirty="0">
                <a:solidFill>
                  <a:srgbClr val="111827"/>
                </a:solidFill>
                <a:latin typeface="body-fon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a-IR" sz="2000" b="1" i="1" dirty="0">
                <a:latin typeface="+mn-lt"/>
                <a:ea typeface="+mn-ea"/>
                <a:cs typeface="+mn-cs"/>
              </a:rPr>
              <a:t> </a:t>
            </a:r>
            <a:endParaRPr lang="en-US" sz="2000" b="1" i="1" dirty="0"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C9868B7-857D-8288-8C12-68709E06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308" y="2724476"/>
            <a:ext cx="8079699" cy="349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295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666666"/>
                </a:solidFill>
              </a:rPr>
              <a:t>Whole Wheat Flour | Iran Grain| July  2023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1" y="1628800"/>
            <a:ext cx="4781920" cy="4326242"/>
          </a:xfrm>
          <a:solidFill>
            <a:schemeClr val="bg1">
              <a:lumMod val="95000"/>
            </a:schemeClr>
          </a:solidFill>
        </p:spPr>
        <p:txBody>
          <a:bodyPr vert="horz" wrap="square" lIns="166154" tIns="66462" rIns="166154" bIns="66462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34116" indent="-334116" algn="r" rtl="1">
              <a:lnSpc>
                <a:spcPts val="2769"/>
              </a:lnSpc>
              <a:defRPr/>
            </a:pPr>
            <a:r>
              <a:rPr lang="fa-IR" sz="2000" b="1" dirty="0">
                <a:cs typeface="Yagut" pitchFamily="2" charset="-78"/>
              </a:rPr>
              <a:t>گندم دارای سه بخش کلی است: </a:t>
            </a:r>
          </a:p>
          <a:p>
            <a:pPr algn="r" rtl="1">
              <a:lnSpc>
                <a:spcPts val="2769"/>
              </a:lnSpc>
              <a:buFont typeface="Wingdings" panose="05000000000000000000" pitchFamily="2" charset="2"/>
              <a:buChar char="Ø"/>
              <a:defRPr/>
            </a:pPr>
            <a:r>
              <a:rPr lang="fa-IR" sz="1800" b="1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پوسته</a:t>
            </a:r>
          </a:p>
          <a:p>
            <a:pPr algn="r" rtl="1"/>
            <a:r>
              <a:rPr lang="fa-IR" sz="16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14-15% </a:t>
            </a:r>
            <a:r>
              <a:rPr lang="fa-IR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وزن دانه </a:t>
            </a:r>
            <a:r>
              <a:rPr lang="fa-IR" sz="16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–  </a:t>
            </a:r>
            <a:r>
              <a:rPr lang="fa-IR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پوسته گندم دارای سه </a:t>
            </a:r>
            <a:r>
              <a:rPr lang="fa-IR" sz="1400" i="1" u="sng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لایه بیرونی</a:t>
            </a:r>
            <a:r>
              <a:rPr lang="fa-IR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، </a:t>
            </a:r>
            <a:r>
              <a:rPr lang="fa-IR" sz="1400" i="1" u="sng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میانی</a:t>
            </a:r>
            <a:r>
              <a:rPr lang="fa-IR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 </a:t>
            </a:r>
            <a:r>
              <a:rPr lang="fa-IR" sz="1400" i="1" u="sng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ولایه آلرون </a:t>
            </a:r>
            <a:r>
              <a:rPr lang="fa-IR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می باشد.</a:t>
            </a:r>
          </a:p>
          <a:p>
            <a:pPr algn="r" rtl="1"/>
            <a:r>
              <a:rPr lang="fa-IR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قسمت عمده پوسته گندم سلولز یا فیبر است که علاوه بر وجود ویتامین های گروه 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B </a:t>
            </a:r>
            <a:r>
              <a:rPr lang="fa-IR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دارای ۳ درصد مواد معدنی مثل آهن ،‌ روی ،‌ منیزیم و کلسیم است ،‌ اما ۱۸ درصد ویتامین ها و ۹ درصد مواد لیپیدی ( چرب) نهفته در ساختار گندم در لایه آلرون وجود دارد.</a:t>
            </a:r>
          </a:p>
          <a:p>
            <a:pPr marL="759087" lvl="1" indent="-285750" algn="r" rtl="1">
              <a:lnSpc>
                <a:spcPts val="2769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Ø"/>
              <a:defRPr/>
            </a:pPr>
            <a:r>
              <a:rPr lang="fa-IR" sz="1800" b="1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مغز گندم یا اندوسپرم </a:t>
            </a:r>
          </a:p>
          <a:p>
            <a:pPr marL="482862" lvl="1" indent="0" algn="r" rtl="1">
              <a:lnSpc>
                <a:spcPts val="2769"/>
              </a:lnSpc>
              <a:spcBef>
                <a:spcPct val="0"/>
              </a:spcBef>
              <a:buSzPct val="70000"/>
              <a:buNone/>
              <a:defRPr/>
            </a:pPr>
            <a:r>
              <a:rPr lang="fa-IR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80-85% وزن دانه – 65-80%حجم دانه گندم</a:t>
            </a:r>
          </a:p>
          <a:p>
            <a:pPr marL="759087" lvl="1" indent="-285750" algn="r" rtl="1">
              <a:lnSpc>
                <a:spcPts val="2769"/>
              </a:lnSpc>
              <a:spcBef>
                <a:spcPct val="0"/>
              </a:spcBef>
              <a:buSzPct val="70000"/>
              <a:buFont typeface="Wingdings" panose="05000000000000000000" pitchFamily="2" charset="2"/>
              <a:buChar char="Ø"/>
              <a:defRPr/>
            </a:pPr>
            <a:r>
              <a:rPr lang="fa-IR" sz="1800" b="1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جوانه</a:t>
            </a:r>
          </a:p>
          <a:p>
            <a:pPr marL="482862" lvl="1" indent="0" algn="r" rtl="1">
              <a:lnSpc>
                <a:spcPts val="2769"/>
              </a:lnSpc>
              <a:spcBef>
                <a:spcPct val="0"/>
              </a:spcBef>
              <a:buSzPct val="70000"/>
              <a:buNone/>
              <a:defRPr/>
            </a:pPr>
            <a:r>
              <a:rPr lang="fa-IR" sz="1400" i="1" dirty="0">
                <a:solidFill>
                  <a:schemeClr val="accent2">
                    <a:lumMod val="75000"/>
                  </a:schemeClr>
                </a:solidFill>
                <a:cs typeface="Yagut" pitchFamily="2" charset="-78"/>
              </a:rPr>
              <a:t>2-3 % وزن دانه _ حاوی چربی و مواد قندی است.</a:t>
            </a:r>
          </a:p>
          <a:p>
            <a:pPr marL="701937" lvl="1" algn="r" rtl="1">
              <a:lnSpc>
                <a:spcPts val="2769"/>
              </a:lnSpc>
              <a:spcBef>
                <a:spcPct val="0"/>
              </a:spcBef>
              <a:buSzPct val="70000"/>
              <a:buFont typeface="Arial" pitchFamily="34" charset="0"/>
              <a:buChar char="◄"/>
              <a:defRPr/>
            </a:pPr>
            <a:endParaRPr lang="fa-IR" sz="1846" dirty="0">
              <a:cs typeface="Yagut" pitchFamily="2" charset="-78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334455" y="570837"/>
            <a:ext cx="9773255" cy="66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defTabSz="844083" rtl="1" eaLnBrk="0" hangingPunct="0">
              <a:lnSpc>
                <a:spcPts val="2769"/>
              </a:lnSpc>
              <a:defRPr/>
            </a:pPr>
            <a:r>
              <a:rPr lang="fa-IR" altLang="en-US" sz="2800" b="1" i="1" dirty="0"/>
              <a:t>مقدمه ایی بر گندم، آرد و نان</a:t>
            </a:r>
          </a:p>
          <a:p>
            <a:pPr algn="r" defTabSz="844083" rtl="1" eaLnBrk="0" hangingPunct="0">
              <a:lnSpc>
                <a:spcPts val="2769"/>
              </a:lnSpc>
              <a:defRPr/>
            </a:pPr>
            <a:r>
              <a:rPr lang="fa-IR" i="1" kern="0" dirty="0">
                <a:latin typeface="+mj-lt"/>
                <a:ea typeface="+mj-ea"/>
                <a:cs typeface="Yagut" pitchFamily="2" charset="-78"/>
              </a:rPr>
              <a:t>گندم</a:t>
            </a:r>
            <a:endParaRPr lang="de-CH" i="1" kern="0" dirty="0">
              <a:latin typeface="+mj-lt"/>
              <a:ea typeface="+mj-ea"/>
              <a:cs typeface="Yagut" pitchFamily="2" charset="-78"/>
            </a:endParaRPr>
          </a:p>
        </p:txBody>
      </p:sp>
      <p:pic>
        <p:nvPicPr>
          <p:cNvPr id="2" name="Grafik 4" descr="Weizenkorn.png">
            <a:extLst>
              <a:ext uri="{FF2B5EF4-FFF2-40B4-BE49-F238E27FC236}">
                <a16:creationId xmlns:a16="http://schemas.microsoft.com/office/drawing/2014/main" id="{96308210-2108-E958-8B75-BAE85A254B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4455" y="1628800"/>
            <a:ext cx="4493889" cy="43262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53EFAB-ADDB-3954-F04C-79FD5CFF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 descr="D:\My Documents\buhler_rgb_300dpi.jpg">
            <a:extLst>
              <a:ext uri="{FF2B5EF4-FFF2-40B4-BE49-F238E27FC236}">
                <a16:creationId xmlns:a16="http://schemas.microsoft.com/office/drawing/2014/main" id="{EF7B6003-AD49-0ACC-E956-5915BF058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32984" y="6413091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80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eaLnBrk="1" hangingPunct="1"/>
            <a:br>
              <a:rPr lang="en-US" sz="1800" dirty="0"/>
            </a:br>
            <a:endParaRPr lang="en-US" sz="1600" dirty="0"/>
          </a:p>
        </p:txBody>
      </p:sp>
      <p:sp>
        <p:nvSpPr>
          <p:cNvPr id="16401" name="Fußzeilenplatzhalter 17"/>
          <p:cNvSpPr>
            <a:spLocks noGrp="1"/>
          </p:cNvSpPr>
          <p:nvPr>
            <p:ph type="ftr" sz="quarter" idx="11"/>
          </p:nvPr>
        </p:nvSpPr>
        <p:spPr>
          <a:xfrm>
            <a:off x="636906" y="6217723"/>
            <a:ext cx="2895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Whole Wheat Flour | Iran Grain| July  2023</a:t>
            </a:r>
            <a:endParaRPr lang="de-DE" sz="1000" b="1" dirty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992313" y="1412876"/>
            <a:ext cx="1655762" cy="3960813"/>
          </a:xfrm>
          <a:prstGeom prst="rect">
            <a:avLst/>
          </a:prstGeom>
          <a:solidFill>
            <a:srgbClr val="CC6600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de-CH" dirty="0">
              <a:solidFill>
                <a:srgbClr val="CC6600"/>
              </a:solidFill>
            </a:endParaRPr>
          </a:p>
        </p:txBody>
      </p:sp>
      <p:sp>
        <p:nvSpPr>
          <p:cNvPr id="16388" name="Textfeld 7"/>
          <p:cNvSpPr txBox="1">
            <a:spLocks noChangeArrowheads="1"/>
          </p:cNvSpPr>
          <p:nvPr/>
        </p:nvSpPr>
        <p:spPr bwMode="auto">
          <a:xfrm>
            <a:off x="2085976" y="1547813"/>
            <a:ext cx="13310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Pre cleaning</a:t>
            </a: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3935413" y="1414464"/>
            <a:ext cx="1655762" cy="3959225"/>
          </a:xfrm>
          <a:prstGeom prst="rect">
            <a:avLst/>
          </a:prstGeom>
          <a:solidFill>
            <a:srgbClr val="FF9966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de-CH" dirty="0">
              <a:solidFill>
                <a:srgbClr val="CC6600"/>
              </a:solidFill>
            </a:endParaRP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8038955" y="1420571"/>
            <a:ext cx="1655763" cy="3959225"/>
          </a:xfrm>
          <a:prstGeom prst="rect">
            <a:avLst/>
          </a:prstGeom>
          <a:solidFill>
            <a:srgbClr val="FFCC66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de-CH" dirty="0">
              <a:solidFill>
                <a:srgbClr val="CC6600"/>
              </a:solidFill>
            </a:endParaRP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5986390" y="1412876"/>
            <a:ext cx="1657350" cy="3960813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de-CH" dirty="0">
              <a:solidFill>
                <a:srgbClr val="CC6600"/>
              </a:solidFill>
            </a:endParaRPr>
          </a:p>
        </p:txBody>
      </p:sp>
      <p:sp>
        <p:nvSpPr>
          <p:cNvPr id="16392" name="Textfeld 14"/>
          <p:cNvSpPr txBox="1">
            <a:spLocks noChangeArrowheads="1"/>
          </p:cNvSpPr>
          <p:nvPr/>
        </p:nvSpPr>
        <p:spPr bwMode="auto">
          <a:xfrm>
            <a:off x="4216402" y="1547813"/>
            <a:ext cx="992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Cleaning</a:t>
            </a:r>
          </a:p>
        </p:txBody>
      </p:sp>
      <p:sp>
        <p:nvSpPr>
          <p:cNvPr id="16393" name="Textfeld 15"/>
          <p:cNvSpPr txBox="1">
            <a:spLocks noChangeArrowheads="1"/>
          </p:cNvSpPr>
          <p:nvPr/>
        </p:nvSpPr>
        <p:spPr bwMode="auto">
          <a:xfrm>
            <a:off x="8233680" y="1555464"/>
            <a:ext cx="12650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Dampening</a:t>
            </a:r>
          </a:p>
        </p:txBody>
      </p:sp>
      <p:sp>
        <p:nvSpPr>
          <p:cNvPr id="16394" name="Textfeld 16"/>
          <p:cNvSpPr txBox="1">
            <a:spLocks noChangeArrowheads="1"/>
          </p:cNvSpPr>
          <p:nvPr/>
        </p:nvSpPr>
        <p:spPr bwMode="auto">
          <a:xfrm>
            <a:off x="6318775" y="1555464"/>
            <a:ext cx="992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Cleaning</a:t>
            </a:r>
          </a:p>
        </p:txBody>
      </p:sp>
      <p:pic>
        <p:nvPicPr>
          <p:cNvPr id="16397" name="Picture 19" descr="3260_MOZL_scan-06_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26475" y="4089605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20" descr="MHXM-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9633" y="3748605"/>
            <a:ext cx="1079500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21" descr="MHXS_3 Kopi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5315" y="2017637"/>
            <a:ext cx="107950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1995" y="2060725"/>
            <a:ext cx="1204986" cy="153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5" descr="I:\MYFD\02_R&amp;D_Projekt_Chiffre\Chiffre_Variante_A\021_Projekt_Management\0215_Kommunikation\02153_Fotos Filme\021531_Professionell\20111114_D_MYFD-30 Prototyp\291-MYFD-Front.jpg"/>
          <p:cNvPicPr>
            <a:picLocks noChangeAspect="1" noChangeArrowheads="1"/>
          </p:cNvPicPr>
          <p:nvPr/>
        </p:nvPicPr>
        <p:blipFill>
          <a:blip r:embed="rId7" cstate="print"/>
          <a:srcRect l="35413" t="5415" r="36118" b="8241"/>
          <a:stretch>
            <a:fillRect/>
          </a:stretch>
        </p:blipFill>
        <p:spPr bwMode="auto">
          <a:xfrm>
            <a:off x="8326475" y="1973914"/>
            <a:ext cx="1066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D:\My Documents\buhler_rgb_300dp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0" y="6445207"/>
            <a:ext cx="1295400" cy="251641"/>
          </a:xfrm>
          <a:prstGeom prst="rect">
            <a:avLst/>
          </a:prstGeom>
          <a:noFill/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EB4501F6-0B42-2652-90F1-FDB1B85A9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80" y="3826367"/>
            <a:ext cx="1204986" cy="123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4287AE9B-F843-A0BF-BEF2-2A3A01D1FB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964847"/>
              </p:ext>
            </p:extLst>
          </p:nvPr>
        </p:nvGraphicFramePr>
        <p:xfrm>
          <a:off x="4150246" y="2050494"/>
          <a:ext cx="1224508" cy="1238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Photo Editor Photo" r:id="rId10" imgW="4142857" imgH="4285714" progId="">
                  <p:embed/>
                </p:oleObj>
              </mc:Choice>
              <mc:Fallback>
                <p:oleObj name="Photo Editor Photo" r:id="rId10" imgW="4142857" imgH="4285714" progId="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4287AE9B-F843-A0BF-BEF2-2A3A01D1FB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0246" y="2050494"/>
                        <a:ext cx="1224508" cy="1238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9">
            <a:extLst>
              <a:ext uri="{FF2B5EF4-FFF2-40B4-BE49-F238E27FC236}">
                <a16:creationId xmlns:a16="http://schemas.microsoft.com/office/drawing/2014/main" id="{AD24A27C-6BFE-9330-B957-66C9441B7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2" y="476673"/>
            <a:ext cx="9115579" cy="66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 rtl="1" eaLnBrk="0" hangingPunct="0">
              <a:lnSpc>
                <a:spcPts val="2215"/>
              </a:lnSpc>
            </a:pPr>
            <a:r>
              <a:rPr lang="fa-IR" sz="2800" b="1" i="1" dirty="0"/>
              <a:t>ماشین آلات بوجاری           </a:t>
            </a:r>
            <a:endParaRPr lang="en-US" sz="2800" b="1" i="1" dirty="0"/>
          </a:p>
          <a:p>
            <a:pPr algn="r" eaLnBrk="0" hangingPunct="0">
              <a:lnSpc>
                <a:spcPts val="2215"/>
              </a:lnSpc>
            </a:pPr>
            <a:r>
              <a:rPr lang="fa-IR" sz="1600" b="1" i="1" dirty="0"/>
              <a:t>بوجاری مدرن با کمترین آلودکی</a:t>
            </a:r>
            <a:endParaRPr lang="fr-FR" sz="1600" b="1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C1344D-32D3-040B-BEF8-698033C5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28" descr="DSC_8440">
            <a:extLst>
              <a:ext uri="{FF2B5EF4-FFF2-40B4-BE49-F238E27FC236}">
                <a16:creationId xmlns:a16="http://schemas.microsoft.com/office/drawing/2014/main" id="{6B915EF1-6CEC-C01E-CCE7-6FDD1659C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3337" r="13876" b="8340"/>
          <a:stretch>
            <a:fillRect/>
          </a:stretch>
        </p:blipFill>
        <p:spPr bwMode="auto">
          <a:xfrm>
            <a:off x="4016065" y="3826368"/>
            <a:ext cx="1393251" cy="114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>
            <a:spLocks noChangeArrowheads="1"/>
          </p:cNvSpPr>
          <p:nvPr/>
        </p:nvSpPr>
        <p:spPr bwMode="auto">
          <a:xfrm>
            <a:off x="1981200" y="457201"/>
            <a:ext cx="9036570" cy="65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ts val="2400"/>
              </a:lnSpc>
            </a:pPr>
            <a:r>
              <a:rPr lang="fa-IR" sz="2800" b="1" i="1" dirty="0"/>
              <a:t>ماشین آلات بوجاری</a:t>
            </a:r>
          </a:p>
          <a:p>
            <a:pPr algn="r">
              <a:lnSpc>
                <a:spcPts val="2400"/>
              </a:lnSpc>
            </a:pPr>
            <a:r>
              <a:rPr lang="fa-IR" sz="1600" b="1" i="1" dirty="0"/>
              <a:t>جدا سازی محصول با بهترین عملکرد           </a:t>
            </a:r>
            <a:endParaRPr lang="en-US" sz="1600" b="1" i="1" dirty="0"/>
          </a:p>
          <a:p>
            <a:pPr>
              <a:lnSpc>
                <a:spcPts val="2400"/>
              </a:lnSpc>
            </a:pPr>
            <a:endParaRPr lang="en-US" sz="2000" b="1" i="1" dirty="0">
              <a:solidFill>
                <a:srgbClr val="FF0000"/>
              </a:solidFill>
            </a:endParaRPr>
          </a:p>
          <a:p>
            <a:pPr>
              <a:lnSpc>
                <a:spcPts val="2400"/>
              </a:lnSpc>
            </a:pPr>
            <a:endParaRPr lang="en-US" sz="1600" i="1" dirty="0"/>
          </a:p>
        </p:txBody>
      </p: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 b="2460"/>
          <a:stretch>
            <a:fillRect/>
          </a:stretch>
        </p:blipFill>
        <p:spPr bwMode="auto">
          <a:xfrm>
            <a:off x="4077967" y="1773238"/>
            <a:ext cx="2046170" cy="251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313" y="4005636"/>
            <a:ext cx="10795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4" y="4077072"/>
            <a:ext cx="8350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1898650" y="4981947"/>
            <a:ext cx="15744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b="1" dirty="0"/>
              <a:t>ناخالصی های درشت</a:t>
            </a:r>
            <a:endParaRPr lang="en-US" sz="1600" dirty="0"/>
          </a:p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dirty="0"/>
              <a:t>ذرت</a:t>
            </a:r>
            <a:endParaRPr lang="en-US" sz="1600" dirty="0"/>
          </a:p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dirty="0"/>
              <a:t>دانه های سویا</a:t>
            </a:r>
            <a:endParaRPr lang="en-US" sz="1600" dirty="0"/>
          </a:p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dirty="0"/>
              <a:t>تخم آفتاب گردان</a:t>
            </a:r>
            <a:endParaRPr lang="en-US" sz="1600" dirty="0"/>
          </a:p>
        </p:txBody>
      </p:sp>
      <p:pic>
        <p:nvPicPr>
          <p:cNvPr id="25" name="Picture 9" descr="03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 t="12515" b="12515"/>
          <a:stretch>
            <a:fillRect/>
          </a:stretch>
        </p:blipFill>
        <p:spPr bwMode="auto">
          <a:xfrm>
            <a:off x="8578852" y="1773238"/>
            <a:ext cx="1620837" cy="108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8505826" y="2860475"/>
            <a:ext cx="151996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b="1" dirty="0"/>
              <a:t>ناخالصی های سبک</a:t>
            </a:r>
            <a:endParaRPr lang="en-US" sz="1600" dirty="0"/>
          </a:p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dirty="0"/>
              <a:t>گرد و غبار</a:t>
            </a:r>
            <a:endParaRPr lang="en-US" sz="1600" dirty="0"/>
          </a:p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dirty="0"/>
              <a:t>کاه</a:t>
            </a:r>
            <a:endParaRPr lang="en-US" sz="1600" dirty="0"/>
          </a:p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dirty="0"/>
              <a:t>غلاف یا پوسته گندم</a:t>
            </a:r>
            <a:br>
              <a:rPr lang="de-CH" sz="1600" dirty="0"/>
            </a:br>
            <a:br>
              <a:rPr lang="de-CH" sz="1600" dirty="0"/>
            </a:br>
            <a:endParaRPr lang="de-CH" sz="1600" dirty="0"/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8507413" y="5229598"/>
            <a:ext cx="13789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bg2">
                  <a:lumMod val="75000"/>
                </a:schemeClr>
              </a:buClr>
              <a:defRPr/>
            </a:pPr>
            <a:r>
              <a:rPr lang="fa-IR" sz="1600" b="1" dirty="0"/>
              <a:t>ناخالصی های ریز</a:t>
            </a:r>
            <a:endParaRPr lang="en-US" sz="1600" dirty="0"/>
          </a:p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dirty="0"/>
              <a:t>ماسه</a:t>
            </a:r>
            <a:endParaRPr lang="en-US" sz="1600" dirty="0"/>
          </a:p>
          <a:p>
            <a:pPr algn="r">
              <a:buClr>
                <a:schemeClr val="bg2">
                  <a:lumMod val="75000"/>
                </a:schemeClr>
              </a:buClr>
              <a:defRPr/>
            </a:pPr>
            <a:r>
              <a:rPr lang="fa-IR" sz="1600" dirty="0"/>
              <a:t>ذرات چوب</a:t>
            </a:r>
            <a:endParaRPr lang="en-US" sz="1600" dirty="0"/>
          </a:p>
        </p:txBody>
      </p:sp>
      <p:pic>
        <p:nvPicPr>
          <p:cNvPr id="28" name="Picture 23"/>
          <p:cNvPicPr>
            <a:picLocks noChangeAspect="1" noChangeArrowheads="1"/>
          </p:cNvPicPr>
          <p:nvPr/>
        </p:nvPicPr>
        <p:blipFill>
          <a:blip r:embed="rId7" cstate="print"/>
          <a:srcRect t="15532"/>
          <a:stretch>
            <a:fillRect/>
          </a:stretch>
        </p:blipFill>
        <p:spPr bwMode="auto">
          <a:xfrm>
            <a:off x="8578850" y="4077073"/>
            <a:ext cx="162083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847851" y="2860475"/>
            <a:ext cx="9941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sz="1600" b="1" dirty="0"/>
              <a:t>گندم ورودی</a:t>
            </a:r>
            <a:endParaRPr lang="de-CH" sz="1600" b="1" dirty="0"/>
          </a:p>
        </p:txBody>
      </p:sp>
      <p:pic>
        <p:nvPicPr>
          <p:cNvPr id="30" name="Picture 18" descr="CD84_12633_ppt"/>
          <p:cNvPicPr>
            <a:picLocks noChangeAspect="1" noChangeArrowheads="1"/>
          </p:cNvPicPr>
          <p:nvPr/>
        </p:nvPicPr>
        <p:blipFill>
          <a:blip r:embed="rId8" cstate="print"/>
          <a:srcRect b="10828"/>
          <a:stretch>
            <a:fillRect/>
          </a:stretch>
        </p:blipFill>
        <p:spPr bwMode="auto">
          <a:xfrm>
            <a:off x="1963738" y="1773238"/>
            <a:ext cx="1619250" cy="10858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</p:pic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5375920" y="4603030"/>
            <a:ext cx="12234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sz="1600" dirty="0"/>
              <a:t>درجه بندی گندم</a:t>
            </a:r>
            <a:endParaRPr lang="en-US" sz="1600" dirty="0"/>
          </a:p>
        </p:txBody>
      </p:sp>
      <p:pic>
        <p:nvPicPr>
          <p:cNvPr id="32" name="Picture 21" descr="CD84_12634_geändert_ppt"/>
          <p:cNvPicPr>
            <a:picLocks noChangeAspect="1" noChangeArrowheads="1"/>
          </p:cNvPicPr>
          <p:nvPr/>
        </p:nvPicPr>
        <p:blipFill>
          <a:blip r:embed="rId9" cstate="print"/>
          <a:srcRect t="13899"/>
          <a:stretch>
            <a:fillRect/>
          </a:stretch>
        </p:blipFill>
        <p:spPr bwMode="auto">
          <a:xfrm>
            <a:off x="6672263" y="4941889"/>
            <a:ext cx="1079500" cy="7207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</p:pic>
      <p:pic>
        <p:nvPicPr>
          <p:cNvPr id="33" name="Picture 22"/>
          <p:cNvPicPr>
            <a:picLocks noChangeAspect="1" noChangeArrowheads="1"/>
          </p:cNvPicPr>
          <p:nvPr/>
        </p:nvPicPr>
        <p:blipFill>
          <a:blip r:embed="rId10" cstate="print"/>
          <a:srcRect t="21268"/>
          <a:stretch>
            <a:fillRect/>
          </a:stretch>
        </p:blipFill>
        <p:spPr bwMode="auto">
          <a:xfrm>
            <a:off x="5519738" y="4941889"/>
            <a:ext cx="1079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5423784" y="5723310"/>
            <a:ext cx="23423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a-IR" sz="1600" dirty="0"/>
              <a:t>دانه هی درشت    دانه های ریز </a:t>
            </a:r>
            <a:endParaRPr lang="en-US" sz="1600" dirty="0"/>
          </a:p>
        </p:txBody>
      </p:sp>
      <p:pic>
        <p:nvPicPr>
          <p:cNvPr id="35" name="Picture 25"/>
          <p:cNvPicPr>
            <a:picLocks noChangeAspect="1" noChangeArrowheads="1"/>
          </p:cNvPicPr>
          <p:nvPr/>
        </p:nvPicPr>
        <p:blipFill>
          <a:blip r:embed="rId11" cstate="print"/>
          <a:srcRect t="7875" b="23625"/>
          <a:stretch>
            <a:fillRect/>
          </a:stretch>
        </p:blipFill>
        <p:spPr bwMode="auto">
          <a:xfrm>
            <a:off x="4367213" y="4949826"/>
            <a:ext cx="10795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ußzeilenplatzhalter 17"/>
          <p:cNvSpPr>
            <a:spLocks noGrp="1"/>
          </p:cNvSpPr>
          <p:nvPr>
            <p:ph type="ftr" sz="quarter" idx="11"/>
          </p:nvPr>
        </p:nvSpPr>
        <p:spPr>
          <a:xfrm>
            <a:off x="592137" y="6315409"/>
            <a:ext cx="27432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2">
                    <a:lumMod val="50000"/>
                  </a:schemeClr>
                </a:solidFill>
                <a:latin typeface="Arial" charset="0"/>
              </a:rPr>
              <a:t>Whole Wheat Flour | Iran Grain| July  2023</a:t>
            </a:r>
            <a:endParaRPr lang="de-DE" sz="1000" b="1" dirty="0">
              <a:solidFill>
                <a:schemeClr val="bg2">
                  <a:lumMod val="50000"/>
                </a:schemeClr>
              </a:solidFill>
              <a:latin typeface="Arial" charset="0"/>
            </a:endParaRPr>
          </a:p>
        </p:txBody>
      </p:sp>
      <p:pic>
        <p:nvPicPr>
          <p:cNvPr id="37" name="Picture 3" descr="D:\My Documents\buhler_rgb_300dp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44000" y="6445207"/>
            <a:ext cx="1295400" cy="251641"/>
          </a:xfrm>
          <a:prstGeom prst="rect">
            <a:avLst/>
          </a:prstGeom>
          <a:noFill/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E16F3A0-6839-01DF-0200-344F9A58A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84" y="1773239"/>
            <a:ext cx="2046170" cy="251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77329-7500-E9AF-A514-4B7871B8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8850" y="6356351"/>
            <a:ext cx="2743200" cy="365125"/>
          </a:xfrm>
        </p:spPr>
        <p:txBody>
          <a:bodyPr/>
          <a:lstStyle/>
          <a:p>
            <a:fld id="{0DFF8C7E-04F1-4114-A945-DA3D8A2273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72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666666"/>
                </a:solidFill>
              </a:rPr>
              <a:t>Whole Wheat Flour | Iran Grain| July  2023</a:t>
            </a:r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5715000" y="967155"/>
            <a:ext cx="4572000" cy="479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246191" indent="-246191" defTabSz="211021">
              <a:lnSpc>
                <a:spcPts val="2031"/>
              </a:lnSpc>
              <a:buClr>
                <a:schemeClr val="bg2"/>
              </a:buClr>
              <a:buSzPct val="95000"/>
              <a:buFont typeface="Wingdings" pitchFamily="2" charset="2"/>
              <a:buChar char="n"/>
            </a:pPr>
            <a:endParaRPr lang="en-GB"/>
          </a:p>
        </p:txBody>
      </p:sp>
      <p:pic>
        <p:nvPicPr>
          <p:cNvPr id="59399" name="Picture 11" descr="https://buhlergroup.picturepark.com/Website/Download.aspx?Purpose=AssetManager&amp;Random=66c5c9a3-edf5-49af-a62b-f7c956ca04e2&amp;RelativeDownloadPath=\180511\4i45o5de\krmfob3d\Gaa_2000_image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14787"/>
            <a:ext cx="4330595" cy="386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1295401" y="340106"/>
            <a:ext cx="9668312" cy="750103"/>
          </a:xfrm>
        </p:spPr>
        <p:txBody>
          <a:bodyPr>
            <a:normAutofit fontScale="90000"/>
          </a:bodyPr>
          <a:lstStyle/>
          <a:p>
            <a:pPr algn="r" rtl="1">
              <a:lnSpc>
                <a:spcPts val="2769"/>
              </a:lnSpc>
            </a:pPr>
            <a:r>
              <a:rPr lang="fa-IR" sz="3100" b="1" i="1" dirty="0">
                <a:cs typeface="+mn-cs"/>
              </a:rPr>
              <a:t>ماشین آلات بوجاری</a:t>
            </a:r>
            <a:br>
              <a:rPr lang="en-US" sz="2215" dirty="0">
                <a:cs typeface="Yagut" pitchFamily="2" charset="-78"/>
              </a:rPr>
            </a:br>
            <a:r>
              <a:rPr lang="fa-IR" sz="1600" b="1" i="1" dirty="0">
                <a:cs typeface="+mn-cs"/>
              </a:rPr>
              <a:t>شنگیر</a:t>
            </a:r>
            <a:r>
              <a:rPr lang="fa-IR" b="1" i="1" dirty="0">
                <a:cs typeface="+mn-cs"/>
              </a:rPr>
              <a:t> </a:t>
            </a:r>
            <a:r>
              <a:rPr lang="en-US" sz="1600" b="1" i="1" dirty="0">
                <a:cs typeface="+mn-cs"/>
              </a:rPr>
              <a:t>MTSC</a:t>
            </a:r>
            <a:r>
              <a:rPr lang="fa-IR" sz="1600" b="1" i="1" dirty="0">
                <a:cs typeface="+mn-cs"/>
              </a:rPr>
              <a:t> و پوستگیر </a:t>
            </a:r>
            <a:r>
              <a:rPr lang="en-US" sz="1600" b="1" i="1" dirty="0">
                <a:cs typeface="+mn-cs"/>
              </a:rPr>
              <a:t>MHXS</a:t>
            </a:r>
            <a:br>
              <a:rPr lang="fa-IR" b="0" dirty="0"/>
            </a:br>
            <a:endParaRPr lang="de-CH" b="0" dirty="0">
              <a:cs typeface="Yagut" pitchFamily="2" charset="-78"/>
            </a:endParaRPr>
          </a:p>
        </p:txBody>
      </p:sp>
      <p:pic>
        <p:nvPicPr>
          <p:cNvPr id="3" name="Picture 5" descr="Auflistung_1">
            <a:extLst>
              <a:ext uri="{FF2B5EF4-FFF2-40B4-BE49-F238E27FC236}">
                <a16:creationId xmlns:a16="http://schemas.microsoft.com/office/drawing/2014/main" id="{DFEA4AF2-DB6E-8A0D-A9C1-E1E418EB1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94203" y="4381076"/>
            <a:ext cx="750103" cy="255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031E09E-70AB-223B-A8C2-B0C415E616E5}"/>
                  </a:ext>
                </a:extLst>
              </p14:cNvPr>
              <p14:cNvContentPartPr/>
              <p14:nvPr/>
            </p14:nvContentPartPr>
            <p14:xfrm>
              <a:off x="4344899" y="1683852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031E09E-70AB-223B-A8C2-B0C415E616E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90899" y="1575852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2" descr="MHXS_Kif_0817">
            <a:extLst>
              <a:ext uri="{FF2B5EF4-FFF2-40B4-BE49-F238E27FC236}">
                <a16:creationId xmlns:a16="http://schemas.microsoft.com/office/drawing/2014/main" id="{8DECD25E-4FB0-39D7-4407-B78F7586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r="6873"/>
          <a:stretch>
            <a:fillRect/>
          </a:stretch>
        </p:blipFill>
        <p:spPr bwMode="auto">
          <a:xfrm>
            <a:off x="6566006" y="1420044"/>
            <a:ext cx="4397706" cy="375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4C4CBC6-5C15-3CB0-566F-6AC1291EA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1064" y="5179404"/>
            <a:ext cx="3787590" cy="85236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 lIns="166154" tIns="66462" rIns="166154" bIns="66462">
            <a:spAutoFit/>
          </a:bodyPr>
          <a:lstStyle/>
          <a:p>
            <a:pPr marL="161196" indent="-161196" algn="r" rtl="1" eaLnBrk="0" hangingPunct="0">
              <a:lnSpc>
                <a:spcPts val="2769"/>
              </a:lnSpc>
              <a:buSzPct val="95000"/>
              <a:buFont typeface="Wingdings" pitchFamily="2" charset="2"/>
              <a:buChar char="§"/>
              <a:defRPr/>
            </a:pPr>
            <a:r>
              <a:rPr lang="fa-IR" sz="1846" dirty="0">
                <a:solidFill>
                  <a:srgbClr val="000000"/>
                </a:solidFill>
                <a:cs typeface="Yagut" pitchFamily="2" charset="-78"/>
              </a:rPr>
              <a:t>جهت کاهش بهینه آلودگی های سطح گندم می بایست از پوستگیر استفاده کرد.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3CD11-0A14-3C2D-6472-85893D739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3" descr="D:\My Documents\buhler_rgb_300dpi.jpg">
            <a:extLst>
              <a:ext uri="{FF2B5EF4-FFF2-40B4-BE49-F238E27FC236}">
                <a16:creationId xmlns:a16="http://schemas.microsoft.com/office/drawing/2014/main" id="{0662FF7C-3B8C-2543-CB3A-A834AAE03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76714" y="6413091"/>
            <a:ext cx="1295400" cy="251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57140"/>
            <a:ext cx="2875671" cy="217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86" y="4037428"/>
            <a:ext cx="2771192" cy="202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38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084" y="1557140"/>
            <a:ext cx="3065585" cy="219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Fußzeilenplatzhalter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666666"/>
                </a:solidFill>
              </a:rPr>
              <a:t>Whole Wheat Flour | Iran Grain| July  2023</a:t>
            </a:r>
          </a:p>
        </p:txBody>
      </p:sp>
      <p:pic>
        <p:nvPicPr>
          <p:cNvPr id="12903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08" y="370744"/>
            <a:ext cx="105508" cy="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08" y="370744"/>
            <a:ext cx="105508" cy="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11" name="Rectangle 30"/>
          <p:cNvSpPr>
            <a:spLocks noChangeArrowheads="1"/>
          </p:cNvSpPr>
          <p:nvPr/>
        </p:nvSpPr>
        <p:spPr bwMode="auto">
          <a:xfrm>
            <a:off x="838200" y="3312450"/>
            <a:ext cx="2875671" cy="4331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b">
            <a:spAutoFit/>
          </a:bodyPr>
          <a:lstStyle/>
          <a:p>
            <a:pPr algn="ctr" rtl="1">
              <a:defRPr/>
            </a:pPr>
            <a:r>
              <a:rPr lang="fa-IR" sz="2215" dirty="0">
                <a:cs typeface="Yagut" pitchFamily="2" charset="-78"/>
              </a:rPr>
              <a:t>قبل از دی سی پیلر</a:t>
            </a:r>
            <a:endParaRPr lang="en-US" sz="2215" dirty="0">
              <a:cs typeface="Yagut" pitchFamily="2" charset="-78"/>
            </a:endParaRPr>
          </a:p>
        </p:txBody>
      </p:sp>
      <p:pic>
        <p:nvPicPr>
          <p:cNvPr id="129034" name="Picture 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354" y="3948543"/>
            <a:ext cx="3065585" cy="224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00" name="Rectangle 34"/>
          <p:cNvSpPr>
            <a:spLocks noChangeArrowheads="1"/>
          </p:cNvSpPr>
          <p:nvPr/>
        </p:nvSpPr>
        <p:spPr bwMode="auto">
          <a:xfrm>
            <a:off x="8473084" y="3301870"/>
            <a:ext cx="3065585" cy="4331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b">
            <a:spAutoFit/>
          </a:bodyPr>
          <a:lstStyle/>
          <a:p>
            <a:pPr algn="ctr">
              <a:defRPr/>
            </a:pPr>
            <a:r>
              <a:rPr lang="fa-IR" sz="2215" dirty="0">
                <a:cs typeface="Yagut" pitchFamily="2" charset="-78"/>
              </a:rPr>
              <a:t>بعد از دی سی پیلر</a:t>
            </a:r>
            <a:endParaRPr lang="de-CH" sz="2215" dirty="0">
              <a:cs typeface="Yagut" pitchFamily="2" charset="-78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 bwMode="auto">
          <a:xfrm>
            <a:off x="1968745" y="206685"/>
            <a:ext cx="9408789" cy="67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r" defTabSz="844083" rtl="1" eaLnBrk="0" hangingPunct="0">
              <a:lnSpc>
                <a:spcPts val="2769"/>
              </a:lnSpc>
              <a:defRPr/>
            </a:pPr>
            <a:r>
              <a:rPr lang="fa-IR" sz="2800" b="1" i="1" dirty="0"/>
              <a:t>ماشین آلات بوجاری     </a:t>
            </a:r>
            <a:endParaRPr lang="en-US" sz="2800" b="1" i="1" dirty="0"/>
          </a:p>
          <a:p>
            <a:pPr algn="r" defTabSz="844083" rtl="1" eaLnBrk="0" hangingPunct="0">
              <a:lnSpc>
                <a:spcPts val="2769"/>
              </a:lnSpc>
              <a:defRPr/>
            </a:pPr>
            <a:r>
              <a:rPr lang="fa-IR" b="1" i="1" kern="0" dirty="0">
                <a:latin typeface="+mj-lt"/>
                <a:ea typeface="+mj-ea"/>
              </a:rPr>
              <a:t>استفاده از دی سی پیلر</a:t>
            </a:r>
            <a:r>
              <a:rPr lang="en-US" b="1" i="1" kern="0" dirty="0">
                <a:latin typeface="+mj-lt"/>
                <a:ea typeface="+mj-ea"/>
              </a:rPr>
              <a:t>MHXM</a:t>
            </a:r>
            <a:r>
              <a:rPr lang="fa-IR" b="1" i="1" kern="0" dirty="0">
                <a:latin typeface="+mj-lt"/>
                <a:ea typeface="+mj-ea"/>
              </a:rPr>
              <a:t> در بخش بوجاری</a:t>
            </a:r>
          </a:p>
          <a:p>
            <a:pPr algn="r" defTabSz="844083" rtl="1" eaLnBrk="0" hangingPunct="0">
              <a:lnSpc>
                <a:spcPts val="2769"/>
              </a:lnSpc>
              <a:defRPr/>
            </a:pPr>
            <a:endParaRPr lang="de-CH" sz="1846" i="1" kern="0" dirty="0">
              <a:latin typeface="+mj-lt"/>
              <a:ea typeface="+mj-ea"/>
              <a:cs typeface="Yagut" pitchFamily="2" charset="-78"/>
            </a:endParaRPr>
          </a:p>
        </p:txBody>
      </p:sp>
      <p:pic>
        <p:nvPicPr>
          <p:cNvPr id="2" name="Picture 2" descr="peeling ">
            <a:extLst>
              <a:ext uri="{FF2B5EF4-FFF2-40B4-BE49-F238E27FC236}">
                <a16:creationId xmlns:a16="http://schemas.microsoft.com/office/drawing/2014/main" id="{1823B87C-A76B-11E8-CA8F-0B7A0C66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5225" y="1557140"/>
            <a:ext cx="4465599" cy="3835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3F623-03A3-9578-0743-CE1906B1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 descr="D:\My Documents\buhler_rgb_300dpi.jpg">
            <a:extLst>
              <a:ext uri="{FF2B5EF4-FFF2-40B4-BE49-F238E27FC236}">
                <a16:creationId xmlns:a16="http://schemas.microsoft.com/office/drawing/2014/main" id="{CF7A4F5C-FC2B-6B8E-B80D-033FC0AC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47746" y="6443748"/>
            <a:ext cx="1295400" cy="2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6408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8575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2800" b="1" i="1" dirty="0">
                <a:cs typeface="+mn-cs"/>
              </a:rPr>
              <a:t>ماشین آلات بوجاری           </a:t>
            </a:r>
            <a:br>
              <a:rPr lang="en-US" sz="2400" b="1" i="1" dirty="0"/>
            </a:br>
            <a:r>
              <a:rPr lang="fa-IR" sz="2000" b="1" i="1" dirty="0">
                <a:cs typeface="+mn-cs"/>
              </a:rPr>
              <a:t>جداسازی بر اساس رنگ</a:t>
            </a:r>
            <a:endParaRPr lang="en-GB" sz="2000" b="1" i="1" dirty="0">
              <a:cs typeface="+mn-cs"/>
            </a:endParaRPr>
          </a:p>
        </p:txBody>
      </p:sp>
      <p:sp>
        <p:nvSpPr>
          <p:cNvPr id="104450" name="Fußzeilenplatzhalt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666666"/>
                </a:solidFill>
              </a:rPr>
              <a:t>Whole Wheat Flour | Iran Grain| July  2023</a:t>
            </a:r>
            <a:endParaRPr lang="de-DE" sz="1000" dirty="0">
              <a:solidFill>
                <a:srgbClr val="666666"/>
              </a:solidFill>
            </a:endParaRPr>
          </a:p>
        </p:txBody>
      </p:sp>
      <p:pic>
        <p:nvPicPr>
          <p:cNvPr id="104451" name="Picture 3" descr="DSCN7997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78" y="1851194"/>
            <a:ext cx="929054" cy="64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 descr="DSCN7995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39" y="5224098"/>
            <a:ext cx="929054" cy="64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 descr="DSCN8001neu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85" y="2608799"/>
            <a:ext cx="943708" cy="68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Text Box 15"/>
          <p:cNvSpPr txBox="1">
            <a:spLocks noChangeArrowheads="1"/>
          </p:cNvSpPr>
          <p:nvPr/>
        </p:nvSpPr>
        <p:spPr bwMode="auto">
          <a:xfrm>
            <a:off x="2055752" y="2806625"/>
            <a:ext cx="2157757" cy="36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r>
              <a:rPr lang="fa-IR" b="1" dirty="0">
                <a:cs typeface="Yagut" pitchFamily="2" charset="-78"/>
              </a:rPr>
              <a:t>دانه های تغییر رنگ داده</a:t>
            </a:r>
            <a:endParaRPr lang="en-GB" b="1" dirty="0">
              <a:cs typeface="Yagut" pitchFamily="2" charset="-78"/>
            </a:endParaRPr>
          </a:p>
        </p:txBody>
      </p:sp>
      <p:sp>
        <p:nvSpPr>
          <p:cNvPr id="104459" name="Text Box 16"/>
          <p:cNvSpPr txBox="1">
            <a:spLocks noChangeArrowheads="1"/>
          </p:cNvSpPr>
          <p:nvPr/>
        </p:nvSpPr>
        <p:spPr bwMode="auto">
          <a:xfrm>
            <a:off x="2414863" y="3974123"/>
            <a:ext cx="1820008" cy="64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077" tIns="43200" rIns="83077" bIns="432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r>
              <a:rPr lang="fa-IR" b="1" dirty="0">
                <a:cs typeface="Yagut" pitchFamily="2" charset="-78"/>
              </a:rPr>
              <a:t>رشته های روشن الیاف، کاه و کزل</a:t>
            </a:r>
            <a:endParaRPr lang="en-GB" b="1" dirty="0">
              <a:cs typeface="Yagut" pitchFamily="2" charset="-78"/>
            </a:endParaRPr>
          </a:p>
        </p:txBody>
      </p:sp>
      <p:sp>
        <p:nvSpPr>
          <p:cNvPr id="104460" name="Text Box 17"/>
          <p:cNvSpPr txBox="1">
            <a:spLocks noChangeArrowheads="1"/>
          </p:cNvSpPr>
          <p:nvPr/>
        </p:nvSpPr>
        <p:spPr bwMode="auto">
          <a:xfrm>
            <a:off x="1509645" y="5222631"/>
            <a:ext cx="2710962" cy="64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077" tIns="43200" rIns="83077" bIns="432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r>
              <a:rPr lang="fa-IR" b="1" dirty="0">
                <a:cs typeface="Yagut" pitchFamily="2" charset="-78"/>
              </a:rPr>
              <a:t>آسیب های قارچی، دانه های معیوب و اشیاء خارجی</a:t>
            </a:r>
            <a:endParaRPr lang="en-GB" b="1" dirty="0">
              <a:cs typeface="Yagut" pitchFamily="2" charset="-78"/>
            </a:endParaRPr>
          </a:p>
        </p:txBody>
      </p:sp>
      <p:sp>
        <p:nvSpPr>
          <p:cNvPr id="104461" name="Text Box 18"/>
          <p:cNvSpPr txBox="1">
            <a:spLocks noChangeArrowheads="1"/>
          </p:cNvSpPr>
          <p:nvPr/>
        </p:nvSpPr>
        <p:spPr bwMode="auto">
          <a:xfrm>
            <a:off x="2349859" y="2005060"/>
            <a:ext cx="1818543" cy="36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077" tIns="43200" rIns="83077" bIns="432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r>
              <a:rPr lang="fa-IR" b="1" dirty="0">
                <a:cs typeface="Yagut" pitchFamily="2" charset="-78"/>
              </a:rPr>
              <a:t>سگاله </a:t>
            </a:r>
            <a:r>
              <a:rPr lang="en-US" b="1" dirty="0">
                <a:cs typeface="Yagut" pitchFamily="2" charset="-78"/>
              </a:rPr>
              <a:t>Ergot</a:t>
            </a:r>
            <a:endParaRPr lang="en-GB" b="1" dirty="0">
              <a:cs typeface="Yagut" pitchFamily="2" charset="-78"/>
            </a:endParaRPr>
          </a:p>
        </p:txBody>
      </p:sp>
      <p:pic>
        <p:nvPicPr>
          <p:cNvPr id="104462" name="Picture 19" descr="helle Defekt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41" y="3951365"/>
            <a:ext cx="864577" cy="67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63" name="Picture 20" descr="DSCN7989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09" y="1054025"/>
            <a:ext cx="983274" cy="68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64" name="Text Box 21"/>
          <p:cNvSpPr txBox="1">
            <a:spLocks noChangeArrowheads="1"/>
          </p:cNvSpPr>
          <p:nvPr/>
        </p:nvSpPr>
        <p:spPr bwMode="auto">
          <a:xfrm>
            <a:off x="2240802" y="1158067"/>
            <a:ext cx="1933140" cy="64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r>
              <a:rPr lang="fa-IR" b="1" dirty="0">
                <a:cs typeface="Yagut" pitchFamily="2" charset="-78"/>
              </a:rPr>
              <a:t>غلات نا مناسب - بذرها</a:t>
            </a:r>
            <a:endParaRPr lang="en-GB" b="1" dirty="0">
              <a:cs typeface="Yagut" pitchFamily="2" charset="-78"/>
            </a:endParaRPr>
          </a:p>
        </p:txBody>
      </p:sp>
      <p:sp>
        <p:nvSpPr>
          <p:cNvPr id="23570" name="Text Box 22"/>
          <p:cNvSpPr txBox="1">
            <a:spLocks noChangeArrowheads="1"/>
          </p:cNvSpPr>
          <p:nvPr/>
        </p:nvSpPr>
        <p:spPr bwMode="auto">
          <a:xfrm>
            <a:off x="2041397" y="560247"/>
            <a:ext cx="3159209" cy="36424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83077" tIns="43200" rIns="83077" bIns="43200">
            <a:spAutoFit/>
          </a:bodyPr>
          <a:lstStyle/>
          <a:p>
            <a:pPr algn="r" defTabSz="703402" rtl="1" eaLnBrk="0" hangingPunct="0">
              <a:spcBef>
                <a:spcPct val="50000"/>
              </a:spcBef>
              <a:defRPr/>
            </a:pPr>
            <a:r>
              <a:rPr lang="fa-IR" b="1" dirty="0">
                <a:latin typeface="Arial" charset="0"/>
                <a:cs typeface="Yagut" pitchFamily="2" charset="-78"/>
              </a:rPr>
              <a:t>معایب – ناخالصی های تیره</a:t>
            </a:r>
            <a:endParaRPr lang="en-GB" b="1" dirty="0">
              <a:latin typeface="Arial" charset="0"/>
              <a:cs typeface="Yagut" pitchFamily="2" charset="-78"/>
            </a:endParaRPr>
          </a:p>
        </p:txBody>
      </p:sp>
      <p:sp>
        <p:nvSpPr>
          <p:cNvPr id="104466" name="Text Box 23"/>
          <p:cNvSpPr txBox="1">
            <a:spLocks noChangeArrowheads="1"/>
          </p:cNvSpPr>
          <p:nvPr/>
        </p:nvSpPr>
        <p:spPr bwMode="auto">
          <a:xfrm>
            <a:off x="2041396" y="3429002"/>
            <a:ext cx="3210612" cy="364243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r>
              <a:rPr lang="fa-IR" b="1" dirty="0">
                <a:cs typeface="Yagut" pitchFamily="2" charset="-78"/>
              </a:rPr>
              <a:t>معایب – ناخالصی های روشن</a:t>
            </a:r>
            <a:endParaRPr lang="en-GB" b="1" dirty="0">
              <a:cs typeface="Yagut" pitchFamily="2" charset="-78"/>
            </a:endParaRPr>
          </a:p>
        </p:txBody>
      </p:sp>
      <p:sp>
        <p:nvSpPr>
          <p:cNvPr id="104467" name="Text Box 24"/>
          <p:cNvSpPr txBox="1">
            <a:spLocks noChangeArrowheads="1"/>
          </p:cNvSpPr>
          <p:nvPr/>
        </p:nvSpPr>
        <p:spPr bwMode="auto">
          <a:xfrm>
            <a:off x="2041396" y="4775690"/>
            <a:ext cx="3210612" cy="36424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3077" tIns="43200" rIns="83077" bIns="432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r>
              <a:rPr lang="fa-IR" b="1" dirty="0">
                <a:cs typeface="Yagut" pitchFamily="2" charset="-78"/>
              </a:rPr>
              <a:t>معایب – ناخالصی های مختلف</a:t>
            </a:r>
            <a:endParaRPr lang="en-GB" b="1" dirty="0">
              <a:cs typeface="Yagut" pitchFamily="2" charset="-78"/>
            </a:endParaRPr>
          </a:p>
        </p:txBody>
      </p:sp>
      <p:sp>
        <p:nvSpPr>
          <p:cNvPr id="104468" name="AutoShape 25"/>
          <p:cNvSpPr>
            <a:spLocks/>
          </p:cNvSpPr>
          <p:nvPr/>
        </p:nvSpPr>
        <p:spPr bwMode="auto">
          <a:xfrm flipH="1">
            <a:off x="5342335" y="556848"/>
            <a:ext cx="577362" cy="5383823"/>
          </a:xfrm>
          <a:prstGeom prst="leftBrace">
            <a:avLst>
              <a:gd name="adj1" fmla="val 841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cxnSp>
        <p:nvCxnSpPr>
          <p:cNvPr id="104469" name="AutoShape 26"/>
          <p:cNvCxnSpPr>
            <a:cxnSpLocks noChangeShapeType="1"/>
          </p:cNvCxnSpPr>
          <p:nvPr/>
        </p:nvCxnSpPr>
        <p:spPr bwMode="auto">
          <a:xfrm flipH="1" flipV="1">
            <a:off x="5921438" y="3248759"/>
            <a:ext cx="706315" cy="166907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7566334" y="1291404"/>
            <a:ext cx="1462454" cy="1094679"/>
            <a:chOff x="326" y="490"/>
            <a:chExt cx="1019" cy="988"/>
          </a:xfrm>
        </p:grpSpPr>
        <p:pic>
          <p:nvPicPr>
            <p:cNvPr id="28" name="Picture 7" descr="DSCN8012neu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" y="490"/>
              <a:ext cx="996" cy="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326" y="1149"/>
              <a:ext cx="1019" cy="329"/>
            </a:xfrm>
            <a:prstGeom prst="rect">
              <a:avLst/>
            </a:prstGeom>
            <a:solidFill>
              <a:srgbClr val="00B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83077" tIns="43200" rIns="83077" bIns="43200"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rtl="1">
                <a:spcBef>
                  <a:spcPct val="50000"/>
                </a:spcBef>
              </a:pPr>
              <a:r>
                <a:rPr lang="fa-IR" dirty="0">
                  <a:cs typeface="Yagut" pitchFamily="2" charset="-78"/>
                </a:rPr>
                <a:t>ورودی</a:t>
              </a:r>
              <a:endParaRPr lang="en-GB" dirty="0">
                <a:cs typeface="Yagut" pitchFamily="2" charset="-78"/>
              </a:endParaRPr>
            </a:p>
          </p:txBody>
        </p:sp>
      </p:grpSp>
      <p:pic>
        <p:nvPicPr>
          <p:cNvPr id="30" name="Picture 10" descr="DSCN8010ne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339" y="4512318"/>
            <a:ext cx="1576754" cy="10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8360339" y="5630604"/>
            <a:ext cx="1576754" cy="33346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077" tIns="43200" rIns="83077" bIns="432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a-IR" sz="1600" dirty="0">
                <a:cs typeface="Yagut" pitchFamily="2" charset="-78"/>
              </a:rPr>
              <a:t>محصول قابل قبول</a:t>
            </a:r>
            <a:endParaRPr lang="en-GB" sz="1600" dirty="0">
              <a:cs typeface="Yagut" pitchFamily="2" charset="-78"/>
            </a:endParaRPr>
          </a:p>
        </p:txBody>
      </p:sp>
      <p:pic>
        <p:nvPicPr>
          <p:cNvPr id="32" name="Picture 13" descr="DSCN8014ne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014" y="4496200"/>
            <a:ext cx="1572357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8" descr="DSC_844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" t="3337" r="13876" b="8340"/>
          <a:stretch>
            <a:fillRect/>
          </a:stretch>
        </p:blipFill>
        <p:spPr bwMode="auto">
          <a:xfrm>
            <a:off x="6707618" y="2330362"/>
            <a:ext cx="3185746" cy="214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6698616" y="5646808"/>
            <a:ext cx="1576754" cy="3642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83077" tIns="43200" rIns="83077" bIns="43200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1">
              <a:spcBef>
                <a:spcPct val="50000"/>
              </a:spcBef>
            </a:pPr>
            <a:r>
              <a:rPr lang="fa-IR" dirty="0">
                <a:cs typeface="Yagut" pitchFamily="2" charset="-78"/>
              </a:rPr>
              <a:t>محصول مردود</a:t>
            </a:r>
            <a:endParaRPr lang="en-GB" dirty="0">
              <a:cs typeface="Yagut" pitchFamily="2" charset="-7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25ABB9-54AC-A351-0EC0-0C6847A5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8C7E-04F1-4114-A945-DA3D8A2273F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D:\My Documents\buhler_rgb_300dpi.jpg">
            <a:extLst>
              <a:ext uri="{FF2B5EF4-FFF2-40B4-BE49-F238E27FC236}">
                <a16:creationId xmlns:a16="http://schemas.microsoft.com/office/drawing/2014/main" id="{E6DFF7D8-FEFE-B7B1-37E5-75D3D1D92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5131" y="6469834"/>
            <a:ext cx="1295400" cy="251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NAME" val="v_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_ASSOC" val="-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" val="-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" val="-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4" val="-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" val="-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" val="-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" val="-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" val="-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8" val="-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WNOCDCHECK" val="-1"/>
  <p:tag name="SLIDENAME" val="v_200"/>
  <p:tag name="ISCLOSINGSLIDE" val="-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NAME" val="v_5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1_ASSOC" val="-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2_ASSOC" val="-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3_ASSOC" val="-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4_ASSOC" val="-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5_ASSOC" val="-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6_ASSOC" val="-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7_ASSOC" val="-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1640</Words>
  <Application>Microsoft Office PowerPoint</Application>
  <PresentationFormat>Widescreen</PresentationFormat>
  <Paragraphs>293</Paragraphs>
  <Slides>29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آرد گندم کامل چیست؟ </vt:lpstr>
      <vt:lpstr>آرد گندم کامل چیست؟ تعریف آرد کامل ازنظر استاندارد ملی 103  </vt:lpstr>
      <vt:lpstr>PowerPoint Presentation</vt:lpstr>
      <vt:lpstr> </vt:lpstr>
      <vt:lpstr>PowerPoint Presentation</vt:lpstr>
      <vt:lpstr>ماشین آلات بوجاری شنگیر MTSC و پوستگیر MHXS </vt:lpstr>
      <vt:lpstr>PowerPoint Presentation</vt:lpstr>
      <vt:lpstr>ماشین آلات بوجاری            جداسازی بر اساس رنگ</vt:lpstr>
      <vt:lpstr> تولید سنتی آرد گندم کامل  </vt:lpstr>
      <vt:lpstr>تولید صنعتی آرد کامل PesaMill</vt:lpstr>
      <vt:lpstr>آسیابPesa Mill  MDGA  </vt:lpstr>
      <vt:lpstr>آسیابPesa Mill  MDGA  </vt:lpstr>
      <vt:lpstr>تولید صنعتی آرد کامل PesaMill</vt:lpstr>
      <vt:lpstr>فرایند تولید آرد کامل در آسیابPesa Mill    </vt:lpstr>
      <vt:lpstr> </vt:lpstr>
      <vt:lpstr>فرایند تولید آرد کامل در آسیابPesa Mill    </vt:lpstr>
      <vt:lpstr>فرایند تولید آرد کامل در آسیابPesa Mill   </vt:lpstr>
      <vt:lpstr>آرد کامل تولیدشده با Pesa Mill </vt:lpstr>
      <vt:lpstr>آرد کامل تولیدشده با Pesa Mill </vt:lpstr>
      <vt:lpstr>مشخصات آرد تولیدی توسط Pesa Mill</vt:lpstr>
      <vt:lpstr>آسیابPesa Mill    </vt:lpstr>
      <vt:lpstr> آسیابPesa Mill    </vt:lpstr>
      <vt:lpstr> آسیابPesa Mill    </vt:lpstr>
      <vt:lpstr>آسیاب آ</vt:lpstr>
      <vt:lpstr> آسیاب کوچک   AlPesa    </vt:lpstr>
      <vt:lpstr> آسیاب کوچک   AlPesa 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Hamidreza Mobredi</dc:creator>
  <cp:lastModifiedBy>Hamidreza Mobredi</cp:lastModifiedBy>
  <cp:revision>68</cp:revision>
  <dcterms:created xsi:type="dcterms:W3CDTF">2023-07-14T07:53:48Z</dcterms:created>
  <dcterms:modified xsi:type="dcterms:W3CDTF">2023-07-16T09:16:15Z</dcterms:modified>
</cp:coreProperties>
</file>