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3" r:id="rId2"/>
    <p:sldId id="377" r:id="rId3"/>
    <p:sldId id="378" r:id="rId4"/>
    <p:sldId id="379" r:id="rId5"/>
    <p:sldId id="381" r:id="rId6"/>
    <p:sldId id="385" r:id="rId7"/>
    <p:sldId id="444" r:id="rId8"/>
    <p:sldId id="447" r:id="rId9"/>
    <p:sldId id="396" r:id="rId10"/>
    <p:sldId id="445" r:id="rId11"/>
    <p:sldId id="455" r:id="rId12"/>
    <p:sldId id="449" r:id="rId13"/>
    <p:sldId id="457" r:id="rId14"/>
    <p:sldId id="410" r:id="rId15"/>
    <p:sldId id="412" r:id="rId16"/>
    <p:sldId id="452" r:id="rId17"/>
    <p:sldId id="432" r:id="rId18"/>
    <p:sldId id="4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 initials="S" lastIdx="34" clrIdx="0">
    <p:extLst>
      <p:ext uri="{19B8F6BF-5375-455C-9EA6-DF929625EA0E}">
        <p15:presenceInfo xmlns:p15="http://schemas.microsoft.com/office/powerpoint/2012/main" userId="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E45"/>
    <a:srgbClr val="E7E52E"/>
    <a:srgbClr val="A45E4D"/>
    <a:srgbClr val="A4CE46"/>
    <a:srgbClr val="FFFF99"/>
    <a:srgbClr val="95C350"/>
    <a:srgbClr val="AF6655"/>
    <a:srgbClr val="B87768"/>
    <a:srgbClr val="F4F2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2636" autoAdjust="0"/>
  </p:normalViewPr>
  <p:slideViewPr>
    <p:cSldViewPr snapToGrid="0">
      <p:cViewPr varScale="1">
        <p:scale>
          <a:sx n="86" d="100"/>
          <a:sy n="86" d="100"/>
        </p:scale>
        <p:origin x="72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1575;&#1578;&#1575;&#1602;%20&#1576;&#1575;&#1586;&#1585;&#1711;&#1575;&#1606;&#1740;%20&#1578;&#1607;&#1585;&#1575;&#1606;\&#1594;&#1604;&#1575;&#1578;1401\&#1594;&#1604;&#1575;&#1578;_&#1606;&#1607;&#1575;&#1740;&#1740;14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urface\Desktop\&#1575;&#1578;&#1575;&#1602;%20&#1578;&#1607;&#1585;&#1575;&#1606;\140107_Azarbayjan\&#1594;&#1604;&#1575;&#1578;%20&#1576;&#1607;&#1605;&#1606;%2014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urface\Desktop\&#1575;&#1578;&#1575;&#1602;%20&#1578;&#1607;&#1585;&#1575;&#1606;\140107_Azarbayjan\oilseed14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Mortezaei0111\&#1587;&#1575;&#1740;&#1585;\023_04\oilseed1402_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Mortezaei0111\&#1587;&#1575;&#1740;&#1585;\023_04\oilseed1402_02.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oleObject" Target="file:///D:\Mortezaei0111\&#1587;&#1575;&#1740;&#1585;\023_04\oilseed1402_0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E:\&#1575;&#1578;&#1575;&#1602;%20&#1576;&#1575;&#1586;&#1585;&#1711;&#1575;&#1606;&#1740;%20&#1578;&#1607;&#1585;&#1575;&#1606;\&#1594;&#1604;&#1575;&#1578;1401\&#1594;&#1604;&#1575;&#1578;_&#1606;&#1607;&#1575;&#1740;&#1740;14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urface\Desktop\&#1575;&#1578;&#1575;&#1602;%20&#1578;&#1607;&#1585;&#1575;&#1606;\140107_Azarbayjan\&#1594;&#1604;&#1575;&#1578;%20&#1576;&#1607;&#1605;&#1606;%2014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urface\Desktop\&#1575;&#1578;&#1575;&#1602;%20&#1578;&#1607;&#1585;&#1575;&#1606;\140107_Azarbayjan\&#1594;&#1604;&#1575;&#1578;%20&#1576;&#1607;&#1605;&#1606;%2014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Mortezaei0111\&#1587;&#1575;&#1740;&#1585;\023_04\&#1594;&#1604;&#1575;&#1578;_&#1606;&#1607;&#1575;&#1740;&#1740;1402_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urface\Desktop\&#1575;&#1578;&#1575;&#1602;%20&#1578;&#1607;&#1585;&#1575;&#1606;\140107_Azarbayjan\&#1594;&#1604;&#1575;&#1578;%20&#1576;&#1607;&#1605;&#1606;%2014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65518135562"/>
          <c:y val="0.17570833302225877"/>
          <c:w val="0.55146197540759423"/>
          <c:h val="0.75134526553906456"/>
        </c:manualLayout>
      </c:layout>
      <c:doughnutChart>
        <c:varyColors val="1"/>
        <c:ser>
          <c:idx val="0"/>
          <c:order val="0"/>
          <c:dPt>
            <c:idx val="0"/>
            <c:bubble3D val="0"/>
            <c:spPr>
              <a:solidFill>
                <a:srgbClr val="95C350"/>
              </a:solidFill>
              <a:ln w="19050">
                <a:solidFill>
                  <a:schemeClr val="lt1"/>
                </a:solidFill>
              </a:ln>
              <a:effectLst/>
            </c:spPr>
            <c:extLst>
              <c:ext xmlns:c16="http://schemas.microsoft.com/office/drawing/2014/chart" uri="{C3380CC4-5D6E-409C-BE32-E72D297353CC}">
                <c16:uniqueId val="{00000001-BE73-40C2-BFCE-05C619FC85D9}"/>
              </c:ext>
            </c:extLst>
          </c:dPt>
          <c:dPt>
            <c:idx val="1"/>
            <c:bubble3D val="0"/>
            <c:spPr>
              <a:solidFill>
                <a:srgbClr val="E7E52E"/>
              </a:solidFill>
              <a:ln w="19050">
                <a:solidFill>
                  <a:schemeClr val="lt1"/>
                </a:solidFill>
              </a:ln>
              <a:effectLst/>
            </c:spPr>
            <c:extLst>
              <c:ext xmlns:c16="http://schemas.microsoft.com/office/drawing/2014/chart" uri="{C3380CC4-5D6E-409C-BE32-E72D297353CC}">
                <c16:uniqueId val="{00000003-BE73-40C2-BFCE-05C619FC85D9}"/>
              </c:ext>
            </c:extLst>
          </c:dPt>
          <c:dPt>
            <c:idx val="2"/>
            <c:bubble3D val="0"/>
            <c:spPr>
              <a:solidFill>
                <a:srgbClr val="BB923D"/>
              </a:solidFill>
              <a:ln w="19050">
                <a:solidFill>
                  <a:schemeClr val="lt1"/>
                </a:solidFill>
              </a:ln>
              <a:effectLst/>
            </c:spPr>
            <c:extLst>
              <c:ext xmlns:c16="http://schemas.microsoft.com/office/drawing/2014/chart" uri="{C3380CC4-5D6E-409C-BE32-E72D297353CC}">
                <c16:uniqueId val="{00000005-BE73-40C2-BFCE-05C619FC85D9}"/>
              </c:ext>
            </c:extLst>
          </c:dPt>
          <c:dPt>
            <c:idx val="3"/>
            <c:bubble3D val="0"/>
            <c:spPr>
              <a:solidFill>
                <a:srgbClr val="0B6E45"/>
              </a:solidFill>
              <a:ln w="19050">
                <a:solidFill>
                  <a:schemeClr val="lt1"/>
                </a:solidFill>
              </a:ln>
              <a:effectLst/>
            </c:spPr>
            <c:extLst>
              <c:ext xmlns:c16="http://schemas.microsoft.com/office/drawing/2014/chart" uri="{C3380CC4-5D6E-409C-BE32-E72D297353CC}">
                <c16:uniqueId val="{00000007-BE73-40C2-BFCE-05C619FC85D9}"/>
              </c:ext>
            </c:extLst>
          </c:dPt>
          <c:dLbls>
            <c:dLbl>
              <c:idx val="0"/>
              <c:layout>
                <c:manualLayout>
                  <c:x val="0.10049583793721685"/>
                  <c:y val="-0.21026357808031176"/>
                </c:manualLayout>
              </c:layout>
              <c:tx>
                <c:rich>
                  <a:bodyPr/>
                  <a:lstStyle/>
                  <a:p>
                    <a:fld id="{F3CB4D99-2184-4551-B39D-1331BB256EEC}" type="CATEGORYNAME">
                      <a:rPr lang="en-US"/>
                      <a:pPr/>
                      <a:t>[CATEGORY NAME]</a:t>
                    </a:fld>
                    <a:r>
                      <a:rPr lang="en-US" baseline="0" dirty="0"/>
                      <a:t>
</a:t>
                    </a:r>
                    <a:fld id="{735EB4B0-CC88-4C28-8629-01E5092D75A0}"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73-40C2-BFCE-05C619FC85D9}"/>
                </c:ext>
              </c:extLst>
            </c:dLbl>
            <c:dLbl>
              <c:idx val="1"/>
              <c:layout>
                <c:manualLayout>
                  <c:x val="0.14444444444444443"/>
                  <c:y val="-0.10352131034965124"/>
                </c:manualLayout>
              </c:layout>
              <c:tx>
                <c:rich>
                  <a:bodyPr/>
                  <a:lstStyle/>
                  <a:p>
                    <a:fld id="{BEAF0F15-3A0A-4653-B9F9-9755D24CC17C}" type="CATEGORYNAME">
                      <a:rPr lang="en-US" dirty="0"/>
                      <a:pPr/>
                      <a:t>[CATEGORY NAME]</a:t>
                    </a:fld>
                    <a:r>
                      <a:rPr lang="en-US" baseline="0" dirty="0"/>
                      <a:t>
</a:t>
                    </a:r>
                    <a:fld id="{A5E45844-1ECB-48BF-A64F-926B7CB28E98}" type="PERCENTAGE">
                      <a:rPr lang="en-US" sz="1000"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73-40C2-BFCE-05C619FC85D9}"/>
                </c:ext>
              </c:extLst>
            </c:dLbl>
            <c:dLbl>
              <c:idx val="2"/>
              <c:layout>
                <c:manualLayout>
                  <c:x val="0.19722222222222213"/>
                  <c:y val="-1.0928906155616811E-2"/>
                </c:manualLayout>
              </c:layout>
              <c:tx>
                <c:rich>
                  <a:bodyPr/>
                  <a:lstStyle/>
                  <a:p>
                    <a:fld id="{12BF7D9E-99B4-40C6-9E2E-94665E70671F}" type="CATEGORYNAME">
                      <a:rPr lang="en-US"/>
                      <a:pPr/>
                      <a:t>[CATEGORY NAME]</a:t>
                    </a:fld>
                    <a:r>
                      <a:rPr lang="en-US" baseline="0" dirty="0"/>
                      <a:t>
</a:t>
                    </a:r>
                    <a:fld id="{BABCBE39-33C9-4CF1-8E24-C30FDC9B16C1}"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73-40C2-BFCE-05C619FC85D9}"/>
                </c:ext>
              </c:extLst>
            </c:dLbl>
            <c:dLbl>
              <c:idx val="3"/>
              <c:layout>
                <c:manualLayout>
                  <c:x val="-0.15833333333333333"/>
                  <c:y val="-4.84513991772164E-2"/>
                </c:manualLayout>
              </c:layout>
              <c:tx>
                <c:rich>
                  <a:bodyPr/>
                  <a:lstStyle/>
                  <a:p>
                    <a:fld id="{C5EE3359-A3FC-4BD0-93BC-8BC61623CD45}" type="CATEGORYNAME">
                      <a:rPr lang="en-US"/>
                      <a:pPr/>
                      <a:t>[CATEGORY NAME]</a:t>
                    </a:fld>
                    <a:r>
                      <a:rPr lang="en-US" baseline="0" dirty="0"/>
                      <a:t>
</a:t>
                    </a:r>
                    <a:fld id="{9E7C33F7-DD2F-4172-B775-C1F87C08C183}"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73-40C2-BFCE-05C619FC85D9}"/>
                </c:ext>
              </c:extLst>
            </c:dLbl>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ProximaNova-Bold"/>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واردات!$A$13:$A$16</c:f>
              <c:strCache>
                <c:ptCount val="4"/>
                <c:pt idx="0">
                  <c:v>Wheat</c:v>
                </c:pt>
                <c:pt idx="1">
                  <c:v>Barley</c:v>
                </c:pt>
                <c:pt idx="2">
                  <c:v>Rice</c:v>
                </c:pt>
                <c:pt idx="3">
                  <c:v>Corn</c:v>
                </c:pt>
              </c:strCache>
            </c:strRef>
          </c:cat>
          <c:val>
            <c:numRef>
              <c:f>واردات!$I$13:$I$16</c:f>
              <c:numCache>
                <c:formatCode>_-* #,##0_-;_-* #,##0\-;_-* "-"??_-;_-@_-</c:formatCode>
                <c:ptCount val="4"/>
                <c:pt idx="0">
                  <c:v>282.3</c:v>
                </c:pt>
                <c:pt idx="1">
                  <c:v>1131.0999999999999</c:v>
                </c:pt>
                <c:pt idx="2">
                  <c:v>1513.4</c:v>
                </c:pt>
                <c:pt idx="3">
                  <c:v>3323.8</c:v>
                </c:pt>
              </c:numCache>
            </c:numRef>
          </c:val>
          <c:extLst>
            <c:ext xmlns:c16="http://schemas.microsoft.com/office/drawing/2014/chart" uri="{C3380CC4-5D6E-409C-BE32-E72D297353CC}">
              <c16:uniqueId val="{00000008-BE73-40C2-BFCE-05C619FC85D9}"/>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واردات!$A$14</c:f>
              <c:strCache>
                <c:ptCount val="1"/>
                <c:pt idx="0">
                  <c:v>Barley</c:v>
                </c:pt>
              </c:strCache>
            </c:strRef>
          </c:tx>
          <c:spPr>
            <a:solidFill>
              <a:srgbClr val="E7E52E"/>
            </a:solidFill>
            <a:ln w="63500">
              <a:solidFill>
                <a:srgbClr val="E7E52E"/>
              </a:solidFill>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واردات!$K$11:$T$11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واردات!$K$14:$T$14</c:f>
              <c:numCache>
                <c:formatCode>_-* #,##0_-;_-* #,##0\-;_-* "-"??_-;_-@_-</c:formatCode>
                <c:ptCount val="10"/>
                <c:pt idx="0">
                  <c:v>660.75</c:v>
                </c:pt>
                <c:pt idx="1">
                  <c:v>1922</c:v>
                </c:pt>
                <c:pt idx="2">
                  <c:v>1876</c:v>
                </c:pt>
                <c:pt idx="3">
                  <c:v>1333</c:v>
                </c:pt>
                <c:pt idx="4">
                  <c:v>2673</c:v>
                </c:pt>
                <c:pt idx="5">
                  <c:v>2651</c:v>
                </c:pt>
                <c:pt idx="6">
                  <c:v>4026</c:v>
                </c:pt>
                <c:pt idx="7">
                  <c:v>1867</c:v>
                </c:pt>
                <c:pt idx="8">
                  <c:v>3338</c:v>
                </c:pt>
                <c:pt idx="9">
                  <c:v>2377</c:v>
                </c:pt>
              </c:numCache>
            </c:numRef>
          </c:val>
          <c:extLst>
            <c:ext xmlns:c16="http://schemas.microsoft.com/office/drawing/2014/chart" uri="{C3380CC4-5D6E-409C-BE32-E72D297353CC}">
              <c16:uniqueId val="{00000000-556F-4EB5-AC5A-A34B3844C582}"/>
            </c:ext>
          </c:extLst>
        </c:ser>
        <c:dLbls>
          <c:showLegendKey val="0"/>
          <c:showVal val="0"/>
          <c:showCatName val="0"/>
          <c:showSerName val="0"/>
          <c:showPercent val="0"/>
          <c:showBubbleSize val="0"/>
        </c:dLbls>
        <c:gapWidth val="219"/>
        <c:overlap val="-27"/>
        <c:axId val="1090652239"/>
        <c:axId val="1090662223"/>
      </c:barChart>
      <c:catAx>
        <c:axId val="109065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90662223"/>
        <c:crosses val="autoZero"/>
        <c:auto val="1"/>
        <c:lblAlgn val="ctr"/>
        <c:lblOffset val="100"/>
        <c:noMultiLvlLbl val="0"/>
      </c:catAx>
      <c:valAx>
        <c:axId val="109066222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90652239"/>
        <c:crosses val="autoZero"/>
        <c:crossBetween val="between"/>
      </c:valAx>
      <c:spPr>
        <a:noFill/>
        <a:ln>
          <a:noFill/>
        </a:ln>
        <a:effectLst/>
      </c:spPr>
    </c:plotArea>
    <c:legend>
      <c:legendPos val="b"/>
      <c:layout>
        <c:manualLayout>
          <c:xMode val="edge"/>
          <c:yMode val="edge"/>
          <c:x val="0.84855141025508518"/>
          <c:y val="6.1888060564929633E-2"/>
          <c:w val="0.12099207844323699"/>
          <c:h val="7.401866060188470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50542228168252E-2"/>
          <c:y val="4.2227399973324732E-2"/>
          <c:w val="0.90219313659375211"/>
          <c:h val="0.75888114931869943"/>
        </c:manualLayout>
      </c:layout>
      <c:barChart>
        <c:barDir val="col"/>
        <c:grouping val="clustered"/>
        <c:varyColors val="0"/>
        <c:ser>
          <c:idx val="0"/>
          <c:order val="0"/>
          <c:tx>
            <c:strRef>
              <c:f>Sheet1!$A$13</c:f>
              <c:strCache>
                <c:ptCount val="1"/>
                <c:pt idx="0">
                  <c:v>Corn</c:v>
                </c:pt>
              </c:strCache>
            </c:strRef>
          </c:tx>
          <c:spPr>
            <a:solidFill>
              <a:srgbClr val="0B6E45"/>
            </a:solidFill>
            <a:ln w="63500">
              <a:solidFill>
                <a:srgbClr val="0B6E45"/>
              </a:solidFill>
              <a:miter lim="800000"/>
            </a:ln>
            <a:effectLst/>
          </c:spPr>
          <c:invertIfNegative val="0"/>
          <c:dPt>
            <c:idx val="10"/>
            <c:invertIfNegative val="0"/>
            <c:bubble3D val="0"/>
            <c:spPr>
              <a:solidFill>
                <a:srgbClr val="66F0B8"/>
              </a:solidFill>
              <a:ln w="63500">
                <a:solidFill>
                  <a:srgbClr val="66F0B8"/>
                </a:solidFill>
                <a:miter lim="800000"/>
              </a:ln>
              <a:effectLst/>
            </c:spPr>
            <c:extLst>
              <c:ext xmlns:c16="http://schemas.microsoft.com/office/drawing/2014/chart" uri="{C3380CC4-5D6E-409C-BE32-E72D297353CC}">
                <c16:uniqueId val="{00000001-2845-461E-85B8-D046A0066E18}"/>
              </c:ext>
            </c:extLst>
          </c:dPt>
          <c:dLbls>
            <c:numFmt formatCode="#,##0" sourceLinked="0"/>
            <c:spPr>
              <a:noFill/>
              <a:ln>
                <a:noFill/>
              </a:ln>
              <a:effectLst/>
            </c:spPr>
            <c:txPr>
              <a:bodyPr rot="-5400000" spcFirstLastPara="1" vertOverflow="ellipsis" wrap="square" anchor="ctr" anchorCtr="1"/>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Sheet1!$I$13:$S$13</c:f>
              <c:numCache>
                <c:formatCode>General</c:formatCode>
                <c:ptCount val="11"/>
                <c:pt idx="0">
                  <c:v>1798</c:v>
                </c:pt>
                <c:pt idx="1">
                  <c:v>1852</c:v>
                </c:pt>
                <c:pt idx="2">
                  <c:v>1659</c:v>
                </c:pt>
                <c:pt idx="3">
                  <c:v>1168</c:v>
                </c:pt>
                <c:pt idx="4">
                  <c:v>1170</c:v>
                </c:pt>
                <c:pt idx="5">
                  <c:v>1068</c:v>
                </c:pt>
                <c:pt idx="6">
                  <c:v>946</c:v>
                </c:pt>
                <c:pt idx="7">
                  <c:v>1101</c:v>
                </c:pt>
                <c:pt idx="8">
                  <c:v>1089</c:v>
                </c:pt>
                <c:pt idx="9">
                  <c:v>668</c:v>
                </c:pt>
                <c:pt idx="10">
                  <c:v>1400</c:v>
                </c:pt>
              </c:numCache>
            </c:numRef>
          </c:val>
          <c:extLst xmlns:c15="http://schemas.microsoft.com/office/drawing/2012/chart">
            <c:ext xmlns:c16="http://schemas.microsoft.com/office/drawing/2014/chart" uri="{C3380CC4-5D6E-409C-BE32-E72D297353CC}">
              <c16:uniqueId val="{00000002-2845-461E-85B8-D046A0066E18}"/>
            </c:ext>
          </c:extLst>
        </c:ser>
        <c:ser>
          <c:idx val="4"/>
          <c:order val="2"/>
          <c:tx>
            <c:strRef>
              <c:f>Sheet1!$A$14</c:f>
              <c:strCache>
                <c:ptCount val="1"/>
                <c:pt idx="0">
                  <c:v>Cereals</c:v>
                </c:pt>
              </c:strCache>
            </c:strRef>
          </c:tx>
          <c:spPr>
            <a:solidFill>
              <a:srgbClr val="A45E4D"/>
            </a:solidFill>
            <a:ln w="63500">
              <a:solidFill>
                <a:srgbClr val="A45E4D"/>
              </a:solidFill>
              <a:miter lim="800000"/>
            </a:ln>
            <a:effectLst/>
          </c:spPr>
          <c:invertIfNegative val="0"/>
          <c:dPt>
            <c:idx val="10"/>
            <c:invertIfNegative val="0"/>
            <c:bubble3D val="0"/>
            <c:spPr>
              <a:solidFill>
                <a:srgbClr val="B87768"/>
              </a:solidFill>
              <a:ln w="63500">
                <a:solidFill>
                  <a:srgbClr val="B87768"/>
                </a:solidFill>
                <a:miter lim="800000"/>
              </a:ln>
              <a:effectLst/>
            </c:spPr>
            <c:extLst>
              <c:ext xmlns:c16="http://schemas.microsoft.com/office/drawing/2014/chart" uri="{C3380CC4-5D6E-409C-BE32-E72D297353CC}">
                <c16:uniqueId val="{00000004-2845-461E-85B8-D046A0066E18}"/>
              </c:ext>
            </c:extLst>
          </c:dPt>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Sheet1!$I$14:$S$14</c:f>
              <c:numCache>
                <c:formatCode>_-* #,##0_-;_-* #,##0\-;_-* "-"??_-;_-@_-</c:formatCode>
                <c:ptCount val="11"/>
                <c:pt idx="0">
                  <c:v>15742</c:v>
                </c:pt>
                <c:pt idx="1">
                  <c:v>16418</c:v>
                </c:pt>
                <c:pt idx="2">
                  <c:v>17540</c:v>
                </c:pt>
                <c:pt idx="3">
                  <c:v>18238</c:v>
                </c:pt>
                <c:pt idx="4">
                  <c:v>22407</c:v>
                </c:pt>
                <c:pt idx="5">
                  <c:v>19648</c:v>
                </c:pt>
                <c:pt idx="6">
                  <c:v>20454</c:v>
                </c:pt>
                <c:pt idx="7">
                  <c:v>22752</c:v>
                </c:pt>
                <c:pt idx="8">
                  <c:v>23063</c:v>
                </c:pt>
                <c:pt idx="9">
                  <c:v>17310</c:v>
                </c:pt>
                <c:pt idx="10">
                  <c:v>20800</c:v>
                </c:pt>
              </c:numCache>
            </c:numRef>
          </c:val>
          <c:extLst>
            <c:ext xmlns:c16="http://schemas.microsoft.com/office/drawing/2014/chart" uri="{C3380CC4-5D6E-409C-BE32-E72D297353CC}">
              <c16:uniqueId val="{00000005-2845-461E-85B8-D046A0066E18}"/>
            </c:ext>
          </c:extLst>
        </c:ser>
        <c:dLbls>
          <c:showLegendKey val="0"/>
          <c:showVal val="0"/>
          <c:showCatName val="0"/>
          <c:showSerName val="0"/>
          <c:showPercent val="0"/>
          <c:showBubbleSize val="0"/>
        </c:dLbls>
        <c:gapWidth val="219"/>
        <c:overlap val="-27"/>
        <c:axId val="868246735"/>
        <c:axId val="868244655"/>
        <c:extLst>
          <c:ext xmlns:c15="http://schemas.microsoft.com/office/drawing/2012/chart" uri="{02D57815-91ED-43cb-92C2-25804820EDAC}">
            <c15:filteredBarSeries>
              <c15:ser>
                <c:idx val="2"/>
                <c:order val="1"/>
                <c:tx>
                  <c:strRef>
                    <c:extLst>
                      <c:ext uri="{02D57815-91ED-43cb-92C2-25804820EDAC}">
                        <c15:formulaRef>
                          <c15:sqref>Sheet1!$A$12</c15:sqref>
                        </c15:formulaRef>
                      </c:ext>
                    </c:extLst>
                    <c:strCache>
                      <c:ptCount val="1"/>
                      <c:pt idx="0">
                        <c:v>Rice</c:v>
                      </c:pt>
                    </c:strCache>
                  </c:strRef>
                </c:tx>
                <c:spPr>
                  <a:solidFill>
                    <a:schemeClr val="accent3"/>
                  </a:solidFill>
                  <a:ln>
                    <a:noFill/>
                  </a:ln>
                  <a:effectLst/>
                </c:spPr>
                <c:invertIfNegative val="0"/>
                <c:cat>
                  <c:strRef>
                    <c:extLst>
                      <c:ext uri="{02D57815-91ED-43cb-92C2-25804820EDAC}">
                        <c15:formulaRef>
                          <c15:sqref>Sheet1!$I$9:$S$9</c15:sqref>
                        </c15:formulaRef>
                      </c:ext>
                    </c:extLst>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extLst>
                      <c:ext uri="{02D57815-91ED-43cb-92C2-25804820EDAC}">
                        <c15:formulaRef>
                          <c15:sqref>Sheet1!$B$12:$R$12</c15:sqref>
                        </c15:formulaRef>
                      </c:ext>
                    </c:extLst>
                    <c:numCache>
                      <c:formatCode>General</c:formatCode>
                      <c:ptCount val="17"/>
                      <c:pt idx="0">
                        <c:v>2737</c:v>
                      </c:pt>
                      <c:pt idx="1">
                        <c:v>2612</c:v>
                      </c:pt>
                      <c:pt idx="2">
                        <c:v>2664</c:v>
                      </c:pt>
                      <c:pt idx="3">
                        <c:v>2070</c:v>
                      </c:pt>
                      <c:pt idx="4">
                        <c:v>2137</c:v>
                      </c:pt>
                      <c:pt idx="5">
                        <c:v>2490</c:v>
                      </c:pt>
                      <c:pt idx="6">
                        <c:v>1893</c:v>
                      </c:pt>
                      <c:pt idx="7">
                        <c:v>2360</c:v>
                      </c:pt>
                      <c:pt idx="8">
                        <c:v>2450</c:v>
                      </c:pt>
                      <c:pt idx="9">
                        <c:v>2347</c:v>
                      </c:pt>
                      <c:pt idx="10">
                        <c:v>2347</c:v>
                      </c:pt>
                      <c:pt idx="11">
                        <c:v>2921</c:v>
                      </c:pt>
                      <c:pt idx="12">
                        <c:v>3206</c:v>
                      </c:pt>
                      <c:pt idx="13">
                        <c:v>3106</c:v>
                      </c:pt>
                      <c:pt idx="14">
                        <c:v>4422</c:v>
                      </c:pt>
                      <c:pt idx="15">
                        <c:v>4560</c:v>
                      </c:pt>
                      <c:pt idx="16">
                        <c:v>3032</c:v>
                      </c:pt>
                    </c:numCache>
                  </c:numRef>
                </c:val>
                <c:extLst>
                  <c:ext xmlns:c16="http://schemas.microsoft.com/office/drawing/2014/chart" uri="{C3380CC4-5D6E-409C-BE32-E72D297353CC}">
                    <c16:uniqueId val="{00000006-2845-461E-85B8-D046A0066E18}"/>
                  </c:ext>
                </c:extLst>
              </c15:ser>
            </c15:filteredBarSeries>
          </c:ext>
        </c:extLst>
      </c:barChart>
      <c:catAx>
        <c:axId val="86824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868244655"/>
        <c:crosses val="autoZero"/>
        <c:auto val="1"/>
        <c:lblAlgn val="ctr"/>
        <c:lblOffset val="100"/>
        <c:noMultiLvlLbl val="0"/>
      </c:catAx>
      <c:valAx>
        <c:axId val="86824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868246735"/>
        <c:crosses val="autoZero"/>
        <c:crossBetween val="between"/>
      </c:valAx>
      <c:spPr>
        <a:noFill/>
        <a:ln>
          <a:noFill/>
        </a:ln>
        <a:effectLst/>
      </c:spPr>
    </c:plotArea>
    <c:legend>
      <c:legendPos val="b"/>
      <c:layout>
        <c:manualLayout>
          <c:xMode val="edge"/>
          <c:yMode val="edge"/>
          <c:x val="0.87747141426263653"/>
          <c:y val="6.2916830850668376E-2"/>
          <c:w val="0.10277423322716278"/>
          <c:h val="6.3829668543562396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sz="800"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واردات!$A$16</c:f>
              <c:strCache>
                <c:ptCount val="1"/>
                <c:pt idx="0">
                  <c:v>Corn</c:v>
                </c:pt>
              </c:strCache>
            </c:strRef>
          </c:tx>
          <c:spPr>
            <a:solidFill>
              <a:srgbClr val="0B6E45"/>
            </a:solidFill>
            <a:ln w="50800">
              <a:solidFill>
                <a:srgbClr val="0B6E45"/>
              </a:solidFill>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واردات!$K$11:$T$11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واردات!$K$16:$T$16</c:f>
              <c:numCache>
                <c:formatCode>_-* #,##0_-;_-* #,##0\-;_-* "-"??_-;_-@_-</c:formatCode>
                <c:ptCount val="10"/>
                <c:pt idx="0">
                  <c:v>4026</c:v>
                </c:pt>
                <c:pt idx="1">
                  <c:v>6361</c:v>
                </c:pt>
                <c:pt idx="2">
                  <c:v>6176</c:v>
                </c:pt>
                <c:pt idx="3">
                  <c:v>6533</c:v>
                </c:pt>
                <c:pt idx="4">
                  <c:v>7318</c:v>
                </c:pt>
                <c:pt idx="5">
                  <c:v>8973</c:v>
                </c:pt>
                <c:pt idx="6">
                  <c:v>9144.35</c:v>
                </c:pt>
                <c:pt idx="7">
                  <c:v>9885</c:v>
                </c:pt>
                <c:pt idx="8">
                  <c:v>9739</c:v>
                </c:pt>
                <c:pt idx="9">
                  <c:v>8085</c:v>
                </c:pt>
              </c:numCache>
            </c:numRef>
          </c:val>
          <c:extLst>
            <c:ext xmlns:c16="http://schemas.microsoft.com/office/drawing/2014/chart" uri="{C3380CC4-5D6E-409C-BE32-E72D297353CC}">
              <c16:uniqueId val="{00000000-7667-4512-9272-9E48C5D0DA58}"/>
            </c:ext>
          </c:extLst>
        </c:ser>
        <c:dLbls>
          <c:showLegendKey val="0"/>
          <c:showVal val="0"/>
          <c:showCatName val="0"/>
          <c:showSerName val="0"/>
          <c:showPercent val="0"/>
          <c:showBubbleSize val="0"/>
        </c:dLbls>
        <c:gapWidth val="219"/>
        <c:overlap val="-27"/>
        <c:axId val="1090652239"/>
        <c:axId val="1090662223"/>
      </c:barChart>
      <c:catAx>
        <c:axId val="109065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90662223"/>
        <c:crosses val="autoZero"/>
        <c:auto val="1"/>
        <c:lblAlgn val="ctr"/>
        <c:lblOffset val="100"/>
        <c:noMultiLvlLbl val="0"/>
      </c:catAx>
      <c:valAx>
        <c:axId val="109066222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90652239"/>
        <c:crosses val="autoZero"/>
        <c:crossBetween val="between"/>
      </c:valAx>
      <c:spPr>
        <a:noFill/>
        <a:ln>
          <a:noFill/>
        </a:ln>
        <a:effectLst/>
      </c:spPr>
    </c:plotArea>
    <c:legend>
      <c:legendPos val="b"/>
      <c:layout>
        <c:manualLayout>
          <c:xMode val="edge"/>
          <c:yMode val="edge"/>
          <c:x val="0.89638148250237448"/>
          <c:y val="2.2806464981350971E-2"/>
          <c:w val="8.6086386959423333E-2"/>
          <c:h val="7.894792098356126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70030829490729E-2"/>
          <c:y val="3.5532493112665049E-2"/>
          <c:w val="0.94193358994117016"/>
          <c:h val="0.85470556523442898"/>
        </c:manualLayout>
      </c:layout>
      <c:barChart>
        <c:barDir val="col"/>
        <c:grouping val="clustered"/>
        <c:varyColors val="0"/>
        <c:ser>
          <c:idx val="3"/>
          <c:order val="3"/>
          <c:tx>
            <c:strRef>
              <c:f>'تولید کل'!$B$6</c:f>
              <c:strCache>
                <c:ptCount val="1"/>
                <c:pt idx="0">
                  <c:v>Total</c:v>
                </c:pt>
              </c:strCache>
            </c:strRef>
          </c:tx>
          <c:spPr>
            <a:solidFill>
              <a:srgbClr val="0B6E4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'تولید کل'!$H$2:$R$2</c:f>
              <c:strCache>
                <c:ptCount val="11"/>
                <c:pt idx="0">
                  <c:v>2010/11</c:v>
                </c:pt>
                <c:pt idx="1">
                  <c:v>2011/12</c:v>
                </c:pt>
                <c:pt idx="2">
                  <c:v>2012/13</c:v>
                </c:pt>
                <c:pt idx="3">
                  <c:v>2013/14</c:v>
                </c:pt>
                <c:pt idx="4">
                  <c:v>2014/15</c:v>
                </c:pt>
                <c:pt idx="5">
                  <c:v>2015/16</c:v>
                </c:pt>
                <c:pt idx="6">
                  <c:v>2016/17</c:v>
                </c:pt>
                <c:pt idx="7">
                  <c:v>2017/18</c:v>
                </c:pt>
                <c:pt idx="8">
                  <c:v>2018/19</c:v>
                </c:pt>
                <c:pt idx="9">
                  <c:v>2019/20</c:v>
                </c:pt>
                <c:pt idx="10">
                  <c:v>2020/21</c:v>
                </c:pt>
              </c:strCache>
            </c:strRef>
          </c:cat>
          <c:val>
            <c:numRef>
              <c:f>'تولید کل'!$H$6:$S$6</c:f>
              <c:numCache>
                <c:formatCode>0</c:formatCode>
                <c:ptCount val="12"/>
                <c:pt idx="0">
                  <c:v>434</c:v>
                </c:pt>
                <c:pt idx="1">
                  <c:v>424</c:v>
                </c:pt>
                <c:pt idx="2">
                  <c:v>480</c:v>
                </c:pt>
                <c:pt idx="3">
                  <c:v>497</c:v>
                </c:pt>
                <c:pt idx="4">
                  <c:v>345</c:v>
                </c:pt>
                <c:pt idx="5">
                  <c:v>259.85899999999936</c:v>
                </c:pt>
                <c:pt idx="6">
                  <c:v>331.81299999999874</c:v>
                </c:pt>
                <c:pt idx="7">
                  <c:v>383.27700000000169</c:v>
                </c:pt>
                <c:pt idx="8">
                  <c:v>522.25499999999852</c:v>
                </c:pt>
                <c:pt idx="9">
                  <c:v>587.9</c:v>
                </c:pt>
                <c:pt idx="10">
                  <c:v>461.5</c:v>
                </c:pt>
                <c:pt idx="11">
                  <c:v>451</c:v>
                </c:pt>
              </c:numCache>
            </c:numRef>
          </c:val>
          <c:extLst>
            <c:ext xmlns:c16="http://schemas.microsoft.com/office/drawing/2014/chart" uri="{C3380CC4-5D6E-409C-BE32-E72D297353CC}">
              <c16:uniqueId val="{00000000-0669-4F8A-B412-796D9AB9D8A1}"/>
            </c:ext>
          </c:extLst>
        </c:ser>
        <c:dLbls>
          <c:showLegendKey val="0"/>
          <c:showVal val="0"/>
          <c:showCatName val="0"/>
          <c:showSerName val="0"/>
          <c:showPercent val="0"/>
          <c:showBubbleSize val="0"/>
        </c:dLbls>
        <c:gapWidth val="219"/>
        <c:axId val="477649760"/>
        <c:axId val="477655584"/>
      </c:barChart>
      <c:lineChart>
        <c:grouping val="standard"/>
        <c:varyColors val="0"/>
        <c:ser>
          <c:idx val="0"/>
          <c:order val="0"/>
          <c:tx>
            <c:strRef>
              <c:f>'تولید کل'!$B$3</c:f>
              <c:strCache>
                <c:ptCount val="1"/>
                <c:pt idx="0">
                  <c:v>Soybean</c:v>
                </c:pt>
              </c:strCache>
            </c:strRef>
          </c:tx>
          <c:spPr>
            <a:ln w="28575" cap="rnd">
              <a:solidFill>
                <a:srgbClr val="FFFF00"/>
              </a:solidFill>
              <a:round/>
            </a:ln>
            <a:effectLst/>
          </c:spPr>
          <c:marker>
            <c:symbol val="circle"/>
            <c:size val="5"/>
            <c:spPr>
              <a:solidFill>
                <a:srgbClr val="FFFF00"/>
              </a:solidFill>
              <a:ln w="9525">
                <a:solidFill>
                  <a:srgbClr val="FFFF00"/>
                </a:solidFill>
              </a:ln>
              <a:effectLst/>
            </c:spPr>
          </c:marker>
          <c:cat>
            <c:strRef>
              <c:f>'تولید کل'!$H$2:$S$2</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'تولید کل'!$H$3:$S$3</c:f>
              <c:numCache>
                <c:formatCode>0</c:formatCode>
                <c:ptCount val="12"/>
                <c:pt idx="0">
                  <c:v>157</c:v>
                </c:pt>
                <c:pt idx="1">
                  <c:v>116</c:v>
                </c:pt>
                <c:pt idx="2">
                  <c:v>168</c:v>
                </c:pt>
                <c:pt idx="3">
                  <c:v>151</c:v>
                </c:pt>
                <c:pt idx="4">
                  <c:v>143</c:v>
                </c:pt>
                <c:pt idx="5">
                  <c:v>139.97200000000001</c:v>
                </c:pt>
                <c:pt idx="6">
                  <c:v>139.32499999999999</c:v>
                </c:pt>
                <c:pt idx="7">
                  <c:v>91.334999999999994</c:v>
                </c:pt>
                <c:pt idx="8">
                  <c:v>83.302999999999997</c:v>
                </c:pt>
                <c:pt idx="9">
                  <c:v>68</c:v>
                </c:pt>
                <c:pt idx="10">
                  <c:v>53</c:v>
                </c:pt>
                <c:pt idx="11">
                  <c:v>52</c:v>
                </c:pt>
              </c:numCache>
            </c:numRef>
          </c:val>
          <c:smooth val="0"/>
          <c:extLst>
            <c:ext xmlns:c16="http://schemas.microsoft.com/office/drawing/2014/chart" uri="{C3380CC4-5D6E-409C-BE32-E72D297353CC}">
              <c16:uniqueId val="{00000001-0669-4F8A-B412-796D9AB9D8A1}"/>
            </c:ext>
          </c:extLst>
        </c:ser>
        <c:ser>
          <c:idx val="1"/>
          <c:order val="1"/>
          <c:tx>
            <c:strRef>
              <c:f>'تولید کل'!$B$4</c:f>
              <c:strCache>
                <c:ptCount val="1"/>
                <c:pt idx="0">
                  <c:v>Canola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'تولید کل'!$H$2:$S$2</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'تولید کل'!$H$4:$S$4</c:f>
              <c:numCache>
                <c:formatCode>0</c:formatCode>
                <c:ptCount val="12"/>
                <c:pt idx="0">
                  <c:v>146</c:v>
                </c:pt>
                <c:pt idx="1">
                  <c:v>161</c:v>
                </c:pt>
                <c:pt idx="2">
                  <c:v>142</c:v>
                </c:pt>
                <c:pt idx="3">
                  <c:v>175</c:v>
                </c:pt>
                <c:pt idx="4">
                  <c:v>146</c:v>
                </c:pt>
                <c:pt idx="5">
                  <c:v>58.667000000000002</c:v>
                </c:pt>
                <c:pt idx="6">
                  <c:v>68.28</c:v>
                </c:pt>
                <c:pt idx="7">
                  <c:v>181.148</c:v>
                </c:pt>
                <c:pt idx="8">
                  <c:v>329.84300000000002</c:v>
                </c:pt>
                <c:pt idx="9" formatCode="General">
                  <c:v>420</c:v>
                </c:pt>
                <c:pt idx="10">
                  <c:v>302</c:v>
                </c:pt>
                <c:pt idx="11">
                  <c:v>334</c:v>
                </c:pt>
              </c:numCache>
            </c:numRef>
          </c:val>
          <c:smooth val="0"/>
          <c:extLst>
            <c:ext xmlns:c16="http://schemas.microsoft.com/office/drawing/2014/chart" uri="{C3380CC4-5D6E-409C-BE32-E72D297353CC}">
              <c16:uniqueId val="{00000002-0669-4F8A-B412-796D9AB9D8A1}"/>
            </c:ext>
          </c:extLst>
        </c:ser>
        <c:ser>
          <c:idx val="2"/>
          <c:order val="2"/>
          <c:tx>
            <c:strRef>
              <c:f>'تولید کل'!$B$5</c:f>
              <c:strCache>
                <c:ptCount val="1"/>
                <c:pt idx="0">
                  <c:v>Other</c:v>
                </c:pt>
              </c:strCache>
            </c:strRef>
          </c:tx>
          <c:spPr>
            <a:ln w="28575" cap="rnd">
              <a:solidFill>
                <a:srgbClr val="CCCC00"/>
              </a:solidFill>
              <a:round/>
            </a:ln>
            <a:effectLst/>
          </c:spPr>
          <c:marker>
            <c:symbol val="none"/>
          </c:marker>
          <c:cat>
            <c:strRef>
              <c:f>'تولید کل'!$H$2:$S$2</c:f>
              <c:strCache>
                <c:ptCount val="12"/>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strCache>
            </c:strRef>
          </c:cat>
          <c:val>
            <c:numRef>
              <c:f>'تولید کل'!$H$5:$S$5</c:f>
              <c:numCache>
                <c:formatCode>0</c:formatCode>
                <c:ptCount val="12"/>
                <c:pt idx="0">
                  <c:v>131</c:v>
                </c:pt>
                <c:pt idx="1">
                  <c:v>147</c:v>
                </c:pt>
                <c:pt idx="2">
                  <c:v>170</c:v>
                </c:pt>
                <c:pt idx="3">
                  <c:v>171</c:v>
                </c:pt>
                <c:pt idx="4">
                  <c:v>56</c:v>
                </c:pt>
                <c:pt idx="5">
                  <c:v>61.219999999999345</c:v>
                </c:pt>
                <c:pt idx="6">
                  <c:v>124.20799999999872</c:v>
                </c:pt>
                <c:pt idx="7">
                  <c:v>110.79400000000169</c:v>
                </c:pt>
                <c:pt idx="8">
                  <c:v>109.10899999999856</c:v>
                </c:pt>
                <c:pt idx="9" formatCode="General">
                  <c:v>99.9</c:v>
                </c:pt>
                <c:pt idx="10" formatCode="General">
                  <c:v>106.5</c:v>
                </c:pt>
                <c:pt idx="11" formatCode="General">
                  <c:v>65</c:v>
                </c:pt>
              </c:numCache>
            </c:numRef>
          </c:val>
          <c:smooth val="0"/>
          <c:extLst>
            <c:ext xmlns:c16="http://schemas.microsoft.com/office/drawing/2014/chart" uri="{C3380CC4-5D6E-409C-BE32-E72D297353CC}">
              <c16:uniqueId val="{00000003-0669-4F8A-B412-796D9AB9D8A1}"/>
            </c:ext>
          </c:extLst>
        </c:ser>
        <c:dLbls>
          <c:showLegendKey val="0"/>
          <c:showVal val="0"/>
          <c:showCatName val="0"/>
          <c:showSerName val="0"/>
          <c:showPercent val="0"/>
          <c:showBubbleSize val="0"/>
        </c:dLbls>
        <c:marker val="1"/>
        <c:smooth val="0"/>
        <c:axId val="477649760"/>
        <c:axId val="477655584"/>
      </c:lineChart>
      <c:catAx>
        <c:axId val="47764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77655584"/>
        <c:crosses val="autoZero"/>
        <c:auto val="1"/>
        <c:lblAlgn val="ctr"/>
        <c:lblOffset val="100"/>
        <c:noMultiLvlLbl val="0"/>
      </c:catAx>
      <c:valAx>
        <c:axId val="47765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77649760"/>
        <c:crosses val="autoZero"/>
        <c:crossBetween val="between"/>
      </c:valAx>
      <c:spPr>
        <a:noFill/>
        <a:ln>
          <a:noFill/>
        </a:ln>
        <a:effectLst/>
      </c:spPr>
    </c:plotArea>
    <c:legend>
      <c:legendPos val="b"/>
      <c:layout>
        <c:manualLayout>
          <c:xMode val="edge"/>
          <c:yMode val="edge"/>
          <c:x val="0.38005988586687867"/>
          <c:y val="3.8760129073711999E-2"/>
          <c:w val="0.24931441591291448"/>
          <c:h val="0.2701558410774330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'واردات دانه'!$B$1</c:f>
              <c:strCache>
                <c:ptCount val="1"/>
                <c:pt idx="0">
                  <c:v>2018/19</c:v>
                </c:pt>
              </c:strCache>
            </c:strRef>
          </c:tx>
          <c:spPr>
            <a:solidFill>
              <a:srgbClr val="B87768"/>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 دانه'!$A$2:$A$5</c:f>
              <c:strCache>
                <c:ptCount val="4"/>
                <c:pt idx="0">
                  <c:v>Soybean</c:v>
                </c:pt>
                <c:pt idx="1">
                  <c:v>Canola</c:v>
                </c:pt>
                <c:pt idx="2">
                  <c:v>Other</c:v>
                </c:pt>
                <c:pt idx="3">
                  <c:v>Total</c:v>
                </c:pt>
              </c:strCache>
            </c:strRef>
          </c:cat>
          <c:val>
            <c:numRef>
              <c:f>'واردات دانه'!$B$2:$B$5</c:f>
              <c:numCache>
                <c:formatCode>_(* #,##0_);_(* \(#,##0\);_(* "-"??_);_(@_)</c:formatCode>
                <c:ptCount val="4"/>
                <c:pt idx="0">
                  <c:v>2539</c:v>
                </c:pt>
                <c:pt idx="1">
                  <c:v>45</c:v>
                </c:pt>
                <c:pt idx="2">
                  <c:v>153</c:v>
                </c:pt>
                <c:pt idx="3">
                  <c:v>2737</c:v>
                </c:pt>
              </c:numCache>
            </c:numRef>
          </c:val>
          <c:extLst>
            <c:ext xmlns:c16="http://schemas.microsoft.com/office/drawing/2014/chart" uri="{C3380CC4-5D6E-409C-BE32-E72D297353CC}">
              <c16:uniqueId val="{00000000-CC4F-48F5-B575-F882A1786ADD}"/>
            </c:ext>
          </c:extLst>
        </c:ser>
        <c:ser>
          <c:idx val="1"/>
          <c:order val="1"/>
          <c:tx>
            <c:strRef>
              <c:f>'واردات دانه'!$C$1</c:f>
              <c:strCache>
                <c:ptCount val="1"/>
                <c:pt idx="0">
                  <c:v>2019/20</c:v>
                </c:pt>
              </c:strCache>
            </c:strRef>
          </c:tx>
          <c:spPr>
            <a:solidFill>
              <a:srgbClr val="FFFF99"/>
            </a:solidFill>
            <a:ln>
              <a:noFill/>
            </a:ln>
            <a:effectLst/>
          </c:spPr>
          <c:invertIfNegative val="0"/>
          <c:cat>
            <c:strRef>
              <c:f>'واردات دانه'!$A$2:$A$5</c:f>
              <c:strCache>
                <c:ptCount val="4"/>
                <c:pt idx="0">
                  <c:v>Soybean</c:v>
                </c:pt>
                <c:pt idx="1">
                  <c:v>Canola</c:v>
                </c:pt>
                <c:pt idx="2">
                  <c:v>Other</c:v>
                </c:pt>
                <c:pt idx="3">
                  <c:v>Total</c:v>
                </c:pt>
              </c:strCache>
            </c:strRef>
          </c:cat>
          <c:val>
            <c:numRef>
              <c:f>'واردات دانه'!$C$2:$C$5</c:f>
              <c:numCache>
                <c:formatCode>_(* #,##0_);_(* \(#,##0\);_(* "-"??_);_(@_)</c:formatCode>
                <c:ptCount val="4"/>
                <c:pt idx="0">
                  <c:v>2151</c:v>
                </c:pt>
                <c:pt idx="1">
                  <c:v>91</c:v>
                </c:pt>
                <c:pt idx="2">
                  <c:v>168</c:v>
                </c:pt>
                <c:pt idx="3">
                  <c:v>2410</c:v>
                </c:pt>
              </c:numCache>
            </c:numRef>
          </c:val>
          <c:extLst>
            <c:ext xmlns:c16="http://schemas.microsoft.com/office/drawing/2014/chart" uri="{C3380CC4-5D6E-409C-BE32-E72D297353CC}">
              <c16:uniqueId val="{00000001-CC4F-48F5-B575-F882A1786ADD}"/>
            </c:ext>
          </c:extLst>
        </c:ser>
        <c:ser>
          <c:idx val="2"/>
          <c:order val="2"/>
          <c:tx>
            <c:strRef>
              <c:f>'واردات دانه'!$D$1</c:f>
              <c:strCache>
                <c:ptCount val="1"/>
                <c:pt idx="0">
                  <c:v>2020/21</c:v>
                </c:pt>
              </c:strCache>
            </c:strRef>
          </c:tx>
          <c:spPr>
            <a:solidFill>
              <a:srgbClr val="E7E52E"/>
            </a:solidFill>
            <a:ln>
              <a:noFill/>
            </a:ln>
            <a:effectLst/>
          </c:spPr>
          <c:invertIfNegative val="0"/>
          <c:cat>
            <c:strRef>
              <c:f>'واردات دانه'!$A$2:$A$5</c:f>
              <c:strCache>
                <c:ptCount val="4"/>
                <c:pt idx="0">
                  <c:v>Soybean</c:v>
                </c:pt>
                <c:pt idx="1">
                  <c:v>Canola</c:v>
                </c:pt>
                <c:pt idx="2">
                  <c:v>Other</c:v>
                </c:pt>
                <c:pt idx="3">
                  <c:v>Total</c:v>
                </c:pt>
              </c:strCache>
            </c:strRef>
          </c:cat>
          <c:val>
            <c:numRef>
              <c:f>'واردات دانه'!$D$2:$D$5</c:f>
              <c:numCache>
                <c:formatCode>_(* #,##0_);_(* \(#,##0\);_(* "-"??_);_(@_)</c:formatCode>
                <c:ptCount val="4"/>
                <c:pt idx="0">
                  <c:v>2123</c:v>
                </c:pt>
                <c:pt idx="1">
                  <c:v>160</c:v>
                </c:pt>
                <c:pt idx="2">
                  <c:v>101</c:v>
                </c:pt>
                <c:pt idx="3">
                  <c:v>2384</c:v>
                </c:pt>
              </c:numCache>
            </c:numRef>
          </c:val>
          <c:extLst>
            <c:ext xmlns:c16="http://schemas.microsoft.com/office/drawing/2014/chart" uri="{C3380CC4-5D6E-409C-BE32-E72D297353CC}">
              <c16:uniqueId val="{00000002-CC4F-48F5-B575-F882A1786ADD}"/>
            </c:ext>
          </c:extLst>
        </c:ser>
        <c:ser>
          <c:idx val="3"/>
          <c:order val="3"/>
          <c:tx>
            <c:strRef>
              <c:f>'واردات دانه'!$E$1</c:f>
              <c:strCache>
                <c:ptCount val="1"/>
                <c:pt idx="0">
                  <c:v>2021/22</c:v>
                </c:pt>
              </c:strCache>
            </c:strRef>
          </c:tx>
          <c:spPr>
            <a:solidFill>
              <a:srgbClr val="A4CE46"/>
            </a:solidFill>
            <a:ln>
              <a:noFill/>
            </a:ln>
            <a:effectLst/>
          </c:spPr>
          <c:invertIfNegative val="0"/>
          <c:cat>
            <c:strRef>
              <c:f>'واردات دانه'!$A$2:$A$5</c:f>
              <c:strCache>
                <c:ptCount val="4"/>
                <c:pt idx="0">
                  <c:v>Soybean</c:v>
                </c:pt>
                <c:pt idx="1">
                  <c:v>Canola</c:v>
                </c:pt>
                <c:pt idx="2">
                  <c:v>Other</c:v>
                </c:pt>
                <c:pt idx="3">
                  <c:v>Total</c:v>
                </c:pt>
              </c:strCache>
            </c:strRef>
          </c:cat>
          <c:val>
            <c:numRef>
              <c:f>'واردات دانه'!$E$2:$E$5</c:f>
              <c:numCache>
                <c:formatCode>_(* #,##0_);_(* \(#,##0\);_(* "-"??_);_(@_)</c:formatCode>
                <c:ptCount val="4"/>
                <c:pt idx="0">
                  <c:v>2204</c:v>
                </c:pt>
                <c:pt idx="1">
                  <c:v>7</c:v>
                </c:pt>
                <c:pt idx="2">
                  <c:v>153</c:v>
                </c:pt>
                <c:pt idx="3">
                  <c:v>2364</c:v>
                </c:pt>
              </c:numCache>
            </c:numRef>
          </c:val>
          <c:extLst>
            <c:ext xmlns:c16="http://schemas.microsoft.com/office/drawing/2014/chart" uri="{C3380CC4-5D6E-409C-BE32-E72D297353CC}">
              <c16:uniqueId val="{00000003-CC4F-48F5-B575-F882A1786ADD}"/>
            </c:ext>
          </c:extLst>
        </c:ser>
        <c:ser>
          <c:idx val="4"/>
          <c:order val="4"/>
          <c:tx>
            <c:strRef>
              <c:f>'واردات دانه'!$F$1</c:f>
              <c:strCache>
                <c:ptCount val="1"/>
                <c:pt idx="0">
                  <c:v>2022/23</c:v>
                </c:pt>
              </c:strCache>
            </c:strRef>
          </c:tx>
          <c:spPr>
            <a:solidFill>
              <a:srgbClr val="0B6E4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 دانه'!$A$2:$A$5</c:f>
              <c:strCache>
                <c:ptCount val="4"/>
                <c:pt idx="0">
                  <c:v>Soybean</c:v>
                </c:pt>
                <c:pt idx="1">
                  <c:v>Canola</c:v>
                </c:pt>
                <c:pt idx="2">
                  <c:v>Other</c:v>
                </c:pt>
                <c:pt idx="3">
                  <c:v>Total</c:v>
                </c:pt>
              </c:strCache>
            </c:strRef>
          </c:cat>
          <c:val>
            <c:numRef>
              <c:f>'واردات دانه'!$F$2:$F$5</c:f>
              <c:numCache>
                <c:formatCode>_(* #,##0_);_(* \(#,##0\);_(* "-"??_);_(@_)</c:formatCode>
                <c:ptCount val="4"/>
                <c:pt idx="0">
                  <c:v>2540</c:v>
                </c:pt>
                <c:pt idx="1">
                  <c:v>0.01</c:v>
                </c:pt>
                <c:pt idx="2">
                  <c:v>194</c:v>
                </c:pt>
                <c:pt idx="3">
                  <c:v>2734.01</c:v>
                </c:pt>
              </c:numCache>
            </c:numRef>
          </c:val>
          <c:extLst>
            <c:ext xmlns:c16="http://schemas.microsoft.com/office/drawing/2014/chart" uri="{C3380CC4-5D6E-409C-BE32-E72D297353CC}">
              <c16:uniqueId val="{00000004-CC4F-48F5-B575-F882A1786ADD}"/>
            </c:ext>
          </c:extLst>
        </c:ser>
        <c:dLbls>
          <c:showLegendKey val="0"/>
          <c:showVal val="0"/>
          <c:showCatName val="0"/>
          <c:showSerName val="0"/>
          <c:showPercent val="0"/>
          <c:showBubbleSize val="0"/>
        </c:dLbls>
        <c:gapWidth val="219"/>
        <c:overlap val="-27"/>
        <c:axId val="95612416"/>
        <c:axId val="93938512"/>
      </c:barChart>
      <c:catAx>
        <c:axId val="956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3938512"/>
        <c:crosses val="autoZero"/>
        <c:auto val="1"/>
        <c:lblAlgn val="ctr"/>
        <c:lblOffset val="100"/>
        <c:noMultiLvlLbl val="0"/>
      </c:catAx>
      <c:valAx>
        <c:axId val="939385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5612416"/>
        <c:crosses val="autoZero"/>
        <c:crossBetween val="between"/>
      </c:valAx>
      <c:spPr>
        <a:noFill/>
        <a:ln>
          <a:noFill/>
        </a:ln>
        <a:effectLst/>
      </c:spPr>
    </c:plotArea>
    <c:legend>
      <c:legendPos val="b"/>
      <c:layout>
        <c:manualLayout>
          <c:xMode val="edge"/>
          <c:yMode val="edge"/>
          <c:x val="0.38396037670906874"/>
          <c:y val="0.18176867860015869"/>
          <c:w val="0.14980969254759685"/>
          <c:h val="0.23162383872737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'کنجاله 1402'!$A$3</c:f>
              <c:strCache>
                <c:ptCount val="1"/>
                <c:pt idx="0">
                  <c:v>Soybean Meal</c:v>
                </c:pt>
              </c:strCache>
            </c:strRef>
          </c:tx>
          <c:spPr>
            <a:solidFill>
              <a:srgbClr val="A4CE46"/>
            </a:solidFill>
            <a:ln>
              <a:noFill/>
            </a:ln>
            <a:effectLst/>
          </c:spPr>
          <c:invertIfNegative val="0"/>
          <c:cat>
            <c:strRef>
              <c:f>'کنجاله 1402'!$C$2:$L$2</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'کنجاله 1402'!$C$3:$L$3</c:f>
              <c:numCache>
                <c:formatCode>0.00</c:formatCode>
                <c:ptCount val="10"/>
                <c:pt idx="0">
                  <c:v>0</c:v>
                </c:pt>
                <c:pt idx="1">
                  <c:v>2157</c:v>
                </c:pt>
                <c:pt idx="2" formatCode="General">
                  <c:v>1487.39</c:v>
                </c:pt>
                <c:pt idx="3">
                  <c:v>1581</c:v>
                </c:pt>
                <c:pt idx="4">
                  <c:v>1268.6400000000001</c:v>
                </c:pt>
                <c:pt idx="5">
                  <c:v>1428.88</c:v>
                </c:pt>
                <c:pt idx="6">
                  <c:v>2300.6799999999998</c:v>
                </c:pt>
                <c:pt idx="7">
                  <c:v>1819.64</c:v>
                </c:pt>
                <c:pt idx="8">
                  <c:v>2338.17</c:v>
                </c:pt>
                <c:pt idx="9" formatCode="General">
                  <c:v>1346.52</c:v>
                </c:pt>
              </c:numCache>
            </c:numRef>
          </c:val>
          <c:extLst>
            <c:ext xmlns:c16="http://schemas.microsoft.com/office/drawing/2014/chart" uri="{C3380CC4-5D6E-409C-BE32-E72D297353CC}">
              <c16:uniqueId val="{00000000-2833-415A-9606-87582278C7FF}"/>
            </c:ext>
          </c:extLst>
        </c:ser>
        <c:ser>
          <c:idx val="1"/>
          <c:order val="1"/>
          <c:tx>
            <c:strRef>
              <c:f>'کنجاله 1402'!$A$4</c:f>
              <c:strCache>
                <c:ptCount val="1"/>
                <c:pt idx="0">
                  <c:v>Meals</c:v>
                </c:pt>
              </c:strCache>
            </c:strRef>
          </c:tx>
          <c:spPr>
            <a:solidFill>
              <a:srgbClr val="A45E4D"/>
            </a:solidFill>
            <a:ln>
              <a:noFill/>
            </a:ln>
            <a:effectLst/>
          </c:spPr>
          <c:invertIfNegative val="0"/>
          <c:dLbls>
            <c:dLbl>
              <c:idx val="0"/>
              <c:layout>
                <c:manualLayout>
                  <c:x val="0"/>
                  <c:y val="0.140350877192982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833-415A-9606-87582278C7FF}"/>
                </c:ext>
              </c:extLst>
            </c:dLbl>
            <c:dLbl>
              <c:idx val="1"/>
              <c:layout>
                <c:manualLayout>
                  <c:x val="0"/>
                  <c:y val="0.149707602339181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833-415A-9606-87582278C7FF}"/>
                </c:ext>
              </c:extLst>
            </c:dLbl>
            <c:dLbl>
              <c:idx val="2"/>
              <c:layout>
                <c:manualLayout>
                  <c:x val="-5.1933757853890091E-17"/>
                  <c:y val="0.130994152046783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33-415A-9606-87582278C7FF}"/>
                </c:ext>
              </c:extLst>
            </c:dLbl>
            <c:dLbl>
              <c:idx val="3"/>
              <c:layout>
                <c:manualLayout>
                  <c:x val="0"/>
                  <c:y val="0.145029239766081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33-415A-9606-87582278C7FF}"/>
                </c:ext>
              </c:extLst>
            </c:dLbl>
            <c:dLbl>
              <c:idx val="4"/>
              <c:layout>
                <c:manualLayout>
                  <c:x val="0"/>
                  <c:y val="0.140350877192982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33-415A-9606-87582278C7FF}"/>
                </c:ext>
              </c:extLst>
            </c:dLbl>
            <c:dLbl>
              <c:idx val="5"/>
              <c:layout>
                <c:manualLayout>
                  <c:x val="-1.4163915762843409E-3"/>
                  <c:y val="0.14502923976608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33-415A-9606-87582278C7FF}"/>
                </c:ext>
              </c:extLst>
            </c:dLbl>
            <c:dLbl>
              <c:idx val="6"/>
              <c:layout>
                <c:manualLayout>
                  <c:x val="0"/>
                  <c:y val="0.140350877192982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33-415A-9606-87582278C7FF}"/>
                </c:ext>
              </c:extLst>
            </c:dLbl>
            <c:dLbl>
              <c:idx val="7"/>
              <c:layout>
                <c:manualLayout>
                  <c:x val="-1.0386751570778018E-16"/>
                  <c:y val="0.126315789473684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33-415A-9606-87582278C7FF}"/>
                </c:ext>
              </c:extLst>
            </c:dLbl>
            <c:dLbl>
              <c:idx val="8"/>
              <c:layout>
                <c:manualLayout>
                  <c:x val="1.4163915762843409E-3"/>
                  <c:y val="0.135672514619883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33-415A-9606-87582278C7FF}"/>
                </c:ext>
              </c:extLst>
            </c:dLbl>
            <c:dLbl>
              <c:idx val="9"/>
              <c:layout>
                <c:manualLayout>
                  <c:x val="0"/>
                  <c:y val="0.135672514619883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33-415A-9606-87582278C7FF}"/>
                </c:ext>
              </c:extLst>
            </c:dLbl>
            <c:numFmt formatCode="#,##0" sourceLinked="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ProximaNova-Bold"/>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'کنجاله 1402'!$C$2:$L$2</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'کنجاله 1402'!$C$4:$L$4</c:f>
              <c:numCache>
                <c:formatCode>General</c:formatCode>
                <c:ptCount val="10"/>
                <c:pt idx="0" formatCode="0.00">
                  <c:v>0</c:v>
                </c:pt>
                <c:pt idx="1">
                  <c:v>2409.62</c:v>
                </c:pt>
                <c:pt idx="2">
                  <c:v>1612.86</c:v>
                </c:pt>
                <c:pt idx="3">
                  <c:v>1672.48</c:v>
                </c:pt>
                <c:pt idx="4" formatCode="0.00">
                  <c:v>1370.29</c:v>
                </c:pt>
                <c:pt idx="5" formatCode="0.00">
                  <c:v>1483.15</c:v>
                </c:pt>
                <c:pt idx="6" formatCode="0.00">
                  <c:v>2334.85</c:v>
                </c:pt>
                <c:pt idx="7" formatCode="0.00">
                  <c:v>1827.74</c:v>
                </c:pt>
                <c:pt idx="8" formatCode="0.00">
                  <c:v>2347.3200000000002</c:v>
                </c:pt>
                <c:pt idx="9" formatCode="0.00">
                  <c:v>1374</c:v>
                </c:pt>
              </c:numCache>
            </c:numRef>
          </c:val>
          <c:extLst>
            <c:ext xmlns:c16="http://schemas.microsoft.com/office/drawing/2014/chart" uri="{C3380CC4-5D6E-409C-BE32-E72D297353CC}">
              <c16:uniqueId val="{00000001-2833-415A-9606-87582278C7FF}"/>
            </c:ext>
          </c:extLst>
        </c:ser>
        <c:dLbls>
          <c:showLegendKey val="0"/>
          <c:showVal val="0"/>
          <c:showCatName val="0"/>
          <c:showSerName val="0"/>
          <c:showPercent val="0"/>
          <c:showBubbleSize val="0"/>
        </c:dLbls>
        <c:gapWidth val="219"/>
        <c:overlap val="-27"/>
        <c:axId val="728381791"/>
        <c:axId val="728382623"/>
      </c:barChart>
      <c:catAx>
        <c:axId val="72838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382623"/>
        <c:crosses val="autoZero"/>
        <c:auto val="1"/>
        <c:lblAlgn val="ctr"/>
        <c:lblOffset val="100"/>
        <c:noMultiLvlLbl val="0"/>
      </c:catAx>
      <c:valAx>
        <c:axId val="728382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381791"/>
        <c:crosses val="autoZero"/>
        <c:crossBetween val="between"/>
      </c:valAx>
      <c:spPr>
        <a:noFill/>
        <a:ln>
          <a:noFill/>
        </a:ln>
        <a:effectLst/>
      </c:spPr>
    </c:plotArea>
    <c:legend>
      <c:legendPos val="b"/>
      <c:layout>
        <c:manualLayout>
          <c:xMode val="edge"/>
          <c:yMode val="edge"/>
          <c:x val="0.83118062260335679"/>
          <c:y val="0.10233862872404104"/>
          <c:w val="0.15914575751130855"/>
          <c:h val="7.89479209835612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800" b="1" i="0" u="none" strike="noStrike" kern="1200" spc="0" baseline="0" dirty="0" smtClean="0">
                <a:solidFill>
                  <a:prstClr val="black">
                    <a:lumMod val="65000"/>
                    <a:lumOff val="35000"/>
                  </a:prstClr>
                </a:solidFill>
                <a:latin typeface="ProximaNova-Bold"/>
                <a:ea typeface="+mn-ea"/>
                <a:cs typeface="+mn-cs"/>
              </a:defRPr>
            </a:pPr>
            <a:r>
              <a:rPr lang="en-US" sz="800" b="1" i="0" u="none" strike="noStrike" kern="1200" spc="0" baseline="0" dirty="0">
                <a:solidFill>
                  <a:prstClr val="black">
                    <a:lumMod val="65000"/>
                    <a:lumOff val="35000"/>
                  </a:prstClr>
                </a:solidFill>
                <a:latin typeface="ProximaNova-Bold"/>
                <a:ea typeface="+mn-ea"/>
                <a:cs typeface="+mn-cs"/>
              </a:rPr>
              <a:t>(April _Dec)</a:t>
            </a:r>
          </a:p>
        </c:rich>
      </c:tx>
      <c:layout>
        <c:manualLayout>
          <c:xMode val="edge"/>
          <c:yMode val="edge"/>
          <c:x val="3.3796954452174656E-2"/>
          <c:y val="0"/>
        </c:manualLayout>
      </c:layout>
      <c:overlay val="0"/>
      <c:spPr>
        <a:noFill/>
        <a:ln>
          <a:noFill/>
        </a:ln>
        <a:effectLst/>
      </c:spPr>
      <c:txPr>
        <a:bodyPr rot="0" spcFirstLastPara="1" vertOverflow="ellipsis" vert="horz" wrap="square" anchor="ctr" anchorCtr="1"/>
        <a:lstStyle/>
        <a:p>
          <a:pPr>
            <a:defRPr lang="en-US" sz="800" b="1" i="0" u="none" strike="noStrike" kern="1200" spc="0" baseline="0" dirty="0" smtClean="0">
              <a:solidFill>
                <a:prstClr val="black">
                  <a:lumMod val="65000"/>
                  <a:lumOff val="35000"/>
                </a:prstClr>
              </a:solidFill>
              <a:latin typeface="ProximaNova-Bold"/>
              <a:ea typeface="+mn-ea"/>
              <a:cs typeface="+mn-cs"/>
            </a:defRPr>
          </a:pPr>
          <a:endParaRPr lang="en-US"/>
        </a:p>
      </c:txPr>
    </c:title>
    <c:autoTitleDeleted val="0"/>
    <c:plotArea>
      <c:layout/>
      <c:barChart>
        <c:barDir val="col"/>
        <c:grouping val="clustered"/>
        <c:varyColors val="0"/>
        <c:ser>
          <c:idx val="0"/>
          <c:order val="0"/>
          <c:tx>
            <c:strRef>
              <c:f>'واردات دانه'!$B$1</c:f>
              <c:strCache>
                <c:ptCount val="1"/>
                <c:pt idx="0">
                  <c:v>2018/19</c:v>
                </c:pt>
              </c:strCache>
            </c:strRef>
          </c:tx>
          <c:spPr>
            <a:solidFill>
              <a:srgbClr val="A45E4D"/>
            </a:solidFill>
            <a:ln>
              <a:noFill/>
            </a:ln>
            <a:effectLst/>
          </c:spPr>
          <c:invertIfNegative val="0"/>
          <c:cat>
            <c:strRef>
              <c:f>'واردات دانه'!$A$25:$A$29</c:f>
              <c:strCache>
                <c:ptCount val="5"/>
                <c:pt idx="0">
                  <c:v>Soybean Oil</c:v>
                </c:pt>
                <c:pt idx="1">
                  <c:v>Sunflower Oil</c:v>
                </c:pt>
                <c:pt idx="2">
                  <c:v>Palm Oil</c:v>
                </c:pt>
                <c:pt idx="3">
                  <c:v>Others</c:v>
                </c:pt>
                <c:pt idx="4">
                  <c:v>Total</c:v>
                </c:pt>
              </c:strCache>
            </c:strRef>
          </c:cat>
          <c:val>
            <c:numRef>
              <c:f>'واردات دانه'!$B$25:$B$29</c:f>
              <c:numCache>
                <c:formatCode>0</c:formatCode>
                <c:ptCount val="5"/>
                <c:pt idx="0">
                  <c:v>154.91</c:v>
                </c:pt>
                <c:pt idx="1">
                  <c:v>641</c:v>
                </c:pt>
                <c:pt idx="2">
                  <c:v>436.98</c:v>
                </c:pt>
                <c:pt idx="3">
                  <c:v>1298</c:v>
                </c:pt>
                <c:pt idx="4">
                  <c:v>1298</c:v>
                </c:pt>
              </c:numCache>
            </c:numRef>
          </c:val>
          <c:extLst>
            <c:ext xmlns:c16="http://schemas.microsoft.com/office/drawing/2014/chart" uri="{C3380CC4-5D6E-409C-BE32-E72D297353CC}">
              <c16:uniqueId val="{00000000-729C-40D2-B4B8-1D269862D8F1}"/>
            </c:ext>
          </c:extLst>
        </c:ser>
        <c:ser>
          <c:idx val="1"/>
          <c:order val="1"/>
          <c:tx>
            <c:strRef>
              <c:f>'واردات دانه'!$C$1</c:f>
              <c:strCache>
                <c:ptCount val="1"/>
                <c:pt idx="0">
                  <c:v>2019/20</c:v>
                </c:pt>
              </c:strCache>
            </c:strRef>
          </c:tx>
          <c:spPr>
            <a:solidFill>
              <a:srgbClr val="FFFF99"/>
            </a:solidFill>
            <a:ln>
              <a:noFill/>
            </a:ln>
            <a:effectLst/>
          </c:spPr>
          <c:invertIfNegative val="0"/>
          <c:cat>
            <c:strRef>
              <c:f>'واردات دانه'!$A$25:$A$29</c:f>
              <c:strCache>
                <c:ptCount val="5"/>
                <c:pt idx="0">
                  <c:v>Soybean Oil</c:v>
                </c:pt>
                <c:pt idx="1">
                  <c:v>Sunflower Oil</c:v>
                </c:pt>
                <c:pt idx="2">
                  <c:v>Palm Oil</c:v>
                </c:pt>
                <c:pt idx="3">
                  <c:v>Others</c:v>
                </c:pt>
                <c:pt idx="4">
                  <c:v>Total</c:v>
                </c:pt>
              </c:strCache>
            </c:strRef>
          </c:cat>
          <c:val>
            <c:numRef>
              <c:f>'واردات دانه'!$C$25:$C$29</c:f>
              <c:numCache>
                <c:formatCode>0</c:formatCode>
                <c:ptCount val="5"/>
                <c:pt idx="0">
                  <c:v>297.8</c:v>
                </c:pt>
                <c:pt idx="1">
                  <c:v>691.32</c:v>
                </c:pt>
                <c:pt idx="2">
                  <c:v>519.73</c:v>
                </c:pt>
                <c:pt idx="3">
                  <c:v>1612</c:v>
                </c:pt>
                <c:pt idx="4">
                  <c:v>1612</c:v>
                </c:pt>
              </c:numCache>
            </c:numRef>
          </c:val>
          <c:extLst>
            <c:ext xmlns:c16="http://schemas.microsoft.com/office/drawing/2014/chart" uri="{C3380CC4-5D6E-409C-BE32-E72D297353CC}">
              <c16:uniqueId val="{00000001-729C-40D2-B4B8-1D269862D8F1}"/>
            </c:ext>
          </c:extLst>
        </c:ser>
        <c:ser>
          <c:idx val="2"/>
          <c:order val="2"/>
          <c:tx>
            <c:strRef>
              <c:f>'واردات دانه'!$D$1</c:f>
              <c:strCache>
                <c:ptCount val="1"/>
                <c:pt idx="0">
                  <c:v>2020/21</c:v>
                </c:pt>
              </c:strCache>
            </c:strRef>
          </c:tx>
          <c:spPr>
            <a:solidFill>
              <a:srgbClr val="E7E52E"/>
            </a:solidFill>
            <a:ln>
              <a:noFill/>
            </a:ln>
            <a:effectLst/>
          </c:spPr>
          <c:invertIfNegative val="0"/>
          <c:cat>
            <c:strRef>
              <c:f>'واردات دانه'!$A$25:$A$29</c:f>
              <c:strCache>
                <c:ptCount val="5"/>
                <c:pt idx="0">
                  <c:v>Soybean Oil</c:v>
                </c:pt>
                <c:pt idx="1">
                  <c:v>Sunflower Oil</c:v>
                </c:pt>
                <c:pt idx="2">
                  <c:v>Palm Oil</c:v>
                </c:pt>
                <c:pt idx="3">
                  <c:v>Others</c:v>
                </c:pt>
                <c:pt idx="4">
                  <c:v>Total</c:v>
                </c:pt>
              </c:strCache>
            </c:strRef>
          </c:cat>
          <c:val>
            <c:numRef>
              <c:f>'واردات دانه'!$D$25:$D$29</c:f>
              <c:numCache>
                <c:formatCode>0</c:formatCode>
                <c:ptCount val="5"/>
                <c:pt idx="0">
                  <c:v>246.17</c:v>
                </c:pt>
                <c:pt idx="1">
                  <c:v>570.34</c:v>
                </c:pt>
                <c:pt idx="2">
                  <c:v>406.36</c:v>
                </c:pt>
                <c:pt idx="3">
                  <c:v>1282.5</c:v>
                </c:pt>
                <c:pt idx="4">
                  <c:v>1282.5</c:v>
                </c:pt>
              </c:numCache>
            </c:numRef>
          </c:val>
          <c:extLst>
            <c:ext xmlns:c16="http://schemas.microsoft.com/office/drawing/2014/chart" uri="{C3380CC4-5D6E-409C-BE32-E72D297353CC}">
              <c16:uniqueId val="{00000002-729C-40D2-B4B8-1D269862D8F1}"/>
            </c:ext>
          </c:extLst>
        </c:ser>
        <c:ser>
          <c:idx val="3"/>
          <c:order val="3"/>
          <c:tx>
            <c:strRef>
              <c:f>'واردات دانه'!$E$1</c:f>
              <c:strCache>
                <c:ptCount val="1"/>
                <c:pt idx="0">
                  <c:v>2021/22</c:v>
                </c:pt>
              </c:strCache>
            </c:strRef>
          </c:tx>
          <c:spPr>
            <a:solidFill>
              <a:srgbClr val="A4CE46"/>
            </a:solidFill>
            <a:ln>
              <a:noFill/>
            </a:ln>
            <a:effectLst/>
          </c:spPr>
          <c:invertIfNegative val="0"/>
          <c:cat>
            <c:strRef>
              <c:f>'واردات دانه'!$A$25:$A$29</c:f>
              <c:strCache>
                <c:ptCount val="5"/>
                <c:pt idx="0">
                  <c:v>Soybean Oil</c:v>
                </c:pt>
                <c:pt idx="1">
                  <c:v>Sunflower Oil</c:v>
                </c:pt>
                <c:pt idx="2">
                  <c:v>Palm Oil</c:v>
                </c:pt>
                <c:pt idx="3">
                  <c:v>Others</c:v>
                </c:pt>
                <c:pt idx="4">
                  <c:v>Total</c:v>
                </c:pt>
              </c:strCache>
            </c:strRef>
          </c:cat>
          <c:val>
            <c:numRef>
              <c:f>'واردات دانه'!$E$25:$E$29</c:f>
              <c:numCache>
                <c:formatCode>0</c:formatCode>
                <c:ptCount val="5"/>
                <c:pt idx="0">
                  <c:v>532.58000000000004</c:v>
                </c:pt>
                <c:pt idx="1">
                  <c:v>893.64</c:v>
                </c:pt>
                <c:pt idx="2">
                  <c:v>485.36</c:v>
                </c:pt>
                <c:pt idx="3">
                  <c:v>71</c:v>
                </c:pt>
                <c:pt idx="4">
                  <c:v>1982.4</c:v>
                </c:pt>
              </c:numCache>
            </c:numRef>
          </c:val>
          <c:extLst>
            <c:ext xmlns:c16="http://schemas.microsoft.com/office/drawing/2014/chart" uri="{C3380CC4-5D6E-409C-BE32-E72D297353CC}">
              <c16:uniqueId val="{00000003-729C-40D2-B4B8-1D269862D8F1}"/>
            </c:ext>
          </c:extLst>
        </c:ser>
        <c:ser>
          <c:idx val="4"/>
          <c:order val="4"/>
          <c:tx>
            <c:strRef>
              <c:f>'واردات دانه'!$F$1</c:f>
              <c:strCache>
                <c:ptCount val="1"/>
                <c:pt idx="0">
                  <c:v>2022/23</c:v>
                </c:pt>
              </c:strCache>
            </c:strRef>
          </c:tx>
          <c:spPr>
            <a:solidFill>
              <a:srgbClr val="0B6E4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 دانه'!$A$25:$A$29</c:f>
              <c:strCache>
                <c:ptCount val="5"/>
                <c:pt idx="0">
                  <c:v>Soybean Oil</c:v>
                </c:pt>
                <c:pt idx="1">
                  <c:v>Sunflower Oil</c:v>
                </c:pt>
                <c:pt idx="2">
                  <c:v>Palm Oil</c:v>
                </c:pt>
                <c:pt idx="3">
                  <c:v>Others</c:v>
                </c:pt>
                <c:pt idx="4">
                  <c:v>Total</c:v>
                </c:pt>
              </c:strCache>
            </c:strRef>
          </c:cat>
          <c:val>
            <c:numRef>
              <c:f>'واردات دانه'!$F$25:$F$29</c:f>
              <c:numCache>
                <c:formatCode>0</c:formatCode>
                <c:ptCount val="5"/>
                <c:pt idx="0">
                  <c:v>252</c:v>
                </c:pt>
                <c:pt idx="1">
                  <c:v>645</c:v>
                </c:pt>
                <c:pt idx="2" formatCode="General">
                  <c:v>497</c:v>
                </c:pt>
                <c:pt idx="3" formatCode="General">
                  <c:v>63</c:v>
                </c:pt>
                <c:pt idx="4" formatCode="_(* #,##0_);_(* \(#,##0\);_(* &quot;-&quot;??_);_(@_)">
                  <c:v>1457</c:v>
                </c:pt>
              </c:numCache>
            </c:numRef>
          </c:val>
          <c:extLst>
            <c:ext xmlns:c16="http://schemas.microsoft.com/office/drawing/2014/chart" uri="{C3380CC4-5D6E-409C-BE32-E72D297353CC}">
              <c16:uniqueId val="{00000004-729C-40D2-B4B8-1D269862D8F1}"/>
            </c:ext>
          </c:extLst>
        </c:ser>
        <c:dLbls>
          <c:showLegendKey val="0"/>
          <c:showVal val="0"/>
          <c:showCatName val="0"/>
          <c:showSerName val="0"/>
          <c:showPercent val="0"/>
          <c:showBubbleSize val="0"/>
        </c:dLbls>
        <c:gapWidth val="219"/>
        <c:overlap val="-27"/>
        <c:axId val="95612416"/>
        <c:axId val="93938512"/>
      </c:barChart>
      <c:catAx>
        <c:axId val="956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3938512"/>
        <c:crosses val="autoZero"/>
        <c:auto val="1"/>
        <c:lblAlgn val="ctr"/>
        <c:lblOffset val="100"/>
        <c:noMultiLvlLbl val="0"/>
      </c:catAx>
      <c:valAx>
        <c:axId val="9393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12416"/>
        <c:crosses val="autoZero"/>
        <c:crossBetween val="between"/>
      </c:valAx>
      <c:spPr>
        <a:noFill/>
        <a:ln>
          <a:noFill/>
        </a:ln>
        <a:effectLst/>
      </c:spPr>
    </c:plotArea>
    <c:legend>
      <c:legendPos val="b"/>
      <c:layout>
        <c:manualLayout>
          <c:xMode val="edge"/>
          <c:yMode val="edge"/>
          <c:x val="0.33985555600686251"/>
          <c:y val="0.16053286941087905"/>
          <c:w val="0.30063769663279932"/>
          <c:h val="9.60530296409339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roximaNova-Bold"/>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4CE46"/>
            </a:solidFill>
            <a:ln>
              <a:noFill/>
            </a:ln>
            <a:effectLst/>
          </c:spPr>
          <c:invertIfNegative val="0"/>
          <c:cat>
            <c:strRef>
              <c:f>Sheet6!$B$10:$B$40</c:f>
              <c:strCache>
                <c:ptCount val="31"/>
                <c:pt idx="0">
                  <c:v>Golestan </c:v>
                </c:pt>
                <c:pt idx="1">
                  <c:v>Mazandaran</c:v>
                </c:pt>
                <c:pt idx="2">
                  <c:v>Chaharmahal Bakhtiari</c:v>
                </c:pt>
                <c:pt idx="3">
                  <c:v>Khorasan Razavi</c:v>
                </c:pt>
                <c:pt idx="4">
                  <c:v>Kohkiluyeh and Boyer-e-Ahm</c:v>
                </c:pt>
                <c:pt idx="5">
                  <c:v>Fars </c:v>
                </c:pt>
                <c:pt idx="6">
                  <c:v>North Khorasan </c:v>
                </c:pt>
                <c:pt idx="7">
                  <c:v>Hormozgan</c:v>
                </c:pt>
                <c:pt idx="8">
                  <c:v>South Khorasan</c:v>
                </c:pt>
                <c:pt idx="9">
                  <c:v>Markazy</c:v>
                </c:pt>
                <c:pt idx="10">
                  <c:v>Isfahan</c:v>
                </c:pt>
                <c:pt idx="11">
                  <c:v>Qom</c:v>
                </c:pt>
                <c:pt idx="12">
                  <c:v>Kerman</c:v>
                </c:pt>
                <c:pt idx="13">
                  <c:v>Semnan</c:v>
                </c:pt>
                <c:pt idx="14">
                  <c:v>Sistan and Baluchestan</c:v>
                </c:pt>
                <c:pt idx="15">
                  <c:v>Tehran </c:v>
                </c:pt>
                <c:pt idx="16">
                  <c:v>Gilan</c:v>
                </c:pt>
                <c:pt idx="17">
                  <c:v>Bushehr </c:v>
                </c:pt>
                <c:pt idx="18">
                  <c:v>Yazd</c:v>
                </c:pt>
                <c:pt idx="19">
                  <c:v>Hamedan </c:v>
                </c:pt>
                <c:pt idx="20">
                  <c:v>Qazvin </c:v>
                </c:pt>
                <c:pt idx="21">
                  <c:v>Lorestan</c:v>
                </c:pt>
                <c:pt idx="22">
                  <c:v>Aedebil</c:v>
                </c:pt>
                <c:pt idx="23">
                  <c:v>Alborz </c:v>
                </c:pt>
                <c:pt idx="24">
                  <c:v>Khuzestan</c:v>
                </c:pt>
                <c:pt idx="25">
                  <c:v>Ilam </c:v>
                </c:pt>
                <c:pt idx="26">
                  <c:v>Kermanshah</c:v>
                </c:pt>
                <c:pt idx="27">
                  <c:v>West Azerbaijan</c:v>
                </c:pt>
                <c:pt idx="28">
                  <c:v>East Azerbaijan</c:v>
                </c:pt>
                <c:pt idx="29">
                  <c:v>Zanjan </c:v>
                </c:pt>
                <c:pt idx="30">
                  <c:v>Kurdistan </c:v>
                </c:pt>
              </c:strCache>
            </c:strRef>
          </c:cat>
          <c:val>
            <c:numRef>
              <c:f>Sheet6!$D$10:$D$40</c:f>
              <c:numCache>
                <c:formatCode>General</c:formatCode>
                <c:ptCount val="31"/>
                <c:pt idx="0">
                  <c:v>-42.8</c:v>
                </c:pt>
                <c:pt idx="1">
                  <c:v>-33.299999999999997</c:v>
                </c:pt>
                <c:pt idx="2">
                  <c:v>-30.5</c:v>
                </c:pt>
                <c:pt idx="3">
                  <c:v>-30.2</c:v>
                </c:pt>
                <c:pt idx="4">
                  <c:v>-28.8</c:v>
                </c:pt>
                <c:pt idx="5">
                  <c:v>-22.3</c:v>
                </c:pt>
                <c:pt idx="6">
                  <c:v>-20.8</c:v>
                </c:pt>
                <c:pt idx="7">
                  <c:v>-20.5</c:v>
                </c:pt>
                <c:pt idx="8">
                  <c:v>-18.600000000000001</c:v>
                </c:pt>
                <c:pt idx="9">
                  <c:v>-14.7</c:v>
                </c:pt>
                <c:pt idx="10">
                  <c:v>-13.6</c:v>
                </c:pt>
                <c:pt idx="11">
                  <c:v>-12.5</c:v>
                </c:pt>
                <c:pt idx="12">
                  <c:v>-12.1</c:v>
                </c:pt>
                <c:pt idx="13">
                  <c:v>-11.9</c:v>
                </c:pt>
                <c:pt idx="14">
                  <c:v>-9.5</c:v>
                </c:pt>
                <c:pt idx="15">
                  <c:v>-9.5</c:v>
                </c:pt>
                <c:pt idx="16">
                  <c:v>-9</c:v>
                </c:pt>
                <c:pt idx="17">
                  <c:v>-8</c:v>
                </c:pt>
                <c:pt idx="18">
                  <c:v>-4.9000000000000004</c:v>
                </c:pt>
                <c:pt idx="19">
                  <c:v>-0.9</c:v>
                </c:pt>
                <c:pt idx="20">
                  <c:v>0.9</c:v>
                </c:pt>
                <c:pt idx="21">
                  <c:v>2.7</c:v>
                </c:pt>
                <c:pt idx="22">
                  <c:v>3.8</c:v>
                </c:pt>
                <c:pt idx="23">
                  <c:v>5.5</c:v>
                </c:pt>
                <c:pt idx="24">
                  <c:v>15.6</c:v>
                </c:pt>
                <c:pt idx="25">
                  <c:v>16.600000000000001</c:v>
                </c:pt>
                <c:pt idx="26">
                  <c:v>19.899999999999999</c:v>
                </c:pt>
                <c:pt idx="27">
                  <c:v>20.399999999999999</c:v>
                </c:pt>
                <c:pt idx="28">
                  <c:v>21.2</c:v>
                </c:pt>
                <c:pt idx="29">
                  <c:v>32.299999999999997</c:v>
                </c:pt>
                <c:pt idx="30">
                  <c:v>49</c:v>
                </c:pt>
              </c:numCache>
            </c:numRef>
          </c:val>
          <c:extLst>
            <c:ext xmlns:c16="http://schemas.microsoft.com/office/drawing/2014/chart" uri="{C3380CC4-5D6E-409C-BE32-E72D297353CC}">
              <c16:uniqueId val="{00000000-C821-4014-96AF-4B8F5D169395}"/>
            </c:ext>
          </c:extLst>
        </c:ser>
        <c:dLbls>
          <c:showLegendKey val="0"/>
          <c:showVal val="0"/>
          <c:showCatName val="0"/>
          <c:showSerName val="0"/>
          <c:showPercent val="0"/>
          <c:showBubbleSize val="0"/>
        </c:dLbls>
        <c:gapWidth val="219"/>
        <c:axId val="1208869071"/>
        <c:axId val="1208878223"/>
      </c:barChart>
      <c:catAx>
        <c:axId val="120886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878223"/>
        <c:crosses val="autoZero"/>
        <c:auto val="1"/>
        <c:lblAlgn val="ctr"/>
        <c:lblOffset val="100"/>
        <c:noMultiLvlLbl val="0"/>
      </c:catAx>
      <c:valAx>
        <c:axId val="1208878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869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65518135562"/>
          <c:y val="0.17570833302225877"/>
          <c:w val="0.55146197540759423"/>
          <c:h val="0.75134526553906456"/>
        </c:manualLayout>
      </c:layout>
      <c:doughnutChart>
        <c:varyColors val="1"/>
        <c:ser>
          <c:idx val="0"/>
          <c:order val="0"/>
          <c:dPt>
            <c:idx val="0"/>
            <c:bubble3D val="0"/>
            <c:spPr>
              <a:solidFill>
                <a:srgbClr val="95C350"/>
              </a:solidFill>
              <a:ln w="19050">
                <a:solidFill>
                  <a:schemeClr val="lt1"/>
                </a:solidFill>
              </a:ln>
              <a:effectLst/>
            </c:spPr>
            <c:extLst>
              <c:ext xmlns:c16="http://schemas.microsoft.com/office/drawing/2014/chart" uri="{C3380CC4-5D6E-409C-BE32-E72D297353CC}">
                <c16:uniqueId val="{00000001-9294-496B-9906-C03739D7B65B}"/>
              </c:ext>
            </c:extLst>
          </c:dPt>
          <c:dPt>
            <c:idx val="1"/>
            <c:bubble3D val="0"/>
            <c:spPr>
              <a:solidFill>
                <a:srgbClr val="E7E52E"/>
              </a:solidFill>
              <a:ln w="19050">
                <a:solidFill>
                  <a:schemeClr val="lt1"/>
                </a:solidFill>
              </a:ln>
              <a:effectLst/>
            </c:spPr>
            <c:extLst>
              <c:ext xmlns:c16="http://schemas.microsoft.com/office/drawing/2014/chart" uri="{C3380CC4-5D6E-409C-BE32-E72D297353CC}">
                <c16:uniqueId val="{00000003-9294-496B-9906-C03739D7B65B}"/>
              </c:ext>
            </c:extLst>
          </c:dPt>
          <c:dPt>
            <c:idx val="2"/>
            <c:bubble3D val="0"/>
            <c:spPr>
              <a:solidFill>
                <a:srgbClr val="BB923D"/>
              </a:solidFill>
              <a:ln w="19050">
                <a:solidFill>
                  <a:schemeClr val="lt1"/>
                </a:solidFill>
              </a:ln>
              <a:effectLst/>
            </c:spPr>
            <c:extLst>
              <c:ext xmlns:c16="http://schemas.microsoft.com/office/drawing/2014/chart" uri="{C3380CC4-5D6E-409C-BE32-E72D297353CC}">
                <c16:uniqueId val="{00000005-9294-496B-9906-C03739D7B65B}"/>
              </c:ext>
            </c:extLst>
          </c:dPt>
          <c:dPt>
            <c:idx val="3"/>
            <c:bubble3D val="0"/>
            <c:spPr>
              <a:solidFill>
                <a:srgbClr val="0B6E45"/>
              </a:solidFill>
              <a:ln w="19050">
                <a:solidFill>
                  <a:schemeClr val="lt1"/>
                </a:solidFill>
              </a:ln>
              <a:effectLst/>
            </c:spPr>
            <c:extLst>
              <c:ext xmlns:c16="http://schemas.microsoft.com/office/drawing/2014/chart" uri="{C3380CC4-5D6E-409C-BE32-E72D297353CC}">
                <c16:uniqueId val="{00000007-9294-496B-9906-C03739D7B65B}"/>
              </c:ext>
            </c:extLst>
          </c:dPt>
          <c:dLbls>
            <c:dLbl>
              <c:idx val="0"/>
              <c:layout>
                <c:manualLayout>
                  <c:x val="6.7603894410169327E-2"/>
                  <c:y val="-0.18963105690587165"/>
                </c:manualLayout>
              </c:layout>
              <c:tx>
                <c:rich>
                  <a:bodyPr/>
                  <a:lstStyle/>
                  <a:p>
                    <a:fld id="{D0DDC2BD-05FE-4B40-9300-15899B52A654}" type="CATEGORYNAME">
                      <a:rPr lang="en-US"/>
                      <a:pPr/>
                      <a:t>[CATEGORY NAME]</a:t>
                    </a:fld>
                    <a:r>
                      <a:rPr lang="en-US" baseline="0" dirty="0"/>
                      <a:t>
</a:t>
                    </a:r>
                    <a:fld id="{5BA1DAF2-8D97-4B48-A6E8-63EB3532C34D}"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94-496B-9906-C03739D7B65B}"/>
                </c:ext>
              </c:extLst>
            </c:dLbl>
            <c:dLbl>
              <c:idx val="1"/>
              <c:layout>
                <c:manualLayout>
                  <c:x val="0.18349628482760236"/>
                  <c:y val="-6.1836214208436407E-2"/>
                </c:manualLayout>
              </c:layout>
              <c:tx>
                <c:rich>
                  <a:bodyPr/>
                  <a:lstStyle/>
                  <a:p>
                    <a:fld id="{112A2B2B-FEDF-4270-868F-79DDD21FC964}" type="CATEGORYNAME">
                      <a:rPr lang="en-US" dirty="0"/>
                      <a:pPr/>
                      <a:t>[CATEGORY NAME]</a:t>
                    </a:fld>
                    <a:r>
                      <a:rPr lang="en-US" baseline="0" dirty="0"/>
                      <a:t>
</a:t>
                    </a:r>
                    <a:fld id="{790C7191-F010-4666-A194-F787BE6ACA2F}" type="PERCENTAGE">
                      <a:rPr lang="en-US" sz="1000"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94-496B-9906-C03739D7B65B}"/>
                </c:ext>
              </c:extLst>
            </c:dLbl>
            <c:dLbl>
              <c:idx val="2"/>
              <c:layout>
                <c:manualLayout>
                  <c:x val="0.11589239041743302"/>
                  <c:y val="0.11955001413631039"/>
                </c:manualLayout>
              </c:layout>
              <c:tx>
                <c:rich>
                  <a:bodyPr/>
                  <a:lstStyle/>
                  <a:p>
                    <a:fld id="{C4AC4B23-AB61-4BF8-98E0-95ED42448CEB}" type="CATEGORYNAME">
                      <a:rPr lang="en-US"/>
                      <a:pPr/>
                      <a:t>[CATEGORY NAME]</a:t>
                    </a:fld>
                    <a:r>
                      <a:rPr lang="en-US" baseline="0" dirty="0"/>
                      <a:t>
</a:t>
                    </a:r>
                    <a:fld id="{CF592D3A-1470-4D35-9172-544C82AADF70}"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294-496B-9906-C03739D7B65B}"/>
                </c:ext>
              </c:extLst>
            </c:dLbl>
            <c:dLbl>
              <c:idx val="3"/>
              <c:layout>
                <c:manualLayout>
                  <c:x val="-0.14486548802179142"/>
                  <c:y val="-0.251467271114308"/>
                </c:manualLayout>
              </c:layout>
              <c:tx>
                <c:rich>
                  <a:bodyPr/>
                  <a:lstStyle/>
                  <a:p>
                    <a:fld id="{3356D0A8-43E0-4FA1-BB16-82B58F82EF98}" type="CATEGORYNAME">
                      <a:rPr lang="en-US"/>
                      <a:pPr/>
                      <a:t>[CATEGORY NAME]</a:t>
                    </a:fld>
                    <a:r>
                      <a:rPr lang="en-US" baseline="0" dirty="0"/>
                      <a:t>
</a:t>
                    </a:r>
                    <a:fld id="{711D92CA-3A8B-4614-B06C-4C49BBC69C77}"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294-496B-9906-C03739D7B65B}"/>
                </c:ext>
              </c:extLst>
            </c:dLbl>
            <c:spPr>
              <a:noFill/>
              <a:ln w="6350">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ProximaNova-Bold"/>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واردات!$A$13:$A$16</c:f>
              <c:strCache>
                <c:ptCount val="4"/>
                <c:pt idx="0">
                  <c:v>Wheat</c:v>
                </c:pt>
                <c:pt idx="1">
                  <c:v>Barley</c:v>
                </c:pt>
                <c:pt idx="2">
                  <c:v>Rice</c:v>
                </c:pt>
                <c:pt idx="3">
                  <c:v>Corn</c:v>
                </c:pt>
              </c:strCache>
            </c:strRef>
          </c:cat>
          <c:val>
            <c:numRef>
              <c:f>واردات!$N$13:$N$16</c:f>
              <c:numCache>
                <c:formatCode>_-* #,##0_-;_-* #,##0\-;_-* "-"??_-;_-@_-</c:formatCode>
                <c:ptCount val="4"/>
                <c:pt idx="0">
                  <c:v>1478</c:v>
                </c:pt>
                <c:pt idx="1">
                  <c:v>1333</c:v>
                </c:pt>
                <c:pt idx="2">
                  <c:v>1293.74</c:v>
                </c:pt>
                <c:pt idx="3">
                  <c:v>6533</c:v>
                </c:pt>
              </c:numCache>
            </c:numRef>
          </c:val>
          <c:extLst>
            <c:ext xmlns:c16="http://schemas.microsoft.com/office/drawing/2014/chart" uri="{C3380CC4-5D6E-409C-BE32-E72D297353CC}">
              <c16:uniqueId val="{00000008-9294-496B-9906-C03739D7B65B}"/>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5555555555555"/>
          <c:y val="0.125"/>
          <c:w val="0.4777777777777778"/>
          <c:h val="0.79629629629629628"/>
        </c:manualLayout>
      </c:layout>
      <c:doughnutChart>
        <c:varyColors val="1"/>
        <c:ser>
          <c:idx val="0"/>
          <c:order val="0"/>
          <c:dPt>
            <c:idx val="0"/>
            <c:bubble3D val="0"/>
            <c:spPr>
              <a:solidFill>
                <a:srgbClr val="95C350"/>
              </a:solidFill>
              <a:ln w="19050">
                <a:solidFill>
                  <a:schemeClr val="lt1"/>
                </a:solidFill>
              </a:ln>
              <a:effectLst/>
            </c:spPr>
            <c:extLst>
              <c:ext xmlns:c16="http://schemas.microsoft.com/office/drawing/2014/chart" uri="{C3380CC4-5D6E-409C-BE32-E72D297353CC}">
                <c16:uniqueId val="{00000001-F395-45D7-A373-C8C5801FD0DB}"/>
              </c:ext>
            </c:extLst>
          </c:dPt>
          <c:dPt>
            <c:idx val="1"/>
            <c:bubble3D val="0"/>
            <c:spPr>
              <a:solidFill>
                <a:srgbClr val="E7E52E"/>
              </a:solidFill>
              <a:ln w="19050">
                <a:solidFill>
                  <a:schemeClr val="lt1"/>
                </a:solidFill>
              </a:ln>
              <a:effectLst/>
            </c:spPr>
            <c:extLst>
              <c:ext xmlns:c16="http://schemas.microsoft.com/office/drawing/2014/chart" uri="{C3380CC4-5D6E-409C-BE32-E72D297353CC}">
                <c16:uniqueId val="{00000003-F395-45D7-A373-C8C5801FD0DB}"/>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F395-45D7-A373-C8C5801FD0DB}"/>
              </c:ext>
            </c:extLst>
          </c:dPt>
          <c:dPt>
            <c:idx val="3"/>
            <c:bubble3D val="0"/>
            <c:spPr>
              <a:solidFill>
                <a:srgbClr val="0B6E45"/>
              </a:solidFill>
              <a:ln w="19050">
                <a:solidFill>
                  <a:schemeClr val="lt1"/>
                </a:solidFill>
              </a:ln>
              <a:effectLst/>
            </c:spPr>
            <c:extLst>
              <c:ext xmlns:c16="http://schemas.microsoft.com/office/drawing/2014/chart" uri="{C3380CC4-5D6E-409C-BE32-E72D297353CC}">
                <c16:uniqueId val="{00000007-F395-45D7-A373-C8C5801FD0DB}"/>
              </c:ext>
            </c:extLst>
          </c:dPt>
          <c:dLbls>
            <c:dLbl>
              <c:idx val="0"/>
              <c:layout>
                <c:manualLayout>
                  <c:x val="0.13055555555555545"/>
                  <c:y val="-8.3333333333333329E-2"/>
                </c:manualLayout>
              </c:layout>
              <c:tx>
                <c:rich>
                  <a:bodyPr/>
                  <a:lstStyle/>
                  <a:p>
                    <a:fld id="{46BE7F39-61A6-42DE-8CEC-D9F5DD7E6632}" type="CATEGORYNAME">
                      <a:rPr lang="en-US"/>
                      <a:pPr/>
                      <a:t>[CATEGORY NAME]</a:t>
                    </a:fld>
                    <a:r>
                      <a:rPr lang="en-US" baseline="0" dirty="0"/>
                      <a:t>
</a:t>
                    </a:r>
                    <a:fld id="{45A6E735-3416-49C7-9C5E-70898D286AF1}"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95-45D7-A373-C8C5801FD0DB}"/>
                </c:ext>
              </c:extLst>
            </c:dLbl>
            <c:dLbl>
              <c:idx val="1"/>
              <c:layout>
                <c:manualLayout>
                  <c:x val="0.14722222222222223"/>
                  <c:y val="6.9444444444444448E-2"/>
                </c:manualLayout>
              </c:layout>
              <c:tx>
                <c:rich>
                  <a:bodyPr/>
                  <a:lstStyle/>
                  <a:p>
                    <a:fld id="{35670B7F-0EF0-4EAE-8F03-452A4A5FA3DC}" type="CATEGORYNAME">
                      <a:rPr lang="en-US"/>
                      <a:pPr/>
                      <a:t>[CATEGORY NAME]</a:t>
                    </a:fld>
                    <a:r>
                      <a:rPr lang="en-US" baseline="0" dirty="0"/>
                      <a:t>
</a:t>
                    </a:r>
                    <a:fld id="{69682254-3D8A-4B6F-BE38-EAD1BD7C1F47}"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95-45D7-A373-C8C5801FD0DB}"/>
                </c:ext>
              </c:extLst>
            </c:dLbl>
            <c:dLbl>
              <c:idx val="2"/>
              <c:layout>
                <c:manualLayout>
                  <c:x val="-0.16388888888888895"/>
                  <c:y val="6.515383493729951E-2"/>
                </c:manualLayout>
              </c:layout>
              <c:tx>
                <c:rich>
                  <a:bodyPr/>
                  <a:lstStyle/>
                  <a:p>
                    <a:fld id="{57C5D772-01C0-4FA1-B0FE-5E876B0EBA98}" type="CATEGORYNAME">
                      <a:rPr lang="en-US"/>
                      <a:pPr/>
                      <a:t>[CATEGORY NAME]</a:t>
                    </a:fld>
                    <a:r>
                      <a:rPr lang="en-US" baseline="0" dirty="0"/>
                      <a:t>
</a:t>
                    </a:r>
                    <a:fld id="{4BB8B68F-46AE-46B9-8E83-9EFD03803DD8}"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395-45D7-A373-C8C5801FD0DB}"/>
                </c:ext>
              </c:extLst>
            </c:dLbl>
            <c:dLbl>
              <c:idx val="3"/>
              <c:layout>
                <c:manualLayout>
                  <c:x val="-9.7222222222222252E-2"/>
                  <c:y val="-8.7962962962962965E-2"/>
                </c:manualLayout>
              </c:layout>
              <c:tx>
                <c:rich>
                  <a:bodyPr/>
                  <a:lstStyle/>
                  <a:p>
                    <a:fld id="{342C017E-93A4-40F8-A291-720D894711BE}" type="CATEGORYNAME">
                      <a:rPr lang="en-US"/>
                      <a:pPr/>
                      <a:t>[CATEGORY NAME]</a:t>
                    </a:fld>
                    <a:r>
                      <a:rPr lang="en-US" baseline="0" dirty="0"/>
                      <a:t>
</a:t>
                    </a:r>
                    <a:fld id="{40C14C45-B981-4CB5-838A-F4E2DD97F962}" type="PERCENTAGE">
                      <a:rPr lang="en-US" sz="1000"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395-45D7-A373-C8C5801FD0DB}"/>
                </c:ext>
              </c:extLst>
            </c:dLbl>
            <c:spPr>
              <a:noFill/>
              <a:ln>
                <a:noFill/>
              </a:ln>
              <a:effectLst/>
            </c:spPr>
            <c:txPr>
              <a:bodyPr rot="0" spcFirstLastPara="1" vertOverflow="clip" horzOverflow="clip" vert="horz" wrap="square" lIns="38100" tIns="19050" rIns="38100" bIns="19050" anchor="ctr" anchorCtr="1">
                <a:spAutoFit/>
              </a:bodyPr>
              <a:lstStyle/>
              <a:p>
                <a:pPr>
                  <a:defRPr lang="en-US" sz="1600" b="1" i="0" u="none" strike="noStrike" kern="1200" baseline="0">
                    <a:solidFill>
                      <a:prstClr val="black"/>
                    </a:solidFill>
                    <a:latin typeface="ProximaNova-Bold"/>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واردات!$A$13:$A$16</c:f>
              <c:strCache>
                <c:ptCount val="4"/>
                <c:pt idx="0">
                  <c:v>Wheat</c:v>
                </c:pt>
                <c:pt idx="1">
                  <c:v>Barley</c:v>
                </c:pt>
                <c:pt idx="2">
                  <c:v>Rice</c:v>
                </c:pt>
                <c:pt idx="3">
                  <c:v>Corn</c:v>
                </c:pt>
              </c:strCache>
            </c:strRef>
          </c:cat>
          <c:val>
            <c:numRef>
              <c:f>واردات!$S$13:$S$16</c:f>
              <c:numCache>
                <c:formatCode>_-* #,##0_-;_-* #,##0\-;_-* "-"??_-;_-@_-</c:formatCode>
                <c:ptCount val="4"/>
                <c:pt idx="0">
                  <c:v>7075</c:v>
                </c:pt>
                <c:pt idx="1">
                  <c:v>3338</c:v>
                </c:pt>
                <c:pt idx="2">
                  <c:v>850</c:v>
                </c:pt>
                <c:pt idx="3">
                  <c:v>9739</c:v>
                </c:pt>
              </c:numCache>
            </c:numRef>
          </c:val>
          <c:extLst>
            <c:ext xmlns:c16="http://schemas.microsoft.com/office/drawing/2014/chart" uri="{C3380CC4-5D6E-409C-BE32-E72D297353CC}">
              <c16:uniqueId val="{00000008-F395-45D7-A373-C8C5801FD0DB}"/>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96409043561959E-2"/>
          <c:y val="7.4490740740740746E-2"/>
          <c:w val="0.90219313659375211"/>
          <c:h val="0.61498432487605714"/>
        </c:manualLayout>
      </c:layout>
      <c:barChart>
        <c:barDir val="col"/>
        <c:grouping val="clustered"/>
        <c:varyColors val="0"/>
        <c:ser>
          <c:idx val="4"/>
          <c:order val="1"/>
          <c:tx>
            <c:strRef>
              <c:f>Sheet1!$A$14</c:f>
              <c:strCache>
                <c:ptCount val="1"/>
                <c:pt idx="0">
                  <c:v>Cereals</c:v>
                </c:pt>
              </c:strCache>
            </c:strRef>
          </c:tx>
          <c:spPr>
            <a:solidFill>
              <a:srgbClr val="57A695"/>
            </a:solidFill>
            <a:ln w="63500">
              <a:solidFill>
                <a:srgbClr val="57A695"/>
              </a:solidFill>
            </a:ln>
            <a:effectLst/>
          </c:spPr>
          <c:invertIfNegative val="0"/>
          <c:dPt>
            <c:idx val="10"/>
            <c:invertIfNegative val="0"/>
            <c:bubble3D val="0"/>
            <c:spPr>
              <a:solidFill>
                <a:srgbClr val="A7D1C8"/>
              </a:solidFill>
              <a:ln w="63500">
                <a:solidFill>
                  <a:srgbClr val="A7D1C8"/>
                </a:solidFill>
              </a:ln>
              <a:effectLst/>
            </c:spPr>
            <c:extLst>
              <c:ext xmlns:c16="http://schemas.microsoft.com/office/drawing/2014/chart" uri="{C3380CC4-5D6E-409C-BE32-E72D297353CC}">
                <c16:uniqueId val="{00000001-B82E-4AAA-8E08-9A1084DCDC5B}"/>
              </c:ext>
            </c:extLst>
          </c:dPt>
          <c:dLbls>
            <c:dLbl>
              <c:idx val="0"/>
              <c:layout>
                <c:manualLayout>
                  <c:x val="2.408871856078442E-3"/>
                  <c:y val="0.13042665823706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E-4AAA-8E08-9A1084DCDC5B}"/>
                </c:ext>
              </c:extLst>
            </c:dLbl>
            <c:dLbl>
              <c:idx val="1"/>
              <c:layout>
                <c:manualLayout>
                  <c:x val="3.6133077841176628E-3"/>
                  <c:y val="0.133607796242850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E-4AAA-8E08-9A1084DCDC5B}"/>
                </c:ext>
              </c:extLst>
            </c:dLbl>
            <c:dLbl>
              <c:idx val="2"/>
              <c:layout>
                <c:manualLayout>
                  <c:x val="1.2044359280391768E-3"/>
                  <c:y val="0.124064382225504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2E-4AAA-8E08-9A1084DCDC5B}"/>
                </c:ext>
              </c:extLst>
            </c:dLbl>
            <c:dLbl>
              <c:idx val="3"/>
              <c:layout>
                <c:manualLayout>
                  <c:x val="3.613307784117619E-3"/>
                  <c:y val="0.111339830202375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2E-4AAA-8E08-9A1084DCDC5B}"/>
                </c:ext>
              </c:extLst>
            </c:dLbl>
            <c:dLbl>
              <c:idx val="4"/>
              <c:layout>
                <c:manualLayout>
                  <c:x val="3.6133077841176628E-3"/>
                  <c:y val="0.13042665823706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2E-4AAA-8E08-9A1084DCDC5B}"/>
                </c:ext>
              </c:extLst>
            </c:dLbl>
            <c:dLbl>
              <c:idx val="5"/>
              <c:layout>
                <c:manualLayout>
                  <c:x val="1.204435928039221E-3"/>
                  <c:y val="0.127245520231286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2E-4AAA-8E08-9A1084DCDC5B}"/>
                </c:ext>
              </c:extLst>
            </c:dLbl>
            <c:dLbl>
              <c:idx val="6"/>
              <c:layout>
                <c:manualLayout>
                  <c:x val="2.408871856078442E-3"/>
                  <c:y val="0.127245520231286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2E-4AAA-8E08-9A1084DCDC5B}"/>
                </c:ext>
              </c:extLst>
            </c:dLbl>
            <c:dLbl>
              <c:idx val="7"/>
              <c:layout>
                <c:manualLayout>
                  <c:x val="3.6133077841175748E-3"/>
                  <c:y val="0.13042665823706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2E-4AAA-8E08-9A1084DCDC5B}"/>
                </c:ext>
              </c:extLst>
            </c:dLbl>
            <c:dLbl>
              <c:idx val="8"/>
              <c:layout>
                <c:manualLayout>
                  <c:x val="4.8177437121567955E-3"/>
                  <c:y val="0.117702106213939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2E-4AAA-8E08-9A1084DCDC5B}"/>
                </c:ext>
              </c:extLst>
            </c:dLbl>
            <c:dLbl>
              <c:idx val="9"/>
              <c:layout>
                <c:manualLayout>
                  <c:x val="4.817743712156884E-3"/>
                  <c:y val="0.11770210621393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2E-4AAA-8E08-9A1084DCDC5B}"/>
                </c:ext>
              </c:extLst>
            </c:dLbl>
            <c:dLbl>
              <c:idx val="10"/>
              <c:layout>
                <c:manualLayout>
                  <c:x val="1.204435928039221E-3"/>
                  <c:y val="0.133607796242850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2E-4AAA-8E08-9A1084DCDC5B}"/>
                </c:ext>
              </c:extLst>
            </c:dLbl>
            <c:spPr>
              <a:noFill/>
              <a:ln>
                <a:noFill/>
              </a:ln>
              <a:effectLst/>
            </c:spPr>
            <c:txPr>
              <a:bodyPr rot="-5400000" spcFirstLastPara="1" vertOverflow="ellipsis"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Sheet1!$I$14:$S$14</c:f>
              <c:numCache>
                <c:formatCode>_-* #,##0_-;_-* #,##0\-;_-* "-"??_-;_-@_-</c:formatCode>
                <c:ptCount val="11"/>
                <c:pt idx="0">
                  <c:v>15742</c:v>
                </c:pt>
                <c:pt idx="1">
                  <c:v>16418</c:v>
                </c:pt>
                <c:pt idx="2">
                  <c:v>17540</c:v>
                </c:pt>
                <c:pt idx="3">
                  <c:v>18238</c:v>
                </c:pt>
                <c:pt idx="4">
                  <c:v>22407</c:v>
                </c:pt>
                <c:pt idx="5">
                  <c:v>19648</c:v>
                </c:pt>
                <c:pt idx="6">
                  <c:v>20454</c:v>
                </c:pt>
                <c:pt idx="7">
                  <c:v>22752</c:v>
                </c:pt>
                <c:pt idx="8">
                  <c:v>23063</c:v>
                </c:pt>
                <c:pt idx="9">
                  <c:v>17310</c:v>
                </c:pt>
                <c:pt idx="10">
                  <c:v>20800</c:v>
                </c:pt>
              </c:numCache>
            </c:numRef>
          </c:val>
          <c:extLst>
            <c:ext xmlns:c16="http://schemas.microsoft.com/office/drawing/2014/chart" uri="{C3380CC4-5D6E-409C-BE32-E72D297353CC}">
              <c16:uniqueId val="{0000000C-B82E-4AAA-8E08-9A1084DCDC5B}"/>
            </c:ext>
          </c:extLst>
        </c:ser>
        <c:dLbls>
          <c:showLegendKey val="0"/>
          <c:showVal val="0"/>
          <c:showCatName val="0"/>
          <c:showSerName val="0"/>
          <c:showPercent val="0"/>
          <c:showBubbleSize val="0"/>
        </c:dLbls>
        <c:gapWidth val="219"/>
        <c:overlap val="3"/>
        <c:axId val="868246735"/>
        <c:axId val="868244655"/>
        <c:extLst>
          <c:ext xmlns:c15="http://schemas.microsoft.com/office/drawing/2012/chart" uri="{02D57815-91ED-43cb-92C2-25804820EDAC}">
            <c15:filteredBarSeries>
              <c15:ser>
                <c:idx val="2"/>
                <c:order val="0"/>
                <c:tx>
                  <c:strRef>
                    <c:extLst>
                      <c:ext uri="{02D57815-91ED-43cb-92C2-25804820EDAC}">
                        <c15:formulaRef>
                          <c15:sqref>Sheet1!$A$12</c15:sqref>
                        </c15:formulaRef>
                      </c:ext>
                    </c:extLst>
                    <c:strCache>
                      <c:ptCount val="1"/>
                      <c:pt idx="0">
                        <c:v>Rice</c:v>
                      </c:pt>
                    </c:strCache>
                  </c:strRef>
                </c:tx>
                <c:spPr>
                  <a:solidFill>
                    <a:schemeClr val="accent3"/>
                  </a:solidFill>
                  <a:ln>
                    <a:noFill/>
                  </a:ln>
                  <a:effectLst/>
                </c:spPr>
                <c:invertIfNegative val="0"/>
                <c:cat>
                  <c:strRef>
                    <c:extLst>
                      <c:ext uri="{02D57815-91ED-43cb-92C2-25804820EDAC}">
                        <c15:formulaRef>
                          <c15:sqref>Sheet1!$I$9:$S$9</c15:sqref>
                        </c15:formulaRef>
                      </c:ext>
                    </c:extLst>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extLst>
                      <c:ext uri="{02D57815-91ED-43cb-92C2-25804820EDAC}">
                        <c15:formulaRef>
                          <c15:sqref>Sheet1!$B$12:$R$12</c15:sqref>
                        </c15:formulaRef>
                      </c:ext>
                    </c:extLst>
                    <c:numCache>
                      <c:formatCode>General</c:formatCode>
                      <c:ptCount val="17"/>
                      <c:pt idx="0">
                        <c:v>2737</c:v>
                      </c:pt>
                      <c:pt idx="1">
                        <c:v>2612</c:v>
                      </c:pt>
                      <c:pt idx="2">
                        <c:v>2664</c:v>
                      </c:pt>
                      <c:pt idx="3">
                        <c:v>2070</c:v>
                      </c:pt>
                      <c:pt idx="4">
                        <c:v>2137</c:v>
                      </c:pt>
                      <c:pt idx="5">
                        <c:v>2490</c:v>
                      </c:pt>
                      <c:pt idx="6">
                        <c:v>1893</c:v>
                      </c:pt>
                      <c:pt idx="7">
                        <c:v>2360</c:v>
                      </c:pt>
                      <c:pt idx="8">
                        <c:v>2450</c:v>
                      </c:pt>
                      <c:pt idx="9">
                        <c:v>2347</c:v>
                      </c:pt>
                      <c:pt idx="10">
                        <c:v>2347</c:v>
                      </c:pt>
                      <c:pt idx="11">
                        <c:v>2921</c:v>
                      </c:pt>
                      <c:pt idx="12">
                        <c:v>3206</c:v>
                      </c:pt>
                      <c:pt idx="13">
                        <c:v>3106</c:v>
                      </c:pt>
                      <c:pt idx="14">
                        <c:v>4422</c:v>
                      </c:pt>
                      <c:pt idx="15">
                        <c:v>4560</c:v>
                      </c:pt>
                      <c:pt idx="16">
                        <c:v>3032</c:v>
                      </c:pt>
                    </c:numCache>
                  </c:numRef>
                </c:val>
                <c:extLst>
                  <c:ext xmlns:c16="http://schemas.microsoft.com/office/drawing/2014/chart" uri="{C3380CC4-5D6E-409C-BE32-E72D297353CC}">
                    <c16:uniqueId val="{0000000D-B82E-4AAA-8E08-9A1084DCDC5B}"/>
                  </c:ext>
                </c:extLst>
              </c15:ser>
            </c15:filteredBarSeries>
          </c:ext>
        </c:extLst>
      </c:barChart>
      <c:catAx>
        <c:axId val="86824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68244655"/>
        <c:crosses val="autoZero"/>
        <c:auto val="1"/>
        <c:lblAlgn val="ctr"/>
        <c:lblOffset val="100"/>
        <c:noMultiLvlLbl val="0"/>
      </c:catAx>
      <c:valAx>
        <c:axId val="86824465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68246735"/>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0"/>
          <c:tx>
            <c:strRef>
              <c:f>واردات!$A$17:$B$17</c:f>
              <c:strCache>
                <c:ptCount val="2"/>
                <c:pt idx="0">
                  <c:v>Cereals</c:v>
                </c:pt>
              </c:strCache>
            </c:strRef>
          </c:tx>
          <c:spPr>
            <a:solidFill>
              <a:srgbClr val="A4CE46"/>
            </a:solidFill>
            <a:ln w="63500">
              <a:solidFill>
                <a:srgbClr val="A4CE46"/>
              </a:solidFill>
              <a:miter lim="800000"/>
            </a:ln>
            <a:effectLst/>
          </c:spPr>
          <c:invertIfNegative val="0"/>
          <c:dLbls>
            <c:dLbl>
              <c:idx val="0"/>
              <c:layout>
                <c:manualLayout>
                  <c:x val="6.4706966097218188E-3"/>
                  <c:y val="0.159064327485380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F1-44DB-ABF7-A5CAAF82C5DE}"/>
                </c:ext>
              </c:extLst>
            </c:dLbl>
            <c:dLbl>
              <c:idx val="1"/>
              <c:layout>
                <c:manualLayout>
                  <c:x val="5.1765572877774555E-3"/>
                  <c:y val="0.159064327485380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F1-44DB-ABF7-A5CAAF82C5DE}"/>
                </c:ext>
              </c:extLst>
            </c:dLbl>
            <c:dLbl>
              <c:idx val="2"/>
              <c:layout>
                <c:manualLayout>
                  <c:x val="2.5882786438887278E-3"/>
                  <c:y val="0.154385964912280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F1-44DB-ABF7-A5CAAF82C5DE}"/>
                </c:ext>
              </c:extLst>
            </c:dLbl>
            <c:dLbl>
              <c:idx val="3"/>
              <c:layout>
                <c:manualLayout>
                  <c:x val="5.1765572877774078E-3"/>
                  <c:y val="0.163742690058479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1-44DB-ABF7-A5CAAF82C5DE}"/>
                </c:ext>
              </c:extLst>
            </c:dLbl>
            <c:dLbl>
              <c:idx val="4"/>
              <c:layout>
                <c:manualLayout>
                  <c:x val="5.1765572877774555E-3"/>
                  <c:y val="0.163742690058479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F1-44DB-ABF7-A5CAAF82C5DE}"/>
                </c:ext>
              </c:extLst>
            </c:dLbl>
            <c:dLbl>
              <c:idx val="5"/>
              <c:layout>
                <c:manualLayout>
                  <c:x val="2.5882786438887278E-3"/>
                  <c:y val="0.159064327485380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F1-44DB-ABF7-A5CAAF82C5DE}"/>
                </c:ext>
              </c:extLst>
            </c:dLbl>
            <c:dLbl>
              <c:idx val="6"/>
              <c:layout>
                <c:manualLayout>
                  <c:x val="5.1765572877773601E-3"/>
                  <c:y val="0.159064327485380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F1-44DB-ABF7-A5CAAF82C5DE}"/>
                </c:ext>
              </c:extLst>
            </c:dLbl>
            <c:dLbl>
              <c:idx val="7"/>
              <c:layout>
                <c:manualLayout>
                  <c:x val="7.7648359316660883E-3"/>
                  <c:y val="0.154385964912280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F1-44DB-ABF7-A5CAAF82C5DE}"/>
                </c:ext>
              </c:extLst>
            </c:dLbl>
            <c:dLbl>
              <c:idx val="8"/>
              <c:layout>
                <c:manualLayout>
                  <c:x val="7.7648359316661829E-3"/>
                  <c:y val="0.168421052631578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F1-44DB-ABF7-A5CAAF82C5DE}"/>
                </c:ext>
              </c:extLst>
            </c:dLbl>
            <c:dLbl>
              <c:idx val="9"/>
              <c:layout>
                <c:manualLayout>
                  <c:x val="5.1765572877774555E-3"/>
                  <c:y val="0.16374269005847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F1-44DB-ABF7-A5CAAF82C5DE}"/>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bg1"/>
                    </a:solidFill>
                    <a:latin typeface="ProximaNova-Bold"/>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واردات!$K$11:$T$11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واردات!$K$17:$T$17</c:f>
              <c:numCache>
                <c:formatCode>_-* #,##0_-;_-* #,##0\-;_-* "-"??_-;_-@_-</c:formatCode>
                <c:ptCount val="10"/>
                <c:pt idx="0">
                  <c:v>10610.21</c:v>
                </c:pt>
                <c:pt idx="1">
                  <c:v>16738.622857999999</c:v>
                </c:pt>
                <c:pt idx="2">
                  <c:v>12016</c:v>
                </c:pt>
                <c:pt idx="3">
                  <c:v>10185</c:v>
                </c:pt>
                <c:pt idx="4">
                  <c:v>11433</c:v>
                </c:pt>
                <c:pt idx="5">
                  <c:v>11641</c:v>
                </c:pt>
                <c:pt idx="6">
                  <c:v>13017</c:v>
                </c:pt>
                <c:pt idx="7">
                  <c:v>13567</c:v>
                </c:pt>
                <c:pt idx="8">
                  <c:v>21988</c:v>
                </c:pt>
                <c:pt idx="9">
                  <c:v>16694</c:v>
                </c:pt>
              </c:numCache>
            </c:numRef>
          </c:val>
          <c:extLst>
            <c:ext xmlns:c16="http://schemas.microsoft.com/office/drawing/2014/chart" uri="{C3380CC4-5D6E-409C-BE32-E72D297353CC}">
              <c16:uniqueId val="{0000000A-60F1-44DB-ABF7-A5CAAF82C5DE}"/>
            </c:ext>
          </c:extLst>
        </c:ser>
        <c:dLbls>
          <c:showLegendKey val="0"/>
          <c:showVal val="0"/>
          <c:showCatName val="0"/>
          <c:showSerName val="0"/>
          <c:showPercent val="0"/>
          <c:showBubbleSize val="0"/>
        </c:dLbls>
        <c:gapWidth val="219"/>
        <c:overlap val="-27"/>
        <c:axId val="1090652239"/>
        <c:axId val="1090662223"/>
      </c:barChart>
      <c:catAx>
        <c:axId val="109065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662223"/>
        <c:crosses val="autoZero"/>
        <c:auto val="1"/>
        <c:lblAlgn val="ctr"/>
        <c:lblOffset val="100"/>
        <c:noMultiLvlLbl val="0"/>
      </c:catAx>
      <c:valAx>
        <c:axId val="109066222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652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50542228168252E-2"/>
          <c:y val="2.3511579339066939E-2"/>
          <c:w val="0.90219313659375211"/>
          <c:h val="0.73944611008148498"/>
        </c:manualLayout>
      </c:layout>
      <c:barChart>
        <c:barDir val="col"/>
        <c:grouping val="clustered"/>
        <c:varyColors val="0"/>
        <c:ser>
          <c:idx val="0"/>
          <c:order val="0"/>
          <c:tx>
            <c:strRef>
              <c:f>Sheet1!$A$10</c:f>
              <c:strCache>
                <c:ptCount val="1"/>
                <c:pt idx="0">
                  <c:v>Wheat</c:v>
                </c:pt>
              </c:strCache>
              <c:extLst xmlns:c15="http://schemas.microsoft.com/office/drawing/2012/chart"/>
            </c:strRef>
          </c:tx>
          <c:spPr>
            <a:solidFill>
              <a:srgbClr val="95C350"/>
            </a:solidFill>
            <a:ln w="63500">
              <a:solidFill>
                <a:srgbClr val="95C350"/>
              </a:solidFill>
              <a:miter lim="800000"/>
            </a:ln>
            <a:effectLst/>
          </c:spPr>
          <c:invertIfNegative val="0"/>
          <c:dPt>
            <c:idx val="10"/>
            <c:invertIfNegative val="0"/>
            <c:bubble3D val="0"/>
            <c:spPr>
              <a:solidFill>
                <a:srgbClr val="BDDA92"/>
              </a:solidFill>
              <a:ln w="63500">
                <a:solidFill>
                  <a:srgbClr val="BDDA92"/>
                </a:solidFill>
                <a:miter lim="800000"/>
              </a:ln>
              <a:effectLst/>
            </c:spPr>
            <c:extLst>
              <c:ext xmlns:c16="http://schemas.microsoft.com/office/drawing/2014/chart" uri="{C3380CC4-5D6E-409C-BE32-E72D297353CC}">
                <c16:uniqueId val="{00000006-736B-4E61-98B4-0DAB8F838164}"/>
              </c:ext>
            </c:extLst>
          </c:dPt>
          <c:dLbls>
            <c:dLbl>
              <c:idx val="0"/>
              <c:layout>
                <c:manualLayout>
                  <c:x val="2.5082354553696532E-3"/>
                  <c:y val="0.136980945357276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6B-4E61-98B4-0DAB8F838164}"/>
                </c:ext>
              </c:extLst>
            </c:dLbl>
            <c:dLbl>
              <c:idx val="1"/>
              <c:layout>
                <c:manualLayout>
                  <c:x val="-2.2991892736581619E-17"/>
                  <c:y val="0.14982290898452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6B-4E61-98B4-0DAB8F838164}"/>
                </c:ext>
              </c:extLst>
            </c:dLbl>
            <c:dLbl>
              <c:idx val="2"/>
              <c:layout>
                <c:manualLayout>
                  <c:x val="2.5082354553696532E-3"/>
                  <c:y val="0.16266487261176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6B-4E61-98B4-0DAB8F838164}"/>
                </c:ext>
              </c:extLst>
            </c:dLbl>
            <c:dLbl>
              <c:idx val="3"/>
              <c:layout>
                <c:manualLayout>
                  <c:x val="-4.5983785473163239E-17"/>
                  <c:y val="0.1669455271541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6B-4E61-98B4-0DAB8F838164}"/>
                </c:ext>
              </c:extLst>
            </c:dLbl>
            <c:dLbl>
              <c:idx val="4"/>
              <c:layout>
                <c:manualLayout>
                  <c:x val="-9.1967570946326478E-17"/>
                  <c:y val="0.162664872611765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6B-4E61-98B4-0DAB8F838164}"/>
                </c:ext>
              </c:extLst>
            </c:dLbl>
            <c:dLbl>
              <c:idx val="5"/>
              <c:layout>
                <c:manualLayout>
                  <c:x val="-9.1967570946326478E-17"/>
                  <c:y val="0.162664872611765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6B-4E61-98B4-0DAB8F838164}"/>
                </c:ext>
              </c:extLst>
            </c:dLbl>
            <c:dLbl>
              <c:idx val="6"/>
              <c:layout>
                <c:manualLayout>
                  <c:x val="0"/>
                  <c:y val="0.18834879986625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6B-4E61-98B4-0DAB8F838164}"/>
                </c:ext>
              </c:extLst>
            </c:dLbl>
            <c:dLbl>
              <c:idx val="7"/>
              <c:layout>
                <c:manualLayout>
                  <c:x val="0"/>
                  <c:y val="0.17122618169659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6B-4E61-98B4-0DAB8F838164}"/>
                </c:ext>
              </c:extLst>
            </c:dLbl>
            <c:dLbl>
              <c:idx val="8"/>
              <c:layout>
                <c:manualLayout>
                  <c:x val="-1.2541177276848266E-3"/>
                  <c:y val="0.1969101089510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6B-4E61-98B4-0DAB8F838164}"/>
                </c:ext>
              </c:extLst>
            </c:dLbl>
            <c:dLbl>
              <c:idx val="9"/>
              <c:layout>
                <c:manualLayout>
                  <c:x val="-1.2541177276848266E-3"/>
                  <c:y val="0.16266487261176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6B-4E61-98B4-0DAB8F838164}"/>
                </c:ext>
              </c:extLst>
            </c:dLbl>
            <c:dLbl>
              <c:idx val="10"/>
              <c:layout>
                <c:manualLayout>
                  <c:x val="0"/>
                  <c:y val="0.18834879986625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6B-4E61-98B4-0DAB8F838164}"/>
                </c:ext>
              </c:extLst>
            </c:dLbl>
            <c:numFmt formatCode="#,##0" sourceLinked="0"/>
            <c:spPr>
              <a:noFill/>
              <a:ln>
                <a:noFill/>
              </a:ln>
              <a:effectLst/>
            </c:spPr>
            <c:txPr>
              <a:bodyPr rot="-5400000" spcFirstLastPara="1" vertOverflow="clip" horzOverflow="clip" vert="horz" wrap="square" lIns="36576" tIns="18288" rIns="36576" bIns="18288"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Sheet1!$I$10:$S$10</c:f>
              <c:numCache>
                <c:formatCode>General</c:formatCode>
                <c:ptCount val="11"/>
                <c:pt idx="0">
                  <c:v>8816</c:v>
                </c:pt>
                <c:pt idx="1">
                  <c:v>9304</c:v>
                </c:pt>
                <c:pt idx="2">
                  <c:v>10579</c:v>
                </c:pt>
                <c:pt idx="3">
                  <c:v>11522</c:v>
                </c:pt>
                <c:pt idx="4">
                  <c:v>14592</c:v>
                </c:pt>
                <c:pt idx="5">
                  <c:v>12400</c:v>
                </c:pt>
                <c:pt idx="6">
                  <c:v>13300</c:v>
                </c:pt>
                <c:pt idx="7">
                  <c:v>13715</c:v>
                </c:pt>
                <c:pt idx="8">
                  <c:v>13540</c:v>
                </c:pt>
                <c:pt idx="9">
                  <c:v>11132</c:v>
                </c:pt>
                <c:pt idx="10">
                  <c:v>13200</c:v>
                </c:pt>
              </c:numCache>
            </c:numRef>
          </c:val>
          <c:extLst xmlns:c15="http://schemas.microsoft.com/office/drawing/2012/chart">
            <c:ext xmlns:c16="http://schemas.microsoft.com/office/drawing/2014/chart" uri="{C3380CC4-5D6E-409C-BE32-E72D297353CC}">
              <c16:uniqueId val="{00000000-736B-4E61-98B4-0DAB8F838164}"/>
            </c:ext>
          </c:extLst>
        </c:ser>
        <c:ser>
          <c:idx val="4"/>
          <c:order val="2"/>
          <c:tx>
            <c:strRef>
              <c:f>Sheet1!$A$14</c:f>
              <c:strCache>
                <c:ptCount val="1"/>
                <c:pt idx="0">
                  <c:v>Cereals</c:v>
                </c:pt>
              </c:strCache>
            </c:strRef>
          </c:tx>
          <c:spPr>
            <a:solidFill>
              <a:srgbClr val="A45E4D"/>
            </a:solidFill>
            <a:ln w="63500">
              <a:solidFill>
                <a:srgbClr val="A45E4D"/>
              </a:solidFill>
              <a:miter lim="800000"/>
            </a:ln>
            <a:effectLst/>
          </c:spPr>
          <c:invertIfNegative val="0"/>
          <c:dPt>
            <c:idx val="10"/>
            <c:invertIfNegative val="0"/>
            <c:bubble3D val="0"/>
            <c:spPr>
              <a:solidFill>
                <a:srgbClr val="B87768"/>
              </a:solidFill>
              <a:ln w="63500">
                <a:solidFill>
                  <a:srgbClr val="B87768"/>
                </a:solidFill>
                <a:miter lim="800000"/>
              </a:ln>
              <a:effectLst/>
            </c:spPr>
            <c:extLst>
              <c:ext xmlns:c16="http://schemas.microsoft.com/office/drawing/2014/chart" uri="{C3380CC4-5D6E-409C-BE32-E72D297353CC}">
                <c16:uniqueId val="{00000010-736B-4E61-98B4-0DAB8F838164}"/>
              </c:ext>
            </c:extLst>
          </c:dPt>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Sheet1!$I$14:$S$14</c:f>
              <c:numCache>
                <c:formatCode>_-* #,##0_-;_-* #,##0\-;_-* "-"??_-;_-@_-</c:formatCode>
                <c:ptCount val="11"/>
                <c:pt idx="0">
                  <c:v>15742</c:v>
                </c:pt>
                <c:pt idx="1">
                  <c:v>16418</c:v>
                </c:pt>
                <c:pt idx="2">
                  <c:v>17540</c:v>
                </c:pt>
                <c:pt idx="3">
                  <c:v>18238</c:v>
                </c:pt>
                <c:pt idx="4">
                  <c:v>22407</c:v>
                </c:pt>
                <c:pt idx="5">
                  <c:v>19648</c:v>
                </c:pt>
                <c:pt idx="6">
                  <c:v>20454</c:v>
                </c:pt>
                <c:pt idx="7">
                  <c:v>22752</c:v>
                </c:pt>
                <c:pt idx="8">
                  <c:v>23063</c:v>
                </c:pt>
                <c:pt idx="9">
                  <c:v>17310</c:v>
                </c:pt>
                <c:pt idx="10">
                  <c:v>20800</c:v>
                </c:pt>
              </c:numCache>
            </c:numRef>
          </c:val>
          <c:extLst>
            <c:ext xmlns:c16="http://schemas.microsoft.com/office/drawing/2014/chart" uri="{C3380CC4-5D6E-409C-BE32-E72D297353CC}">
              <c16:uniqueId val="{00000003-736B-4E61-98B4-0DAB8F838164}"/>
            </c:ext>
          </c:extLst>
        </c:ser>
        <c:dLbls>
          <c:showLegendKey val="0"/>
          <c:showVal val="0"/>
          <c:showCatName val="0"/>
          <c:showSerName val="0"/>
          <c:showPercent val="0"/>
          <c:showBubbleSize val="0"/>
        </c:dLbls>
        <c:gapWidth val="219"/>
        <c:overlap val="-27"/>
        <c:axId val="868246735"/>
        <c:axId val="868244655"/>
        <c:extLst>
          <c:ext xmlns:c15="http://schemas.microsoft.com/office/drawing/2012/chart" uri="{02D57815-91ED-43cb-92C2-25804820EDAC}">
            <c15:filteredBarSeries>
              <c15:ser>
                <c:idx val="2"/>
                <c:order val="1"/>
                <c:tx>
                  <c:strRef>
                    <c:extLst>
                      <c:ext uri="{02D57815-91ED-43cb-92C2-25804820EDAC}">
                        <c15:formulaRef>
                          <c15:sqref>Sheet1!$A$12</c15:sqref>
                        </c15:formulaRef>
                      </c:ext>
                    </c:extLst>
                    <c:strCache>
                      <c:ptCount val="1"/>
                      <c:pt idx="0">
                        <c:v>Rice</c:v>
                      </c:pt>
                    </c:strCache>
                  </c:strRef>
                </c:tx>
                <c:spPr>
                  <a:solidFill>
                    <a:schemeClr val="accent3"/>
                  </a:solidFill>
                  <a:ln>
                    <a:noFill/>
                  </a:ln>
                  <a:effectLst/>
                </c:spPr>
                <c:invertIfNegative val="0"/>
                <c:cat>
                  <c:strRef>
                    <c:extLst>
                      <c:ext uri="{02D57815-91ED-43cb-92C2-25804820EDAC}">
                        <c15:formulaRef>
                          <c15:sqref>Sheet1!$I$9:$S$9</c15:sqref>
                        </c15:formulaRef>
                      </c:ext>
                    </c:extLst>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extLst>
                      <c:ext uri="{02D57815-91ED-43cb-92C2-25804820EDAC}">
                        <c15:formulaRef>
                          <c15:sqref>Sheet1!$B$12:$R$12</c15:sqref>
                        </c15:formulaRef>
                      </c:ext>
                    </c:extLst>
                    <c:numCache>
                      <c:formatCode>General</c:formatCode>
                      <c:ptCount val="17"/>
                      <c:pt idx="0">
                        <c:v>2737</c:v>
                      </c:pt>
                      <c:pt idx="1">
                        <c:v>2612</c:v>
                      </c:pt>
                      <c:pt idx="2">
                        <c:v>2664</c:v>
                      </c:pt>
                      <c:pt idx="3">
                        <c:v>2070</c:v>
                      </c:pt>
                      <c:pt idx="4">
                        <c:v>2137</c:v>
                      </c:pt>
                      <c:pt idx="5">
                        <c:v>2490</c:v>
                      </c:pt>
                      <c:pt idx="6">
                        <c:v>1893</c:v>
                      </c:pt>
                      <c:pt idx="7">
                        <c:v>2360</c:v>
                      </c:pt>
                      <c:pt idx="8">
                        <c:v>2450</c:v>
                      </c:pt>
                      <c:pt idx="9">
                        <c:v>2347</c:v>
                      </c:pt>
                      <c:pt idx="10">
                        <c:v>2347</c:v>
                      </c:pt>
                      <c:pt idx="11">
                        <c:v>2921</c:v>
                      </c:pt>
                      <c:pt idx="12">
                        <c:v>3206</c:v>
                      </c:pt>
                      <c:pt idx="13">
                        <c:v>3106</c:v>
                      </c:pt>
                      <c:pt idx="14">
                        <c:v>4422</c:v>
                      </c:pt>
                      <c:pt idx="15">
                        <c:v>4560</c:v>
                      </c:pt>
                      <c:pt idx="16">
                        <c:v>3032</c:v>
                      </c:pt>
                    </c:numCache>
                  </c:numRef>
                </c:val>
                <c:extLst>
                  <c:ext xmlns:c16="http://schemas.microsoft.com/office/drawing/2014/chart" uri="{C3380CC4-5D6E-409C-BE32-E72D297353CC}">
                    <c16:uniqueId val="{00000004-736B-4E61-98B4-0DAB8F838164}"/>
                  </c:ext>
                </c:extLst>
              </c15:ser>
            </c15:filteredBarSeries>
          </c:ext>
        </c:extLst>
      </c:barChart>
      <c:catAx>
        <c:axId val="86824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68244655"/>
        <c:crosses val="autoZero"/>
        <c:auto val="1"/>
        <c:lblAlgn val="ctr"/>
        <c:lblOffset val="100"/>
        <c:noMultiLvlLbl val="0"/>
      </c:catAx>
      <c:valAx>
        <c:axId val="86824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68246735"/>
        <c:crosses val="autoZero"/>
        <c:crossBetween val="between"/>
      </c:valAx>
      <c:spPr>
        <a:noFill/>
        <a:ln>
          <a:noFill/>
        </a:ln>
        <a:effectLst/>
      </c:spPr>
    </c:plotArea>
    <c:legend>
      <c:legendPos val="b"/>
      <c:layout>
        <c:manualLayout>
          <c:xMode val="edge"/>
          <c:yMode val="edge"/>
          <c:x val="0.87747141426263653"/>
          <c:y val="8.867898326702249E-2"/>
          <c:w val="0.10277423322716278"/>
          <c:h val="3.806754549644882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واردات!$A$13</c:f>
              <c:strCache>
                <c:ptCount val="1"/>
                <c:pt idx="0">
                  <c:v>Wheat</c:v>
                </c:pt>
              </c:strCache>
            </c:strRef>
          </c:tx>
          <c:spPr>
            <a:solidFill>
              <a:srgbClr val="95C350"/>
            </a:solidFill>
            <a:ln w="63500">
              <a:solidFill>
                <a:srgbClr val="95C350"/>
              </a:solidFill>
              <a:miter lim="800000"/>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واردات!$K$11:$T$11</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واردات!$K$13:$T$13</c:f>
              <c:numCache>
                <c:formatCode>_-* #,##0_-;_-* #,##0\-;_-* "-"??_-;_-@_-</c:formatCode>
                <c:ptCount val="10"/>
                <c:pt idx="0">
                  <c:v>3967</c:v>
                </c:pt>
                <c:pt idx="1">
                  <c:v>7248.6228579999997</c:v>
                </c:pt>
                <c:pt idx="2">
                  <c:v>3220</c:v>
                </c:pt>
                <c:pt idx="3">
                  <c:v>1478</c:v>
                </c:pt>
                <c:pt idx="4">
                  <c:v>72</c:v>
                </c:pt>
                <c:pt idx="5">
                  <c:v>0.39</c:v>
                </c:pt>
                <c:pt idx="6">
                  <c:v>48.62</c:v>
                </c:pt>
                <c:pt idx="7">
                  <c:v>773</c:v>
                </c:pt>
                <c:pt idx="8">
                  <c:v>7075</c:v>
                </c:pt>
                <c:pt idx="9">
                  <c:v>4456</c:v>
                </c:pt>
              </c:numCache>
            </c:numRef>
          </c:val>
          <c:extLst>
            <c:ext xmlns:c16="http://schemas.microsoft.com/office/drawing/2014/chart" uri="{C3380CC4-5D6E-409C-BE32-E72D297353CC}">
              <c16:uniqueId val="{00000000-6133-47AE-9D6B-14BBEC400643}"/>
            </c:ext>
          </c:extLst>
        </c:ser>
        <c:dLbls>
          <c:showLegendKey val="0"/>
          <c:showVal val="0"/>
          <c:showCatName val="0"/>
          <c:showSerName val="0"/>
          <c:showPercent val="0"/>
          <c:showBubbleSize val="0"/>
        </c:dLbls>
        <c:gapWidth val="219"/>
        <c:overlap val="-27"/>
        <c:axId val="1090652239"/>
        <c:axId val="1090662223"/>
      </c:barChart>
      <c:catAx>
        <c:axId val="109065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90662223"/>
        <c:crosses val="autoZero"/>
        <c:auto val="1"/>
        <c:lblAlgn val="ctr"/>
        <c:lblOffset val="100"/>
        <c:noMultiLvlLbl val="0"/>
      </c:catAx>
      <c:valAx>
        <c:axId val="109066222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90652239"/>
        <c:crosses val="autoZero"/>
        <c:crossBetween val="between"/>
      </c:valAx>
      <c:spPr>
        <a:noFill/>
        <a:ln>
          <a:noFill/>
        </a:ln>
        <a:effectLst/>
      </c:spPr>
    </c:plotArea>
    <c:legend>
      <c:legendPos val="b"/>
      <c:layout>
        <c:manualLayout>
          <c:xMode val="edge"/>
          <c:yMode val="edge"/>
          <c:x val="0.85956196024909814"/>
          <c:y val="5.2699740667886595E-2"/>
          <c:w val="0.12656524432587166"/>
          <c:h val="6.80608652406682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Sheet4!$A$4</c:f>
              <c:strCache>
                <c:ptCount val="1"/>
                <c:pt idx="0">
                  <c:v>Consumption</c:v>
                </c:pt>
              </c:strCache>
            </c:strRef>
          </c:tx>
          <c:spPr>
            <a:solidFill>
              <a:srgbClr val="A4CE46"/>
            </a:solidFill>
            <a:ln w="63500">
              <a:solidFill>
                <a:srgbClr val="A4CE46"/>
              </a:solidFill>
              <a:miter lim="800000"/>
            </a:ln>
            <a:effectLst/>
          </c:spPr>
          <c:invertIfNegative val="0"/>
          <c:cat>
            <c:strRef>
              <c:f>Sheet4!$B$2:$F$2</c:f>
              <c:strCache>
                <c:ptCount val="5"/>
                <c:pt idx="0">
                  <c:v>2017/18</c:v>
                </c:pt>
                <c:pt idx="1">
                  <c:v>2018/19</c:v>
                </c:pt>
                <c:pt idx="2">
                  <c:v>2019/20</c:v>
                </c:pt>
                <c:pt idx="3">
                  <c:v>2020/21</c:v>
                </c:pt>
                <c:pt idx="4">
                  <c:v>2021/22</c:v>
                </c:pt>
              </c:strCache>
            </c:strRef>
          </c:cat>
          <c:val>
            <c:numRef>
              <c:f>Sheet4!$B$13:$F$13</c:f>
              <c:numCache>
                <c:formatCode>General</c:formatCode>
                <c:ptCount val="5"/>
                <c:pt idx="0">
                  <c:v>59309</c:v>
                </c:pt>
                <c:pt idx="1">
                  <c:v>63090</c:v>
                </c:pt>
                <c:pt idx="2">
                  <c:v>64472</c:v>
                </c:pt>
                <c:pt idx="3">
                  <c:v>63970</c:v>
                </c:pt>
                <c:pt idx="4">
                  <c:v>64250</c:v>
                </c:pt>
              </c:numCache>
            </c:numRef>
          </c:val>
          <c:extLst>
            <c:ext xmlns:c16="http://schemas.microsoft.com/office/drawing/2014/chart" uri="{C3380CC4-5D6E-409C-BE32-E72D297353CC}">
              <c16:uniqueId val="{00000000-73C8-4AC8-9669-D0C4A03E3AEE}"/>
            </c:ext>
          </c:extLst>
        </c:ser>
        <c:dLbls>
          <c:showLegendKey val="0"/>
          <c:showVal val="0"/>
          <c:showCatName val="0"/>
          <c:showSerName val="0"/>
          <c:showPercent val="0"/>
          <c:showBubbleSize val="0"/>
        </c:dLbls>
        <c:gapWidth val="219"/>
        <c:axId val="414292527"/>
        <c:axId val="414295855"/>
      </c:barChart>
      <c:lineChart>
        <c:grouping val="standard"/>
        <c:varyColors val="0"/>
        <c:ser>
          <c:idx val="0"/>
          <c:order val="0"/>
          <c:tx>
            <c:strRef>
              <c:f>Sheet4!$A$3</c:f>
              <c:strCache>
                <c:ptCount val="1"/>
                <c:pt idx="0">
                  <c:v>Production</c:v>
                </c:pt>
              </c:strCache>
            </c:strRef>
          </c:tx>
          <c:spPr>
            <a:ln w="53975" cap="rnd">
              <a:solidFill>
                <a:srgbClr val="0B6E45"/>
              </a:solidFill>
              <a:round/>
            </a:ln>
            <a:effectLst/>
          </c:spPr>
          <c:marker>
            <c:symbol val="circle"/>
            <c:size val="10"/>
            <c:spPr>
              <a:solidFill>
                <a:srgbClr val="FFFF00"/>
              </a:solidFill>
              <a:ln w="9525">
                <a:solidFill>
                  <a:schemeClr val="accent1"/>
                </a:solidFill>
              </a:ln>
              <a:effectLst/>
            </c:spPr>
          </c:marker>
          <c:cat>
            <c:strRef>
              <c:f>Sheet4!$B$11:$F$11</c:f>
              <c:strCache>
                <c:ptCount val="5"/>
                <c:pt idx="0">
                  <c:v>2018/19</c:v>
                </c:pt>
                <c:pt idx="1">
                  <c:v>2019/20</c:v>
                </c:pt>
                <c:pt idx="2">
                  <c:v>2020/21</c:v>
                </c:pt>
                <c:pt idx="3">
                  <c:v>2021/22</c:v>
                </c:pt>
                <c:pt idx="4">
                  <c:v>2022/23</c:v>
                </c:pt>
              </c:strCache>
            </c:strRef>
          </c:cat>
          <c:val>
            <c:numRef>
              <c:f>Sheet4!$B$12:$F$12</c:f>
              <c:numCache>
                <c:formatCode>General</c:formatCode>
                <c:ptCount val="5"/>
                <c:pt idx="0">
                  <c:v>38831</c:v>
                </c:pt>
                <c:pt idx="1">
                  <c:v>43206</c:v>
                </c:pt>
                <c:pt idx="2">
                  <c:v>43388</c:v>
                </c:pt>
                <c:pt idx="3">
                  <c:v>34420</c:v>
                </c:pt>
                <c:pt idx="4">
                  <c:v>36515</c:v>
                </c:pt>
              </c:numCache>
            </c:numRef>
          </c:val>
          <c:smooth val="0"/>
          <c:extLst>
            <c:ext xmlns:c16="http://schemas.microsoft.com/office/drawing/2014/chart" uri="{C3380CC4-5D6E-409C-BE32-E72D297353CC}">
              <c16:uniqueId val="{00000001-73C8-4AC8-9669-D0C4A03E3AEE}"/>
            </c:ext>
          </c:extLst>
        </c:ser>
        <c:dLbls>
          <c:showLegendKey val="0"/>
          <c:showVal val="0"/>
          <c:showCatName val="0"/>
          <c:showSerName val="0"/>
          <c:showPercent val="0"/>
          <c:showBubbleSize val="0"/>
        </c:dLbls>
        <c:marker val="1"/>
        <c:smooth val="0"/>
        <c:axId val="414292527"/>
        <c:axId val="414295855"/>
      </c:lineChart>
      <c:catAx>
        <c:axId val="41429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95855"/>
        <c:crosses val="autoZero"/>
        <c:auto val="1"/>
        <c:lblAlgn val="ctr"/>
        <c:lblOffset val="100"/>
        <c:noMultiLvlLbl val="0"/>
      </c:catAx>
      <c:valAx>
        <c:axId val="4142958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92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50542228168252E-2"/>
          <c:y val="4.2227399973324732E-2"/>
          <c:w val="0.90219313659375211"/>
          <c:h val="0.72757797988855444"/>
        </c:manualLayout>
      </c:layout>
      <c:barChart>
        <c:barDir val="col"/>
        <c:grouping val="clustered"/>
        <c:varyColors val="0"/>
        <c:ser>
          <c:idx val="0"/>
          <c:order val="0"/>
          <c:tx>
            <c:strRef>
              <c:f>Sheet1!$A$11</c:f>
              <c:strCache>
                <c:ptCount val="1"/>
                <c:pt idx="0">
                  <c:v>Barley</c:v>
                </c:pt>
              </c:strCache>
            </c:strRef>
          </c:tx>
          <c:spPr>
            <a:solidFill>
              <a:srgbClr val="E7E52E"/>
            </a:solidFill>
            <a:ln w="63500">
              <a:solidFill>
                <a:srgbClr val="E7E52E"/>
              </a:solidFill>
              <a:miter lim="800000"/>
            </a:ln>
            <a:effectLst/>
          </c:spPr>
          <c:invertIfNegative val="0"/>
          <c:dPt>
            <c:idx val="10"/>
            <c:invertIfNegative val="0"/>
            <c:bubble3D val="0"/>
            <c:spPr>
              <a:solidFill>
                <a:srgbClr val="F6F4A4"/>
              </a:solidFill>
              <a:ln w="63500">
                <a:solidFill>
                  <a:srgbClr val="F4F292"/>
                </a:solidFill>
                <a:miter lim="800000"/>
              </a:ln>
              <a:effectLst/>
            </c:spPr>
            <c:extLst>
              <c:ext xmlns:c16="http://schemas.microsoft.com/office/drawing/2014/chart" uri="{C3380CC4-5D6E-409C-BE32-E72D297353CC}">
                <c16:uniqueId val="{00000001-666F-4460-88CD-53A26F03520F}"/>
              </c:ext>
            </c:extLst>
          </c:dPt>
          <c:dLbls>
            <c:numFmt formatCode="#,##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Sheet1!$I$11:$S$11</c:f>
              <c:numCache>
                <c:formatCode>General</c:formatCode>
                <c:ptCount val="11"/>
                <c:pt idx="0">
                  <c:v>2768</c:v>
                </c:pt>
                <c:pt idx="1">
                  <c:v>2812</c:v>
                </c:pt>
                <c:pt idx="2">
                  <c:v>2955</c:v>
                </c:pt>
                <c:pt idx="3">
                  <c:v>3201</c:v>
                </c:pt>
                <c:pt idx="4">
                  <c:v>3724</c:v>
                </c:pt>
                <c:pt idx="5">
                  <c:v>2974</c:v>
                </c:pt>
                <c:pt idx="6">
                  <c:v>3102</c:v>
                </c:pt>
                <c:pt idx="7">
                  <c:v>3514</c:v>
                </c:pt>
                <c:pt idx="8">
                  <c:v>3874</c:v>
                </c:pt>
                <c:pt idx="9">
                  <c:v>2478</c:v>
                </c:pt>
                <c:pt idx="10">
                  <c:v>3000</c:v>
                </c:pt>
              </c:numCache>
            </c:numRef>
          </c:val>
          <c:extLst xmlns:c15="http://schemas.microsoft.com/office/drawing/2012/chart">
            <c:ext xmlns:c16="http://schemas.microsoft.com/office/drawing/2014/chart" uri="{C3380CC4-5D6E-409C-BE32-E72D297353CC}">
              <c16:uniqueId val="{00000002-666F-4460-88CD-53A26F03520F}"/>
            </c:ext>
          </c:extLst>
        </c:ser>
        <c:ser>
          <c:idx val="4"/>
          <c:order val="2"/>
          <c:tx>
            <c:strRef>
              <c:f>Sheet1!$A$14</c:f>
              <c:strCache>
                <c:ptCount val="1"/>
                <c:pt idx="0">
                  <c:v>Cereals</c:v>
                </c:pt>
              </c:strCache>
            </c:strRef>
          </c:tx>
          <c:spPr>
            <a:solidFill>
              <a:srgbClr val="A45E4D"/>
            </a:solidFill>
            <a:ln w="63500">
              <a:solidFill>
                <a:srgbClr val="A45E4D"/>
              </a:solidFill>
              <a:miter lim="800000"/>
            </a:ln>
            <a:effectLst/>
          </c:spPr>
          <c:invertIfNegative val="0"/>
          <c:dPt>
            <c:idx val="10"/>
            <c:invertIfNegative val="0"/>
            <c:bubble3D val="0"/>
            <c:spPr>
              <a:solidFill>
                <a:srgbClr val="B87768"/>
              </a:solidFill>
              <a:ln w="63500">
                <a:solidFill>
                  <a:srgbClr val="B87768"/>
                </a:solidFill>
                <a:miter lim="800000"/>
              </a:ln>
              <a:effectLst/>
            </c:spPr>
            <c:extLst>
              <c:ext xmlns:c16="http://schemas.microsoft.com/office/drawing/2014/chart" uri="{C3380CC4-5D6E-409C-BE32-E72D297353CC}">
                <c16:uniqueId val="{00000004-666F-4460-88CD-53A26F03520F}"/>
              </c:ext>
            </c:extLst>
          </c:dPt>
          <c:cat>
            <c:strRef>
              <c:f>Sheet1!$I$9:$S$9</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f>Sheet1!$I$14:$S$14</c:f>
              <c:numCache>
                <c:formatCode>_-* #,##0_-;_-* #,##0\-;_-* "-"??_-;_-@_-</c:formatCode>
                <c:ptCount val="11"/>
                <c:pt idx="0">
                  <c:v>15742</c:v>
                </c:pt>
                <c:pt idx="1">
                  <c:v>16418</c:v>
                </c:pt>
                <c:pt idx="2">
                  <c:v>17540</c:v>
                </c:pt>
                <c:pt idx="3">
                  <c:v>18238</c:v>
                </c:pt>
                <c:pt idx="4">
                  <c:v>22407</c:v>
                </c:pt>
                <c:pt idx="5">
                  <c:v>19648</c:v>
                </c:pt>
                <c:pt idx="6">
                  <c:v>20454</c:v>
                </c:pt>
                <c:pt idx="7">
                  <c:v>22752</c:v>
                </c:pt>
                <c:pt idx="8">
                  <c:v>23063</c:v>
                </c:pt>
                <c:pt idx="9">
                  <c:v>17310</c:v>
                </c:pt>
                <c:pt idx="10">
                  <c:v>20800</c:v>
                </c:pt>
              </c:numCache>
            </c:numRef>
          </c:val>
          <c:extLst>
            <c:ext xmlns:c16="http://schemas.microsoft.com/office/drawing/2014/chart" uri="{C3380CC4-5D6E-409C-BE32-E72D297353CC}">
              <c16:uniqueId val="{00000005-666F-4460-88CD-53A26F03520F}"/>
            </c:ext>
          </c:extLst>
        </c:ser>
        <c:dLbls>
          <c:showLegendKey val="0"/>
          <c:showVal val="0"/>
          <c:showCatName val="0"/>
          <c:showSerName val="0"/>
          <c:showPercent val="0"/>
          <c:showBubbleSize val="0"/>
        </c:dLbls>
        <c:gapWidth val="219"/>
        <c:overlap val="-27"/>
        <c:axId val="868246735"/>
        <c:axId val="868244655"/>
        <c:extLst>
          <c:ext xmlns:c15="http://schemas.microsoft.com/office/drawing/2012/chart" uri="{02D57815-91ED-43cb-92C2-25804820EDAC}">
            <c15:filteredBarSeries>
              <c15:ser>
                <c:idx val="2"/>
                <c:order val="1"/>
                <c:tx>
                  <c:strRef>
                    <c:extLst>
                      <c:ext uri="{02D57815-91ED-43cb-92C2-25804820EDAC}">
                        <c15:formulaRef>
                          <c15:sqref>Sheet1!$A$12</c15:sqref>
                        </c15:formulaRef>
                      </c:ext>
                    </c:extLst>
                    <c:strCache>
                      <c:ptCount val="1"/>
                      <c:pt idx="0">
                        <c:v>Rice</c:v>
                      </c:pt>
                    </c:strCache>
                  </c:strRef>
                </c:tx>
                <c:spPr>
                  <a:solidFill>
                    <a:schemeClr val="accent3"/>
                  </a:solidFill>
                  <a:ln>
                    <a:noFill/>
                  </a:ln>
                  <a:effectLst/>
                </c:spPr>
                <c:invertIfNegative val="0"/>
                <c:cat>
                  <c:strRef>
                    <c:extLst>
                      <c:ext uri="{02D57815-91ED-43cb-92C2-25804820EDAC}">
                        <c15:formulaRef>
                          <c15:sqref>Sheet1!$I$9:$S$9</c15:sqref>
                        </c15:formulaRef>
                      </c:ext>
                    </c:extLst>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2022/2023</c:v>
                      </c:pt>
                    </c:strCache>
                  </c:strRef>
                </c:cat>
                <c:val>
                  <c:numRef>
                    <c:extLst>
                      <c:ext uri="{02D57815-91ED-43cb-92C2-25804820EDAC}">
                        <c15:formulaRef>
                          <c15:sqref>Sheet1!$B$12:$R$12</c15:sqref>
                        </c15:formulaRef>
                      </c:ext>
                    </c:extLst>
                    <c:numCache>
                      <c:formatCode>General</c:formatCode>
                      <c:ptCount val="17"/>
                      <c:pt idx="0">
                        <c:v>2737</c:v>
                      </c:pt>
                      <c:pt idx="1">
                        <c:v>2612</c:v>
                      </c:pt>
                      <c:pt idx="2">
                        <c:v>2664</c:v>
                      </c:pt>
                      <c:pt idx="3">
                        <c:v>2070</c:v>
                      </c:pt>
                      <c:pt idx="4">
                        <c:v>2137</c:v>
                      </c:pt>
                      <c:pt idx="5">
                        <c:v>2490</c:v>
                      </c:pt>
                      <c:pt idx="6">
                        <c:v>1893</c:v>
                      </c:pt>
                      <c:pt idx="7">
                        <c:v>2360</c:v>
                      </c:pt>
                      <c:pt idx="8">
                        <c:v>2450</c:v>
                      </c:pt>
                      <c:pt idx="9">
                        <c:v>2347</c:v>
                      </c:pt>
                      <c:pt idx="10">
                        <c:v>2347</c:v>
                      </c:pt>
                      <c:pt idx="11">
                        <c:v>2921</c:v>
                      </c:pt>
                      <c:pt idx="12">
                        <c:v>3206</c:v>
                      </c:pt>
                      <c:pt idx="13">
                        <c:v>3106</c:v>
                      </c:pt>
                      <c:pt idx="14">
                        <c:v>4422</c:v>
                      </c:pt>
                      <c:pt idx="15">
                        <c:v>4560</c:v>
                      </c:pt>
                      <c:pt idx="16">
                        <c:v>3032</c:v>
                      </c:pt>
                    </c:numCache>
                  </c:numRef>
                </c:val>
                <c:extLst>
                  <c:ext xmlns:c16="http://schemas.microsoft.com/office/drawing/2014/chart" uri="{C3380CC4-5D6E-409C-BE32-E72D297353CC}">
                    <c16:uniqueId val="{00000006-666F-4460-88CD-53A26F03520F}"/>
                  </c:ext>
                </c:extLst>
              </c15:ser>
            </c15:filteredBarSeries>
          </c:ext>
        </c:extLst>
      </c:barChart>
      <c:catAx>
        <c:axId val="86824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68244655"/>
        <c:crosses val="autoZero"/>
        <c:auto val="1"/>
        <c:lblAlgn val="ctr"/>
        <c:lblOffset val="100"/>
        <c:noMultiLvlLbl val="0"/>
      </c:catAx>
      <c:valAx>
        <c:axId val="86824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68246735"/>
        <c:crosses val="autoZero"/>
        <c:crossBetween val="between"/>
      </c:valAx>
      <c:spPr>
        <a:noFill/>
        <a:ln>
          <a:noFill/>
        </a:ln>
        <a:effectLst/>
      </c:spPr>
    </c:plotArea>
    <c:legend>
      <c:legendPos val="b"/>
      <c:layout>
        <c:manualLayout>
          <c:xMode val="edge"/>
          <c:yMode val="edge"/>
          <c:x val="0.87747141426263653"/>
          <c:y val="8.867898326702249E-2"/>
          <c:w val="0.10277423322716278"/>
          <c:h val="3.806754549644882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0.05518</cdr:x>
      <cdr:y>0.84831</cdr:y>
    </cdr:from>
    <cdr:to>
      <cdr:x>0.12909</cdr:x>
      <cdr:y>0.93794</cdr:y>
    </cdr:to>
    <cdr:sp macro="" textlink="">
      <cdr:nvSpPr>
        <cdr:cNvPr id="2" name="Rectangle 1">
          <a:extLst xmlns:a="http://schemas.openxmlformats.org/drawingml/2006/main">
            <a:ext uri="{FF2B5EF4-FFF2-40B4-BE49-F238E27FC236}">
              <a16:creationId xmlns:a16="http://schemas.microsoft.com/office/drawing/2014/main" id="{B29126D7-0CAE-DB26-46AD-F6B186F5D089}"/>
            </a:ext>
          </a:extLst>
        </cdr:cNvPr>
        <cdr:cNvSpPr/>
      </cdr:nvSpPr>
      <cdr:spPr>
        <a:xfrm xmlns:a="http://schemas.openxmlformats.org/drawingml/2006/main">
          <a:off x="494788" y="3096250"/>
          <a:ext cx="662730" cy="32717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a-I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895992-9357-4CFC-8B01-060743D84088}"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130456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95992-9357-4CFC-8B01-060743D84088}"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267141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95992-9357-4CFC-8B01-060743D84088}"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124224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895992-9357-4CFC-8B01-060743D84088}"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14AF-7584-42F2-A69A-2F4B5DF58F56}" type="slidenum">
              <a:rPr lang="en-US" smtClean="0"/>
              <a:pPr/>
              <a:t>‹#›</a:t>
            </a:fld>
            <a:endParaRPr lang="en-US"/>
          </a:p>
        </p:txBody>
      </p:sp>
      <p:sp>
        <p:nvSpPr>
          <p:cNvPr id="7" name="Rectangle 6"/>
          <p:cNvSpPr/>
          <p:nvPr userDrawn="1"/>
        </p:nvSpPr>
        <p:spPr>
          <a:xfrm rot="16200000">
            <a:off x="-2452120" y="4588491"/>
            <a:ext cx="5109146" cy="7546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lnSpc>
                <a:spcPct val="150000"/>
              </a:lnSpc>
            </a:pPr>
            <a:endParaRPr lang="fa-IR" dirty="0">
              <a:solidFill>
                <a:srgbClr val="C00000"/>
              </a:solidFill>
              <a:latin typeface="IranNastaliq" panose="02020505000000020003" pitchFamily="18" charset="0"/>
              <a:cs typeface="IranNastaliq" panose="02020505000000020003" pitchFamily="18" charset="0"/>
            </a:endParaRPr>
          </a:p>
          <a:p>
            <a:pPr algn="ctr" rtl="1">
              <a:lnSpc>
                <a:spcPct val="150000"/>
              </a:lnSpc>
            </a:pPr>
            <a:r>
              <a:rPr lang="en-US" sz="1200" b="1" dirty="0">
                <a:solidFill>
                  <a:srgbClr val="C00000"/>
                </a:solidFill>
                <a:latin typeface="Imprint MT Shadow" panose="04020605060303030202" pitchFamily="82" charset="0"/>
                <a:cs typeface="+mj-cs"/>
              </a:rPr>
              <a:t>raybindoc@yahoo.com</a:t>
            </a:r>
          </a:p>
        </p:txBody>
      </p:sp>
    </p:spTree>
    <p:extLst>
      <p:ext uri="{BB962C8B-B14F-4D97-AF65-F5344CB8AC3E}">
        <p14:creationId xmlns:p14="http://schemas.microsoft.com/office/powerpoint/2010/main" val="293877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95992-9357-4CFC-8B01-060743D84088}" type="datetimeFigureOut">
              <a:rPr lang="en-US" smtClean="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176328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95992-9357-4CFC-8B01-060743D84088}"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117874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95992-9357-4CFC-8B01-060743D84088}" type="datetimeFigureOut">
              <a:rPr lang="en-US" smtClean="0"/>
              <a:pPr/>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320191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95992-9357-4CFC-8B01-060743D84088}" type="datetimeFigureOut">
              <a:rPr lang="en-US" smtClean="0"/>
              <a:pPr/>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129376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95992-9357-4CFC-8B01-060743D84088}" type="datetimeFigureOut">
              <a:rPr lang="en-US" smtClean="0"/>
              <a:pPr/>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27356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895992-9357-4CFC-8B01-060743D84088}"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266518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895992-9357-4CFC-8B01-060743D84088}" type="datetimeFigureOut">
              <a:rPr lang="en-US" smtClean="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814AF-7584-42F2-A69A-2F4B5DF58F56}" type="slidenum">
              <a:rPr lang="en-US" smtClean="0"/>
              <a:pPr/>
              <a:t>‹#›</a:t>
            </a:fld>
            <a:endParaRPr lang="en-US"/>
          </a:p>
        </p:txBody>
      </p:sp>
    </p:spTree>
    <p:extLst>
      <p:ext uri="{BB962C8B-B14F-4D97-AF65-F5344CB8AC3E}">
        <p14:creationId xmlns:p14="http://schemas.microsoft.com/office/powerpoint/2010/main" val="123463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95992-9357-4CFC-8B01-060743D84088}" type="datetimeFigureOut">
              <a:rPr lang="en-US" smtClean="0"/>
              <a:pPr/>
              <a:t>7/16/2023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814AF-7584-42F2-A69A-2F4B5DF58F56}" type="slidenum">
              <a:rPr lang="en-US" smtClean="0"/>
              <a:pPr/>
              <a:t>‹#›</a:t>
            </a:fld>
            <a:endParaRPr lang="en-US"/>
          </a:p>
        </p:txBody>
      </p:sp>
    </p:spTree>
    <p:extLst>
      <p:ext uri="{BB962C8B-B14F-4D97-AF65-F5344CB8AC3E}">
        <p14:creationId xmlns:p14="http://schemas.microsoft.com/office/powerpoint/2010/main" val="156091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0.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1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95BF8-4F08-A068-B083-9AB5893D4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a:extLst>
              <a:ext uri="{FF2B5EF4-FFF2-40B4-BE49-F238E27FC236}">
                <a16:creationId xmlns:a16="http://schemas.microsoft.com/office/drawing/2014/main" id="{FF8A7E02-ECDB-1A93-7178-43FFE11DF283}"/>
              </a:ext>
            </a:extLst>
          </p:cNvPr>
          <p:cNvSpPr/>
          <p:nvPr/>
        </p:nvSpPr>
        <p:spPr>
          <a:xfrm>
            <a:off x="4803652" y="3145971"/>
            <a:ext cx="2861681" cy="707886"/>
          </a:xfrm>
          <a:prstGeom prst="rect">
            <a:avLst/>
          </a:prstGeom>
        </p:spPr>
        <p:txBody>
          <a:bodyPr wrap="none">
            <a:spAutoFit/>
          </a:bodyPr>
          <a:lstStyle/>
          <a:p>
            <a:r>
              <a:rPr lang="en-US" sz="4000" b="1" dirty="0">
                <a:solidFill>
                  <a:srgbClr val="FFFFFF"/>
                </a:solidFill>
                <a:latin typeface="ProximaNova-Bold"/>
              </a:rPr>
              <a:t>WELCOME</a:t>
            </a:r>
            <a:endParaRPr lang="en-US" sz="4000" dirty="0"/>
          </a:p>
        </p:txBody>
      </p:sp>
    </p:spTree>
    <p:extLst>
      <p:ext uri="{BB962C8B-B14F-4D97-AF65-F5344CB8AC3E}">
        <p14:creationId xmlns:p14="http://schemas.microsoft.com/office/powerpoint/2010/main" val="295812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095028" cy="6858000"/>
          </a:xfrm>
          <a:prstGeom prst="rect">
            <a:avLst/>
          </a:prstGeom>
        </p:spPr>
      </p:pic>
      <p:sp>
        <p:nvSpPr>
          <p:cNvPr id="8" name="TextBox 7">
            <a:extLst>
              <a:ext uri="{FF2B5EF4-FFF2-40B4-BE49-F238E27FC236}">
                <a16:creationId xmlns:a16="http://schemas.microsoft.com/office/drawing/2014/main" id="{230F6837-3168-092A-45F1-EFB06586F559}"/>
              </a:ext>
            </a:extLst>
          </p:cNvPr>
          <p:cNvSpPr txBox="1"/>
          <p:nvPr/>
        </p:nvSpPr>
        <p:spPr>
          <a:xfrm>
            <a:off x="6926729" y="811273"/>
            <a:ext cx="4673628" cy="523220"/>
          </a:xfrm>
          <a:prstGeom prst="rect">
            <a:avLst/>
          </a:prstGeom>
          <a:noFill/>
        </p:spPr>
        <p:txBody>
          <a:bodyPr wrap="square">
            <a:spAutoFit/>
          </a:bodyPr>
          <a:lstStyle/>
          <a:p>
            <a:r>
              <a:rPr lang="en-US" sz="2800" b="1" dirty="0">
                <a:solidFill>
                  <a:srgbClr val="C00000"/>
                </a:solidFill>
                <a:latin typeface="ProximaNova-Bold"/>
              </a:rPr>
              <a:t>IRAN:</a:t>
            </a:r>
            <a:r>
              <a:rPr lang="en-US" sz="2800" b="1" dirty="0">
                <a:solidFill>
                  <a:srgbClr val="245237"/>
                </a:solidFill>
                <a:latin typeface="ProximaNova-Bold"/>
              </a:rPr>
              <a:t> </a:t>
            </a:r>
            <a:r>
              <a:rPr lang="en-US" sz="2800" b="1" dirty="0">
                <a:solidFill>
                  <a:srgbClr val="C00000"/>
                </a:solidFill>
                <a:latin typeface="ProximaNova-Bold"/>
              </a:rPr>
              <a:t>BARLEY</a:t>
            </a:r>
            <a:r>
              <a:rPr lang="en-US" sz="2800" b="1" dirty="0">
                <a:solidFill>
                  <a:srgbClr val="245237"/>
                </a:solidFill>
                <a:latin typeface="ProximaNova-Bold"/>
              </a:rPr>
              <a:t> </a:t>
            </a:r>
            <a:r>
              <a:rPr lang="en-US" sz="2800" b="1" dirty="0">
                <a:solidFill>
                  <a:srgbClr val="C00000"/>
                </a:solidFill>
                <a:latin typeface="ProximaNova-Bold"/>
              </a:rPr>
              <a:t>PRODUCTION</a:t>
            </a:r>
          </a:p>
        </p:txBody>
      </p:sp>
      <p:pic>
        <p:nvPicPr>
          <p:cNvPr id="4" name="Picture 3">
            <a:extLst>
              <a:ext uri="{FF2B5EF4-FFF2-40B4-BE49-F238E27FC236}">
                <a16:creationId xmlns:a16="http://schemas.microsoft.com/office/drawing/2014/main" id="{BDA4607B-E8B0-9BF4-F52F-8D2D3BD7B56B}"/>
              </a:ext>
            </a:extLst>
          </p:cNvPr>
          <p:cNvPicPr>
            <a:picLocks noChangeAspect="1"/>
          </p:cNvPicPr>
          <p:nvPr/>
        </p:nvPicPr>
        <p:blipFill>
          <a:blip r:embed="rId3"/>
          <a:stretch>
            <a:fillRect/>
          </a:stretch>
        </p:blipFill>
        <p:spPr>
          <a:xfrm>
            <a:off x="1" y="1426128"/>
            <a:ext cx="6095028" cy="4336505"/>
          </a:xfrm>
          <a:prstGeom prst="rect">
            <a:avLst/>
          </a:prstGeom>
        </p:spPr>
      </p:pic>
      <p:sp>
        <p:nvSpPr>
          <p:cNvPr id="15" name="TextBox 14">
            <a:extLst>
              <a:ext uri="{FF2B5EF4-FFF2-40B4-BE49-F238E27FC236}">
                <a16:creationId xmlns:a16="http://schemas.microsoft.com/office/drawing/2014/main" id="{30D9BEA3-C817-7A06-EA2B-055F12EA5287}"/>
              </a:ext>
            </a:extLst>
          </p:cNvPr>
          <p:cNvSpPr txBox="1"/>
          <p:nvPr/>
        </p:nvSpPr>
        <p:spPr>
          <a:xfrm>
            <a:off x="6460591" y="2530513"/>
            <a:ext cx="5139766" cy="2308324"/>
          </a:xfrm>
          <a:prstGeom prst="rect">
            <a:avLst/>
          </a:prstGeom>
          <a:noFill/>
        </p:spPr>
        <p:txBody>
          <a:bodyPr wrap="square">
            <a:spAutoFit/>
          </a:bodyPr>
          <a:lstStyle/>
          <a:p>
            <a:pPr marL="285750" indent="-285750" algn="just">
              <a:buFont typeface="Wingdings" panose="05000000000000000000" pitchFamily="2" charset="2"/>
              <a:buChar char="§"/>
            </a:pPr>
            <a:r>
              <a:rPr lang="en-US" dirty="0"/>
              <a:t>Barley, an essential grain crop, is dominantly applied in animal feed in Iran. </a:t>
            </a:r>
          </a:p>
          <a:p>
            <a:pPr marL="285750" indent="-285750" algn="just">
              <a:buFont typeface="Wingdings" panose="05000000000000000000" pitchFamily="2" charset="2"/>
              <a:buChar char="§"/>
            </a:pPr>
            <a:endParaRPr lang="en-US" dirty="0"/>
          </a:p>
          <a:p>
            <a:pPr marL="285750" indent="-285750" algn="just">
              <a:buFont typeface="Wingdings" panose="05000000000000000000" pitchFamily="2" charset="2"/>
              <a:buChar char="§"/>
            </a:pPr>
            <a:r>
              <a:rPr lang="en-US" dirty="0"/>
              <a:t>This crop is the second-largest grain crop in harvested areas and production, after wheat, with about 1.43 million hectares and 2.47 million </a:t>
            </a:r>
            <a:r>
              <a:rPr lang="en-US" dirty="0" err="1">
                <a:solidFill>
                  <a:srgbClr val="373435"/>
                </a:solidFill>
                <a:latin typeface="ProximaNova-Regular"/>
              </a:rPr>
              <a:t>tonnes</a:t>
            </a:r>
            <a:r>
              <a:rPr lang="en-US" dirty="0"/>
              <a:t> production throughout the country.</a:t>
            </a:r>
          </a:p>
          <a:p>
            <a:pPr marL="285750" indent="-285750" algn="just">
              <a:buFont typeface="Wingdings" panose="05000000000000000000" pitchFamily="2" charset="2"/>
              <a:buChar char="§"/>
            </a:pPr>
            <a:endParaRPr lang="en-US" dirty="0"/>
          </a:p>
        </p:txBody>
      </p:sp>
      <p:sp>
        <p:nvSpPr>
          <p:cNvPr id="10" name="Rectangle 9">
            <a:extLst>
              <a:ext uri="{FF2B5EF4-FFF2-40B4-BE49-F238E27FC236}">
                <a16:creationId xmlns:a16="http://schemas.microsoft.com/office/drawing/2014/main" id="{48AB1DCD-6888-BB53-EFDE-699131898BF9}"/>
              </a:ext>
            </a:extLst>
          </p:cNvPr>
          <p:cNvSpPr/>
          <p:nvPr/>
        </p:nvSpPr>
        <p:spPr>
          <a:xfrm>
            <a:off x="1305243" y="6110261"/>
            <a:ext cx="3484544" cy="400110"/>
          </a:xfrm>
          <a:prstGeom prst="rect">
            <a:avLst/>
          </a:prstGeom>
        </p:spPr>
        <p:txBody>
          <a:bodyPr wrap="none">
            <a:spAutoFit/>
          </a:bodyPr>
          <a:lstStyle/>
          <a:p>
            <a:r>
              <a:rPr lang="en-US" sz="2000" b="1" dirty="0">
                <a:latin typeface="ProximaNova-Regular"/>
              </a:rPr>
              <a:t>Mostly is used as livestock feed</a:t>
            </a:r>
          </a:p>
        </p:txBody>
      </p:sp>
    </p:spTree>
    <p:extLst>
      <p:ext uri="{BB962C8B-B14F-4D97-AF65-F5344CB8AC3E}">
        <p14:creationId xmlns:p14="http://schemas.microsoft.com/office/powerpoint/2010/main" val="338596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61BFB-1828-0849-7C6B-5940F5548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288556" cy="6858000"/>
          </a:xfrm>
          <a:prstGeom prst="rect">
            <a:avLst/>
          </a:prstGeom>
        </p:spPr>
      </p:pic>
      <p:sp>
        <p:nvSpPr>
          <p:cNvPr id="4" name="Rectangle 3">
            <a:extLst>
              <a:ext uri="{FF2B5EF4-FFF2-40B4-BE49-F238E27FC236}">
                <a16:creationId xmlns:a16="http://schemas.microsoft.com/office/drawing/2014/main" id="{29AB3096-69F5-822D-A418-F601470E0578}"/>
              </a:ext>
            </a:extLst>
          </p:cNvPr>
          <p:cNvSpPr/>
          <p:nvPr/>
        </p:nvSpPr>
        <p:spPr>
          <a:xfrm>
            <a:off x="5288556" y="459329"/>
            <a:ext cx="2273251" cy="369332"/>
          </a:xfrm>
          <a:prstGeom prst="rect">
            <a:avLst/>
          </a:prstGeom>
        </p:spPr>
        <p:txBody>
          <a:bodyPr wrap="none">
            <a:spAutoFit/>
          </a:bodyPr>
          <a:lstStyle/>
          <a:p>
            <a:r>
              <a:rPr lang="en-US" b="1" dirty="0">
                <a:solidFill>
                  <a:srgbClr val="245237"/>
                </a:solidFill>
                <a:latin typeface="ProximaNova-Bold"/>
              </a:rPr>
              <a:t>BARLEY PRODUCTION</a:t>
            </a:r>
          </a:p>
        </p:txBody>
      </p:sp>
      <p:graphicFrame>
        <p:nvGraphicFramePr>
          <p:cNvPr id="5" name="Chart 4">
            <a:extLst>
              <a:ext uri="{FF2B5EF4-FFF2-40B4-BE49-F238E27FC236}">
                <a16:creationId xmlns:a16="http://schemas.microsoft.com/office/drawing/2014/main" id="{E03F75FC-E2A4-D74D-736B-57E28B6FF9CD}"/>
              </a:ext>
            </a:extLst>
          </p:cNvPr>
          <p:cNvGraphicFramePr>
            <a:graphicFrameLocks/>
          </p:cNvGraphicFramePr>
          <p:nvPr>
            <p:extLst>
              <p:ext uri="{D42A27DB-BD31-4B8C-83A1-F6EECF244321}">
                <p14:modId xmlns:p14="http://schemas.microsoft.com/office/powerpoint/2010/main" val="1770327302"/>
              </p:ext>
            </p:extLst>
          </p:nvPr>
        </p:nvGraphicFramePr>
        <p:xfrm>
          <a:off x="5288556" y="1085026"/>
          <a:ext cx="5809974" cy="2172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BF27973-239C-E1F8-0F05-FB19A6E9AA9F}"/>
              </a:ext>
            </a:extLst>
          </p:cNvPr>
          <p:cNvGraphicFramePr>
            <a:graphicFrameLocks/>
          </p:cNvGraphicFramePr>
          <p:nvPr>
            <p:extLst>
              <p:ext uri="{D42A27DB-BD31-4B8C-83A1-F6EECF244321}">
                <p14:modId xmlns:p14="http://schemas.microsoft.com/office/powerpoint/2010/main" val="3579871572"/>
              </p:ext>
            </p:extLst>
          </p:nvPr>
        </p:nvGraphicFramePr>
        <p:xfrm>
          <a:off x="5508407" y="4160521"/>
          <a:ext cx="5727283" cy="259784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BACD7219-2E09-16FD-D52F-068D09DAC50B}"/>
              </a:ext>
            </a:extLst>
          </p:cNvPr>
          <p:cNvSpPr/>
          <p:nvPr/>
        </p:nvSpPr>
        <p:spPr>
          <a:xfrm>
            <a:off x="5508407" y="3698856"/>
            <a:ext cx="1855764" cy="369332"/>
          </a:xfrm>
          <a:prstGeom prst="rect">
            <a:avLst/>
          </a:prstGeom>
        </p:spPr>
        <p:txBody>
          <a:bodyPr wrap="none">
            <a:spAutoFit/>
          </a:bodyPr>
          <a:lstStyle/>
          <a:p>
            <a:r>
              <a:rPr lang="en-US" b="1" dirty="0">
                <a:solidFill>
                  <a:srgbClr val="245237"/>
                </a:solidFill>
                <a:latin typeface="ProximaNova-Bold"/>
              </a:rPr>
              <a:t>BARLEY IMPORTS</a:t>
            </a:r>
          </a:p>
        </p:txBody>
      </p:sp>
      <p:sp>
        <p:nvSpPr>
          <p:cNvPr id="8" name="Rectangle 7">
            <a:extLst>
              <a:ext uri="{FF2B5EF4-FFF2-40B4-BE49-F238E27FC236}">
                <a16:creationId xmlns:a16="http://schemas.microsoft.com/office/drawing/2014/main" id="{7DD3CDB6-2FD4-96A4-C6A9-4F3D027F2B9F}"/>
              </a:ext>
            </a:extLst>
          </p:cNvPr>
          <p:cNvSpPr/>
          <p:nvPr/>
        </p:nvSpPr>
        <p:spPr>
          <a:xfrm>
            <a:off x="92638" y="490589"/>
            <a:ext cx="5081584" cy="430887"/>
          </a:xfrm>
          <a:prstGeom prst="rect">
            <a:avLst/>
          </a:prstGeom>
        </p:spPr>
        <p:txBody>
          <a:bodyPr wrap="none">
            <a:spAutoFit/>
          </a:bodyPr>
          <a:lstStyle/>
          <a:p>
            <a:r>
              <a:rPr lang="en-US" sz="2200" b="1" dirty="0">
                <a:solidFill>
                  <a:schemeClr val="bg1"/>
                </a:solidFill>
                <a:latin typeface="ProximaNova-Bold"/>
              </a:rPr>
              <a:t>IRAN’S BARLEY PRODUCTION  &amp; IMPORTS</a:t>
            </a:r>
          </a:p>
        </p:txBody>
      </p:sp>
      <p:pic>
        <p:nvPicPr>
          <p:cNvPr id="9" name="Picture 8">
            <a:extLst>
              <a:ext uri="{FF2B5EF4-FFF2-40B4-BE49-F238E27FC236}">
                <a16:creationId xmlns:a16="http://schemas.microsoft.com/office/drawing/2014/main" id="{85121996-B454-6273-0936-2627E283C355}"/>
              </a:ext>
            </a:extLst>
          </p:cNvPr>
          <p:cNvPicPr>
            <a:picLocks noChangeAspect="1"/>
          </p:cNvPicPr>
          <p:nvPr/>
        </p:nvPicPr>
        <p:blipFill>
          <a:blip r:embed="rId5"/>
          <a:stretch>
            <a:fillRect/>
          </a:stretch>
        </p:blipFill>
        <p:spPr>
          <a:xfrm>
            <a:off x="10081260" y="3600450"/>
            <a:ext cx="1017270" cy="151447"/>
          </a:xfrm>
          <a:prstGeom prst="rect">
            <a:avLst/>
          </a:prstGeom>
        </p:spPr>
      </p:pic>
    </p:spTree>
    <p:extLst>
      <p:ext uri="{BB962C8B-B14F-4D97-AF65-F5344CB8AC3E}">
        <p14:creationId xmlns:p14="http://schemas.microsoft.com/office/powerpoint/2010/main" val="97382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469751"/>
            <a:ext cx="12192000" cy="3388249"/>
          </a:xfrm>
          <a:prstGeom prst="rect">
            <a:avLst/>
          </a:prstGeom>
        </p:spPr>
      </p:pic>
      <p:pic>
        <p:nvPicPr>
          <p:cNvPr id="5" name="Picture 4">
            <a:extLst>
              <a:ext uri="{FF2B5EF4-FFF2-40B4-BE49-F238E27FC236}">
                <a16:creationId xmlns:a16="http://schemas.microsoft.com/office/drawing/2014/main" id="{867A5606-1C9D-F6F3-E1D3-1C72BF066DCC}"/>
              </a:ext>
            </a:extLst>
          </p:cNvPr>
          <p:cNvPicPr>
            <a:picLocks noChangeAspect="1"/>
          </p:cNvPicPr>
          <p:nvPr/>
        </p:nvPicPr>
        <p:blipFill>
          <a:blip r:embed="rId3"/>
          <a:stretch>
            <a:fillRect/>
          </a:stretch>
        </p:blipFill>
        <p:spPr>
          <a:xfrm>
            <a:off x="5897306" y="3341262"/>
            <a:ext cx="863056" cy="128489"/>
          </a:xfrm>
          <a:prstGeom prst="rect">
            <a:avLst/>
          </a:prstGeom>
        </p:spPr>
      </p:pic>
      <p:pic>
        <p:nvPicPr>
          <p:cNvPr id="12" name="Picture 11">
            <a:extLst>
              <a:ext uri="{FF2B5EF4-FFF2-40B4-BE49-F238E27FC236}">
                <a16:creationId xmlns:a16="http://schemas.microsoft.com/office/drawing/2014/main" id="{21DD5EC5-235F-9639-024A-9CAA9AD42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345147"/>
          </a:xfrm>
          <a:prstGeom prst="rect">
            <a:avLst/>
          </a:prstGeom>
        </p:spPr>
      </p:pic>
      <p:sp>
        <p:nvSpPr>
          <p:cNvPr id="13" name="Rectangle 12">
            <a:extLst>
              <a:ext uri="{FF2B5EF4-FFF2-40B4-BE49-F238E27FC236}">
                <a16:creationId xmlns:a16="http://schemas.microsoft.com/office/drawing/2014/main" id="{DE2AF85C-765F-F334-E789-16C1D2334912}"/>
              </a:ext>
            </a:extLst>
          </p:cNvPr>
          <p:cNvSpPr/>
          <p:nvPr/>
        </p:nvSpPr>
        <p:spPr>
          <a:xfrm>
            <a:off x="806072" y="2599317"/>
            <a:ext cx="3681842" cy="461665"/>
          </a:xfrm>
          <a:prstGeom prst="rect">
            <a:avLst/>
          </a:prstGeom>
        </p:spPr>
        <p:txBody>
          <a:bodyPr wrap="none">
            <a:spAutoFit/>
          </a:bodyPr>
          <a:lstStyle/>
          <a:p>
            <a:r>
              <a:rPr lang="en-US" sz="2400" b="1" dirty="0">
                <a:solidFill>
                  <a:schemeClr val="bg1"/>
                </a:solidFill>
                <a:latin typeface="ProximaNova-Bold"/>
              </a:rPr>
              <a:t>IRAN’S CORN PRODUCTION</a:t>
            </a:r>
          </a:p>
        </p:txBody>
      </p:sp>
      <p:graphicFrame>
        <p:nvGraphicFramePr>
          <p:cNvPr id="14" name="Chart 13">
            <a:extLst>
              <a:ext uri="{FF2B5EF4-FFF2-40B4-BE49-F238E27FC236}">
                <a16:creationId xmlns:a16="http://schemas.microsoft.com/office/drawing/2014/main" id="{05C5493D-11CE-34F5-E489-74453206A35C}"/>
              </a:ext>
            </a:extLst>
          </p:cNvPr>
          <p:cNvGraphicFramePr>
            <a:graphicFrameLocks/>
          </p:cNvGraphicFramePr>
          <p:nvPr>
            <p:extLst>
              <p:ext uri="{D42A27DB-BD31-4B8C-83A1-F6EECF244321}">
                <p14:modId xmlns:p14="http://schemas.microsoft.com/office/powerpoint/2010/main" val="233573357"/>
              </p:ext>
            </p:extLst>
          </p:nvPr>
        </p:nvGraphicFramePr>
        <p:xfrm>
          <a:off x="223761" y="3468553"/>
          <a:ext cx="5479435" cy="3345147"/>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a:extLst>
              <a:ext uri="{FF2B5EF4-FFF2-40B4-BE49-F238E27FC236}">
                <a16:creationId xmlns:a16="http://schemas.microsoft.com/office/drawing/2014/main" id="{CB07CA7B-8E54-9E61-8A84-315BC566A2B8}"/>
              </a:ext>
            </a:extLst>
          </p:cNvPr>
          <p:cNvSpPr/>
          <p:nvPr/>
        </p:nvSpPr>
        <p:spPr>
          <a:xfrm>
            <a:off x="7990313" y="2650177"/>
            <a:ext cx="3125856" cy="461665"/>
          </a:xfrm>
          <a:prstGeom prst="rect">
            <a:avLst/>
          </a:prstGeom>
        </p:spPr>
        <p:txBody>
          <a:bodyPr wrap="none">
            <a:spAutoFit/>
          </a:bodyPr>
          <a:lstStyle/>
          <a:p>
            <a:r>
              <a:rPr lang="en-US" sz="2400" b="1" dirty="0">
                <a:solidFill>
                  <a:schemeClr val="bg1"/>
                </a:solidFill>
                <a:latin typeface="ProximaNova-Bold"/>
              </a:rPr>
              <a:t>IRAN’S CORN IMPORTS</a:t>
            </a:r>
          </a:p>
        </p:txBody>
      </p:sp>
      <p:graphicFrame>
        <p:nvGraphicFramePr>
          <p:cNvPr id="16" name="Chart 15">
            <a:extLst>
              <a:ext uri="{FF2B5EF4-FFF2-40B4-BE49-F238E27FC236}">
                <a16:creationId xmlns:a16="http://schemas.microsoft.com/office/drawing/2014/main" id="{194A2F10-105E-CC21-DC4D-70FED1C8C7B3}"/>
              </a:ext>
            </a:extLst>
          </p:cNvPr>
          <p:cNvGraphicFramePr>
            <a:graphicFrameLocks/>
          </p:cNvGraphicFramePr>
          <p:nvPr>
            <p:extLst>
              <p:ext uri="{D42A27DB-BD31-4B8C-83A1-F6EECF244321}">
                <p14:modId xmlns:p14="http://schemas.microsoft.com/office/powerpoint/2010/main" val="3985038783"/>
              </p:ext>
            </p:extLst>
          </p:nvPr>
        </p:nvGraphicFramePr>
        <p:xfrm>
          <a:off x="6948295" y="3469751"/>
          <a:ext cx="5013766" cy="31802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2534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6003470" y="1510952"/>
            <a:ext cx="81559" cy="870233"/>
          </a:xfrm>
          <a:prstGeom prst="rect">
            <a:avLst/>
          </a:prstGeom>
        </p:spPr>
      </p:pic>
      <p:pic>
        <p:nvPicPr>
          <p:cNvPr id="21" name="Picture 20"/>
          <p:cNvPicPr>
            <a:picLocks noChangeAspect="1"/>
          </p:cNvPicPr>
          <p:nvPr/>
        </p:nvPicPr>
        <p:blipFill>
          <a:blip r:embed="rId2"/>
          <a:stretch>
            <a:fillRect/>
          </a:stretch>
        </p:blipFill>
        <p:spPr>
          <a:xfrm>
            <a:off x="6003469" y="2495280"/>
            <a:ext cx="81559" cy="870233"/>
          </a:xfrm>
          <a:prstGeom prst="rect">
            <a:avLst/>
          </a:prstGeom>
        </p:spPr>
      </p:pic>
      <p:pic>
        <p:nvPicPr>
          <p:cNvPr id="22" name="Picture 21"/>
          <p:cNvPicPr>
            <a:picLocks noChangeAspect="1"/>
          </p:cNvPicPr>
          <p:nvPr/>
        </p:nvPicPr>
        <p:blipFill>
          <a:blip r:embed="rId3"/>
          <a:stretch>
            <a:fillRect/>
          </a:stretch>
        </p:blipFill>
        <p:spPr>
          <a:xfrm>
            <a:off x="5973704" y="3699806"/>
            <a:ext cx="150509" cy="2510494"/>
          </a:xfrm>
          <a:prstGeom prst="rect">
            <a:avLst/>
          </a:prstGeom>
        </p:spPr>
      </p:pic>
      <p:graphicFrame>
        <p:nvGraphicFramePr>
          <p:cNvPr id="3" name="Chart 2">
            <a:extLst>
              <a:ext uri="{FF2B5EF4-FFF2-40B4-BE49-F238E27FC236}">
                <a16:creationId xmlns:a16="http://schemas.microsoft.com/office/drawing/2014/main" id="{B2390F5F-058F-BDA7-2B24-BCF01AAFFCB1}"/>
              </a:ext>
            </a:extLst>
          </p:cNvPr>
          <p:cNvGraphicFramePr>
            <a:graphicFrameLocks/>
          </p:cNvGraphicFramePr>
          <p:nvPr>
            <p:extLst>
              <p:ext uri="{D42A27DB-BD31-4B8C-83A1-F6EECF244321}">
                <p14:modId xmlns:p14="http://schemas.microsoft.com/office/powerpoint/2010/main" val="3377514114"/>
              </p:ext>
            </p:extLst>
          </p:nvPr>
        </p:nvGraphicFramePr>
        <p:xfrm>
          <a:off x="6280505" y="818689"/>
          <a:ext cx="5323493" cy="2881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6B324BE-1210-825A-29A7-F82C621C0777}"/>
              </a:ext>
            </a:extLst>
          </p:cNvPr>
          <p:cNvGraphicFramePr>
            <a:graphicFrameLocks/>
          </p:cNvGraphicFramePr>
          <p:nvPr>
            <p:extLst>
              <p:ext uri="{D42A27DB-BD31-4B8C-83A1-F6EECF244321}">
                <p14:modId xmlns:p14="http://schemas.microsoft.com/office/powerpoint/2010/main" val="2585520108"/>
              </p:ext>
            </p:extLst>
          </p:nvPr>
        </p:nvGraphicFramePr>
        <p:xfrm>
          <a:off x="6214188" y="4263389"/>
          <a:ext cx="5509243" cy="246893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47CFC0D6-4D9C-D629-3C57-41BC9C3BB1B4}"/>
              </a:ext>
            </a:extLst>
          </p:cNvPr>
          <p:cNvSpPr/>
          <p:nvPr/>
        </p:nvSpPr>
        <p:spPr>
          <a:xfrm>
            <a:off x="6085028" y="3851519"/>
            <a:ext cx="2456313" cy="338554"/>
          </a:xfrm>
          <a:prstGeom prst="rect">
            <a:avLst/>
          </a:prstGeom>
        </p:spPr>
        <p:txBody>
          <a:bodyPr wrap="none">
            <a:spAutoFit/>
          </a:bodyPr>
          <a:lstStyle/>
          <a:p>
            <a:r>
              <a:rPr lang="en-US" sz="1600" b="1" dirty="0">
                <a:solidFill>
                  <a:srgbClr val="245237"/>
                </a:solidFill>
                <a:latin typeface="ProximaNova-Bold"/>
              </a:rPr>
              <a:t>IRAN’S</a:t>
            </a:r>
            <a:r>
              <a:rPr lang="en-US" sz="1600" b="1" dirty="0">
                <a:solidFill>
                  <a:srgbClr val="FF0000"/>
                </a:solidFill>
                <a:latin typeface="ProximaNova-Bold"/>
              </a:rPr>
              <a:t> </a:t>
            </a:r>
            <a:r>
              <a:rPr lang="en-US" sz="1600" b="1" dirty="0">
                <a:solidFill>
                  <a:srgbClr val="245237"/>
                </a:solidFill>
                <a:latin typeface="ProximaNova-Bold"/>
              </a:rPr>
              <a:t>OILSEEDS IMPORTS</a:t>
            </a:r>
          </a:p>
        </p:txBody>
      </p:sp>
      <p:sp>
        <p:nvSpPr>
          <p:cNvPr id="16" name="TextBox 15">
            <a:extLst>
              <a:ext uri="{FF2B5EF4-FFF2-40B4-BE49-F238E27FC236}">
                <a16:creationId xmlns:a16="http://schemas.microsoft.com/office/drawing/2014/main" id="{874CCA15-88A9-81D8-27CD-16BBDD18322D}"/>
              </a:ext>
            </a:extLst>
          </p:cNvPr>
          <p:cNvSpPr txBox="1"/>
          <p:nvPr/>
        </p:nvSpPr>
        <p:spPr>
          <a:xfrm>
            <a:off x="6044248" y="297644"/>
            <a:ext cx="6143624" cy="338554"/>
          </a:xfrm>
          <a:prstGeom prst="rect">
            <a:avLst/>
          </a:prstGeom>
          <a:noFill/>
        </p:spPr>
        <p:txBody>
          <a:bodyPr wrap="square">
            <a:spAutoFit/>
          </a:bodyPr>
          <a:lstStyle/>
          <a:p>
            <a:r>
              <a:rPr lang="en-US" sz="1600" b="1" dirty="0">
                <a:solidFill>
                  <a:srgbClr val="245237"/>
                </a:solidFill>
                <a:latin typeface="ProximaNova-Bold"/>
              </a:rPr>
              <a:t>OILSEEDS PRODUCTION </a:t>
            </a:r>
            <a:endParaRPr lang="fa-IR" sz="1600" dirty="0"/>
          </a:p>
        </p:txBody>
      </p:sp>
      <p:grpSp>
        <p:nvGrpSpPr>
          <p:cNvPr id="20" name="Group 19">
            <a:extLst>
              <a:ext uri="{FF2B5EF4-FFF2-40B4-BE49-F238E27FC236}">
                <a16:creationId xmlns:a16="http://schemas.microsoft.com/office/drawing/2014/main" id="{7B9234C5-598D-E6BB-0C66-BC6D929C39E2}"/>
              </a:ext>
            </a:extLst>
          </p:cNvPr>
          <p:cNvGrpSpPr/>
          <p:nvPr/>
        </p:nvGrpSpPr>
        <p:grpSpPr>
          <a:xfrm>
            <a:off x="-12688" y="0"/>
            <a:ext cx="6155870" cy="6858000"/>
            <a:chOff x="-12688" y="0"/>
            <a:chExt cx="6155870" cy="6858000"/>
          </a:xfrm>
        </p:grpSpPr>
        <p:pic>
          <p:nvPicPr>
            <p:cNvPr id="14" name="Picture 13"/>
            <p:cNvPicPr>
              <a:picLocks noChangeAspect="1"/>
            </p:cNvPicPr>
            <p:nvPr/>
          </p:nvPicPr>
          <p:blipFill>
            <a:blip r:embed="rId6"/>
            <a:stretch>
              <a:fillRect/>
            </a:stretch>
          </p:blipFill>
          <p:spPr>
            <a:xfrm>
              <a:off x="-12688" y="0"/>
              <a:ext cx="6155870" cy="68580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7" y="1524001"/>
              <a:ext cx="5847188" cy="2449605"/>
            </a:xfrm>
            <a:prstGeom prst="rect">
              <a:avLst/>
            </a:prstGeom>
          </p:spPr>
        </p:pic>
        <p:sp>
          <p:nvSpPr>
            <p:cNvPr id="17" name="Rectangle 16">
              <a:extLst>
                <a:ext uri="{FF2B5EF4-FFF2-40B4-BE49-F238E27FC236}">
                  <a16:creationId xmlns:a16="http://schemas.microsoft.com/office/drawing/2014/main" id="{6BB1AC22-FAFA-0A9E-4010-E91E112EB353}"/>
                </a:ext>
              </a:extLst>
            </p:cNvPr>
            <p:cNvSpPr/>
            <p:nvPr/>
          </p:nvSpPr>
          <p:spPr>
            <a:xfrm>
              <a:off x="5912657" y="970490"/>
              <a:ext cx="230525" cy="536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3" name="Rectangle 22">
            <a:extLst>
              <a:ext uri="{FF2B5EF4-FFF2-40B4-BE49-F238E27FC236}">
                <a16:creationId xmlns:a16="http://schemas.microsoft.com/office/drawing/2014/main" id="{3D6EFBC2-C1DA-36D8-B3DA-17B5476703B8}"/>
              </a:ext>
            </a:extLst>
          </p:cNvPr>
          <p:cNvSpPr/>
          <p:nvPr/>
        </p:nvSpPr>
        <p:spPr>
          <a:xfrm>
            <a:off x="68707" y="818689"/>
            <a:ext cx="5688160" cy="461665"/>
          </a:xfrm>
          <a:prstGeom prst="rect">
            <a:avLst/>
          </a:prstGeom>
        </p:spPr>
        <p:txBody>
          <a:bodyPr wrap="none">
            <a:spAutoFit/>
          </a:bodyPr>
          <a:lstStyle/>
          <a:p>
            <a:r>
              <a:rPr lang="en-US" sz="2400" b="1" dirty="0">
                <a:solidFill>
                  <a:srgbClr val="245237"/>
                </a:solidFill>
                <a:latin typeface="ProximaNova-Bold"/>
              </a:rPr>
              <a:t>IRAN’S OILSEEDS PRODUCTION &amp; IMPORTS</a:t>
            </a:r>
          </a:p>
        </p:txBody>
      </p:sp>
    </p:spTree>
    <p:extLst>
      <p:ext uri="{BB962C8B-B14F-4D97-AF65-F5344CB8AC3E}">
        <p14:creationId xmlns:p14="http://schemas.microsoft.com/office/powerpoint/2010/main" val="121515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719" y="622157"/>
            <a:ext cx="5875263" cy="584775"/>
          </a:xfrm>
          <a:prstGeom prst="rect">
            <a:avLst/>
          </a:prstGeom>
        </p:spPr>
        <p:txBody>
          <a:bodyPr wrap="none">
            <a:spAutoFit/>
          </a:bodyPr>
          <a:lstStyle/>
          <a:p>
            <a:r>
              <a:rPr lang="en-US" sz="3200" b="1" dirty="0">
                <a:solidFill>
                  <a:srgbClr val="245237"/>
                </a:solidFill>
                <a:latin typeface="ProximaNova-Bold"/>
              </a:rPr>
              <a:t>IRAN’S PROTEIN MEALS IMPORTS</a:t>
            </a:r>
          </a:p>
        </p:txBody>
      </p:sp>
      <p:pic>
        <p:nvPicPr>
          <p:cNvPr id="3" name="Picture 2"/>
          <p:cNvPicPr>
            <a:picLocks noChangeAspect="1"/>
          </p:cNvPicPr>
          <p:nvPr/>
        </p:nvPicPr>
        <p:blipFill>
          <a:blip r:embed="rId2"/>
          <a:stretch>
            <a:fillRect/>
          </a:stretch>
        </p:blipFill>
        <p:spPr>
          <a:xfrm>
            <a:off x="0" y="5311588"/>
            <a:ext cx="12192000" cy="1546412"/>
          </a:xfrm>
          <a:prstGeom prst="rect">
            <a:avLst/>
          </a:prstGeom>
        </p:spPr>
      </p:pic>
      <p:pic>
        <p:nvPicPr>
          <p:cNvPr id="10" name="Picture 9"/>
          <p:cNvPicPr>
            <a:picLocks noChangeAspect="1"/>
          </p:cNvPicPr>
          <p:nvPr/>
        </p:nvPicPr>
        <p:blipFill>
          <a:blip r:embed="rId3"/>
          <a:stretch>
            <a:fillRect/>
          </a:stretch>
        </p:blipFill>
        <p:spPr>
          <a:xfrm>
            <a:off x="9284409" y="1529585"/>
            <a:ext cx="1400743" cy="208538"/>
          </a:xfrm>
          <a:prstGeom prst="rect">
            <a:avLst/>
          </a:prstGeom>
        </p:spPr>
      </p:pic>
      <p:sp>
        <p:nvSpPr>
          <p:cNvPr id="11" name="Rectangle 10"/>
          <p:cNvSpPr/>
          <p:nvPr/>
        </p:nvSpPr>
        <p:spPr>
          <a:xfrm>
            <a:off x="4438782" y="5615220"/>
            <a:ext cx="3570208" cy="456535"/>
          </a:xfrm>
          <a:prstGeom prst="rect">
            <a:avLst/>
          </a:prstGeom>
        </p:spPr>
        <p:txBody>
          <a:bodyPr wrap="none">
            <a:spAutoFit/>
          </a:bodyPr>
          <a:lstStyle/>
          <a:p>
            <a:pPr>
              <a:lnSpc>
                <a:spcPct val="150000"/>
              </a:lnSpc>
            </a:pPr>
            <a:r>
              <a:rPr lang="en-US" b="1" dirty="0">
                <a:solidFill>
                  <a:srgbClr val="373435"/>
                </a:solidFill>
                <a:latin typeface="ProximaNova-Bold"/>
              </a:rPr>
              <a:t>Consumption: 4 million </a:t>
            </a:r>
            <a:r>
              <a:rPr lang="en-US" b="1" dirty="0" err="1">
                <a:solidFill>
                  <a:srgbClr val="373435"/>
                </a:solidFill>
                <a:latin typeface="ProximaNova-Bold"/>
              </a:rPr>
              <a:t>tonnes</a:t>
            </a:r>
            <a:endParaRPr lang="en-US" b="1" dirty="0">
              <a:solidFill>
                <a:srgbClr val="373435"/>
              </a:solidFill>
              <a:latin typeface="ProximaNova-Bold"/>
            </a:endParaRPr>
          </a:p>
        </p:txBody>
      </p:sp>
      <p:graphicFrame>
        <p:nvGraphicFramePr>
          <p:cNvPr id="8" name="Chart 7">
            <a:extLst>
              <a:ext uri="{FF2B5EF4-FFF2-40B4-BE49-F238E27FC236}">
                <a16:creationId xmlns:a16="http://schemas.microsoft.com/office/drawing/2014/main" id="{00000000-0008-0000-0D00-000002000000}"/>
              </a:ext>
            </a:extLst>
          </p:cNvPr>
          <p:cNvGraphicFramePr>
            <a:graphicFrameLocks/>
          </p:cNvGraphicFramePr>
          <p:nvPr>
            <p:extLst>
              <p:ext uri="{D42A27DB-BD31-4B8C-83A1-F6EECF244321}">
                <p14:modId xmlns:p14="http://schemas.microsoft.com/office/powerpoint/2010/main" val="513325232"/>
              </p:ext>
            </p:extLst>
          </p:nvPr>
        </p:nvGraphicFramePr>
        <p:xfrm>
          <a:off x="1526959" y="1802921"/>
          <a:ext cx="8966447" cy="36499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25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871" y="582361"/>
            <a:ext cx="5883918" cy="584775"/>
          </a:xfrm>
          <a:prstGeom prst="rect">
            <a:avLst/>
          </a:prstGeom>
        </p:spPr>
        <p:txBody>
          <a:bodyPr wrap="none">
            <a:spAutoFit/>
          </a:bodyPr>
          <a:lstStyle/>
          <a:p>
            <a:r>
              <a:rPr lang="en-US" sz="3200" b="1" dirty="0">
                <a:solidFill>
                  <a:srgbClr val="245237"/>
                </a:solidFill>
                <a:latin typeface="ProximaNova-Bold"/>
              </a:rPr>
              <a:t>IRAN’S VEGETABLE OILS IMPORTS</a:t>
            </a:r>
          </a:p>
        </p:txBody>
      </p:sp>
      <p:pic>
        <p:nvPicPr>
          <p:cNvPr id="3" name="Picture 2"/>
          <p:cNvPicPr>
            <a:picLocks noChangeAspect="1"/>
          </p:cNvPicPr>
          <p:nvPr/>
        </p:nvPicPr>
        <p:blipFill>
          <a:blip r:embed="rId2"/>
          <a:stretch>
            <a:fillRect/>
          </a:stretch>
        </p:blipFill>
        <p:spPr>
          <a:xfrm>
            <a:off x="0" y="5311588"/>
            <a:ext cx="12192000" cy="1546412"/>
          </a:xfrm>
          <a:prstGeom prst="rect">
            <a:avLst/>
          </a:prstGeom>
        </p:spPr>
      </p:pic>
      <p:pic>
        <p:nvPicPr>
          <p:cNvPr id="10" name="Picture 9"/>
          <p:cNvPicPr>
            <a:picLocks noChangeAspect="1"/>
          </p:cNvPicPr>
          <p:nvPr/>
        </p:nvPicPr>
        <p:blipFill>
          <a:blip r:embed="rId3"/>
          <a:stretch>
            <a:fillRect/>
          </a:stretch>
        </p:blipFill>
        <p:spPr>
          <a:xfrm>
            <a:off x="9749544" y="1254495"/>
            <a:ext cx="1400743" cy="208538"/>
          </a:xfrm>
          <a:prstGeom prst="rect">
            <a:avLst/>
          </a:prstGeom>
        </p:spPr>
      </p:pic>
      <p:sp>
        <p:nvSpPr>
          <p:cNvPr id="17" name="Rectangle 16"/>
          <p:cNvSpPr/>
          <p:nvPr/>
        </p:nvSpPr>
        <p:spPr>
          <a:xfrm>
            <a:off x="1150163" y="6135371"/>
            <a:ext cx="9891671" cy="584775"/>
          </a:xfrm>
          <a:prstGeom prst="rect">
            <a:avLst/>
          </a:prstGeom>
        </p:spPr>
        <p:txBody>
          <a:bodyPr wrap="square">
            <a:spAutoFit/>
          </a:bodyPr>
          <a:lstStyle/>
          <a:p>
            <a:pPr algn="just"/>
            <a:r>
              <a:rPr lang="en-US" sz="1600" dirty="0">
                <a:solidFill>
                  <a:srgbClr val="373435"/>
                </a:solidFill>
                <a:latin typeface="ProximaNova-Regular"/>
              </a:rPr>
              <a:t>71% of domestic demand for vegetable oils are imported in the form of unrefined oil, 20% in the form of oilseeds and the remaining 9% are produced locally.</a:t>
            </a:r>
          </a:p>
        </p:txBody>
      </p:sp>
      <p:graphicFrame>
        <p:nvGraphicFramePr>
          <p:cNvPr id="15" name="Chart 14">
            <a:extLst>
              <a:ext uri="{FF2B5EF4-FFF2-40B4-BE49-F238E27FC236}">
                <a16:creationId xmlns:a16="http://schemas.microsoft.com/office/drawing/2014/main" id="{A7A41127-295F-4CC9-8177-546F81FFF82C}"/>
              </a:ext>
            </a:extLst>
          </p:cNvPr>
          <p:cNvGraphicFramePr>
            <a:graphicFrameLocks/>
          </p:cNvGraphicFramePr>
          <p:nvPr>
            <p:extLst>
              <p:ext uri="{D42A27DB-BD31-4B8C-83A1-F6EECF244321}">
                <p14:modId xmlns:p14="http://schemas.microsoft.com/office/powerpoint/2010/main" val="220960412"/>
              </p:ext>
            </p:extLst>
          </p:nvPr>
        </p:nvGraphicFramePr>
        <p:xfrm>
          <a:off x="809947" y="1755848"/>
          <a:ext cx="10340340" cy="414780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88340215-3D0F-D8D3-AF32-37834BB0D48B}"/>
              </a:ext>
            </a:extLst>
          </p:cNvPr>
          <p:cNvSpPr txBox="1"/>
          <p:nvPr/>
        </p:nvSpPr>
        <p:spPr>
          <a:xfrm rot="16200000">
            <a:off x="2607616" y="5117279"/>
            <a:ext cx="397066" cy="200055"/>
          </a:xfrm>
          <a:prstGeom prst="rect">
            <a:avLst/>
          </a:prstGeom>
          <a:noFill/>
        </p:spPr>
        <p:txBody>
          <a:bodyPr wrap="square" rtlCol="0">
            <a:spAutoFit/>
          </a:bodyPr>
          <a:lstStyle/>
          <a:p>
            <a:pPr algn="ctr"/>
            <a:r>
              <a:rPr lang="en-US" sz="700" dirty="0">
                <a:solidFill>
                  <a:schemeClr val="bg1"/>
                </a:solidFill>
                <a:latin typeface="ProximaNova-Bold"/>
              </a:rPr>
              <a:t>17%</a:t>
            </a:r>
          </a:p>
        </p:txBody>
      </p:sp>
      <p:sp>
        <p:nvSpPr>
          <p:cNvPr id="18" name="TextBox 17">
            <a:extLst>
              <a:ext uri="{FF2B5EF4-FFF2-40B4-BE49-F238E27FC236}">
                <a16:creationId xmlns:a16="http://schemas.microsoft.com/office/drawing/2014/main" id="{C55E39B2-DA2D-9BAF-B03B-C0548953D778}"/>
              </a:ext>
            </a:extLst>
          </p:cNvPr>
          <p:cNvSpPr txBox="1"/>
          <p:nvPr/>
        </p:nvSpPr>
        <p:spPr>
          <a:xfrm rot="16200000">
            <a:off x="4417170" y="4786484"/>
            <a:ext cx="723332" cy="215444"/>
          </a:xfrm>
          <a:prstGeom prst="rect">
            <a:avLst/>
          </a:prstGeom>
          <a:noFill/>
        </p:spPr>
        <p:txBody>
          <a:bodyPr wrap="square" rtlCol="0">
            <a:spAutoFit/>
          </a:bodyPr>
          <a:lstStyle/>
          <a:p>
            <a:r>
              <a:rPr lang="en-US" sz="800" dirty="0">
                <a:solidFill>
                  <a:schemeClr val="bg1"/>
                </a:solidFill>
                <a:latin typeface="ProximaNova-Bold"/>
              </a:rPr>
              <a:t>44%</a:t>
            </a:r>
          </a:p>
        </p:txBody>
      </p:sp>
      <p:sp>
        <p:nvSpPr>
          <p:cNvPr id="19" name="TextBox 18">
            <a:extLst>
              <a:ext uri="{FF2B5EF4-FFF2-40B4-BE49-F238E27FC236}">
                <a16:creationId xmlns:a16="http://schemas.microsoft.com/office/drawing/2014/main" id="{369D63CA-29AC-CCCC-8888-34B3081BCE9E}"/>
              </a:ext>
            </a:extLst>
          </p:cNvPr>
          <p:cNvSpPr txBox="1"/>
          <p:nvPr/>
        </p:nvSpPr>
        <p:spPr>
          <a:xfrm rot="16200000">
            <a:off x="6405678" y="4814341"/>
            <a:ext cx="723332" cy="215444"/>
          </a:xfrm>
          <a:prstGeom prst="rect">
            <a:avLst/>
          </a:prstGeom>
          <a:noFill/>
        </p:spPr>
        <p:txBody>
          <a:bodyPr wrap="square" rtlCol="0">
            <a:spAutoFit/>
          </a:bodyPr>
          <a:lstStyle/>
          <a:p>
            <a:r>
              <a:rPr lang="en-US" sz="800" dirty="0">
                <a:solidFill>
                  <a:schemeClr val="bg1"/>
                </a:solidFill>
                <a:latin typeface="ProximaNova-Bold"/>
              </a:rPr>
              <a:t>34%</a:t>
            </a:r>
          </a:p>
        </p:txBody>
      </p:sp>
    </p:spTree>
    <p:extLst>
      <p:ext uri="{BB962C8B-B14F-4D97-AF65-F5344CB8AC3E}">
        <p14:creationId xmlns:p14="http://schemas.microsoft.com/office/powerpoint/2010/main" val="170689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589473" cy="6858000"/>
          </a:xfrm>
          <a:prstGeom prst="rect">
            <a:avLst/>
          </a:prstGeom>
        </p:spPr>
      </p:pic>
      <p:sp>
        <p:nvSpPr>
          <p:cNvPr id="8" name="TextBox 7">
            <a:extLst>
              <a:ext uri="{FF2B5EF4-FFF2-40B4-BE49-F238E27FC236}">
                <a16:creationId xmlns:a16="http://schemas.microsoft.com/office/drawing/2014/main" id="{230F6837-3168-092A-45F1-EFB06586F559}"/>
              </a:ext>
            </a:extLst>
          </p:cNvPr>
          <p:cNvSpPr txBox="1"/>
          <p:nvPr/>
        </p:nvSpPr>
        <p:spPr>
          <a:xfrm>
            <a:off x="4927692" y="260351"/>
            <a:ext cx="6329778" cy="523220"/>
          </a:xfrm>
          <a:prstGeom prst="rect">
            <a:avLst/>
          </a:prstGeom>
          <a:noFill/>
        </p:spPr>
        <p:txBody>
          <a:bodyPr wrap="square">
            <a:spAutoFit/>
          </a:bodyPr>
          <a:lstStyle/>
          <a:p>
            <a:pPr algn="ctr"/>
            <a:r>
              <a:rPr lang="en-US" sz="2800" b="1" dirty="0">
                <a:solidFill>
                  <a:srgbClr val="C00000"/>
                </a:solidFill>
                <a:latin typeface="ProximaNova-Bold"/>
              </a:rPr>
              <a:t>MAP OF DROUGHT</a:t>
            </a:r>
          </a:p>
        </p:txBody>
      </p:sp>
      <p:pic>
        <p:nvPicPr>
          <p:cNvPr id="9" name="Picture 8">
            <a:extLst>
              <a:ext uri="{FF2B5EF4-FFF2-40B4-BE49-F238E27FC236}">
                <a16:creationId xmlns:a16="http://schemas.microsoft.com/office/drawing/2014/main" id="{513E87FF-B22E-3A43-72EE-29EF23E70A4D}"/>
              </a:ext>
            </a:extLst>
          </p:cNvPr>
          <p:cNvPicPr>
            <a:picLocks noChangeAspect="1"/>
          </p:cNvPicPr>
          <p:nvPr/>
        </p:nvPicPr>
        <p:blipFill>
          <a:blip r:embed="rId3"/>
          <a:stretch>
            <a:fillRect/>
          </a:stretch>
        </p:blipFill>
        <p:spPr>
          <a:xfrm>
            <a:off x="4679877" y="2896387"/>
            <a:ext cx="6650481" cy="1635150"/>
          </a:xfrm>
          <a:prstGeom prst="rect">
            <a:avLst/>
          </a:prstGeom>
        </p:spPr>
      </p:pic>
      <p:pic>
        <p:nvPicPr>
          <p:cNvPr id="3" name="Picture 2">
            <a:extLst>
              <a:ext uri="{FF2B5EF4-FFF2-40B4-BE49-F238E27FC236}">
                <a16:creationId xmlns:a16="http://schemas.microsoft.com/office/drawing/2014/main" id="{1F939068-191A-A1C7-D2DF-E66AAF088907}"/>
              </a:ext>
            </a:extLst>
          </p:cNvPr>
          <p:cNvPicPr>
            <a:picLocks noChangeAspect="1"/>
          </p:cNvPicPr>
          <p:nvPr/>
        </p:nvPicPr>
        <p:blipFill>
          <a:blip r:embed="rId4"/>
          <a:stretch>
            <a:fillRect/>
          </a:stretch>
        </p:blipFill>
        <p:spPr>
          <a:xfrm>
            <a:off x="0" y="1563756"/>
            <a:ext cx="4589472" cy="3763617"/>
          </a:xfrm>
          <a:prstGeom prst="rect">
            <a:avLst/>
          </a:prstGeom>
        </p:spPr>
      </p:pic>
      <p:pic>
        <p:nvPicPr>
          <p:cNvPr id="4" name="Picture 3">
            <a:extLst>
              <a:ext uri="{FF2B5EF4-FFF2-40B4-BE49-F238E27FC236}">
                <a16:creationId xmlns:a16="http://schemas.microsoft.com/office/drawing/2014/main" id="{A7CE56A9-B063-33C4-4D14-AEA03EE76B11}"/>
              </a:ext>
            </a:extLst>
          </p:cNvPr>
          <p:cNvPicPr>
            <a:picLocks noChangeAspect="1"/>
          </p:cNvPicPr>
          <p:nvPr/>
        </p:nvPicPr>
        <p:blipFill>
          <a:blip r:embed="rId5"/>
          <a:stretch>
            <a:fillRect/>
          </a:stretch>
        </p:blipFill>
        <p:spPr>
          <a:xfrm>
            <a:off x="52917" y="3980696"/>
            <a:ext cx="1095099" cy="1101683"/>
          </a:xfrm>
          <a:prstGeom prst="rect">
            <a:avLst/>
          </a:prstGeom>
        </p:spPr>
      </p:pic>
      <p:sp>
        <p:nvSpPr>
          <p:cNvPr id="6" name="Rectangle 5">
            <a:extLst>
              <a:ext uri="{FF2B5EF4-FFF2-40B4-BE49-F238E27FC236}">
                <a16:creationId xmlns:a16="http://schemas.microsoft.com/office/drawing/2014/main" id="{7E5BA4EB-6C64-2AFD-DF66-08522F173978}"/>
              </a:ext>
            </a:extLst>
          </p:cNvPr>
          <p:cNvSpPr/>
          <p:nvPr/>
        </p:nvSpPr>
        <p:spPr>
          <a:xfrm>
            <a:off x="4439477" y="1623465"/>
            <a:ext cx="6817993" cy="1477328"/>
          </a:xfrm>
          <a:prstGeom prst="rect">
            <a:avLst/>
          </a:prstGeom>
        </p:spPr>
        <p:txBody>
          <a:bodyPr wrap="square">
            <a:spAutoFit/>
          </a:bodyPr>
          <a:lstStyle/>
          <a:p>
            <a:pPr lvl="1" algn="just"/>
            <a:r>
              <a:rPr lang="en-US" dirty="0">
                <a:latin typeface="ProximaNova-Bold"/>
              </a:rPr>
              <a:t>Iran has been battling drought for over 20 years, thanks to declining rainfall, rising temperatures, inefficient farming practices, excessive consumption in metropolises and poor management of resources.</a:t>
            </a:r>
          </a:p>
          <a:p>
            <a:pPr lvl="1" algn="just"/>
            <a:endParaRPr lang="en-US" dirty="0">
              <a:latin typeface="ProximaNova-Bold"/>
            </a:endParaRPr>
          </a:p>
        </p:txBody>
      </p:sp>
      <p:sp>
        <p:nvSpPr>
          <p:cNvPr id="7" name="Rectangle 6">
            <a:extLst>
              <a:ext uri="{FF2B5EF4-FFF2-40B4-BE49-F238E27FC236}">
                <a16:creationId xmlns:a16="http://schemas.microsoft.com/office/drawing/2014/main" id="{1F0B8EB5-2003-4F5A-6407-447D940BE18E}"/>
              </a:ext>
            </a:extLst>
          </p:cNvPr>
          <p:cNvSpPr/>
          <p:nvPr/>
        </p:nvSpPr>
        <p:spPr>
          <a:xfrm>
            <a:off x="4512365" y="4478636"/>
            <a:ext cx="6905457" cy="1477328"/>
          </a:xfrm>
          <a:prstGeom prst="rect">
            <a:avLst/>
          </a:prstGeom>
        </p:spPr>
        <p:txBody>
          <a:bodyPr wrap="square">
            <a:spAutoFit/>
          </a:bodyPr>
          <a:lstStyle/>
          <a:p>
            <a:pPr lvl="1" algn="just"/>
            <a:r>
              <a:rPr lang="en-US" dirty="0">
                <a:latin typeface="ProximaNova-Bold"/>
              </a:rPr>
              <a:t>According to the World Meteorological Organization's multiannual forecast, in the next five years, Iran’s average rainfall will decline by 75 percent, and the temperature rises by 50-75 percent compared to the long-term average.</a:t>
            </a:r>
          </a:p>
          <a:p>
            <a:pPr lvl="1" algn="just"/>
            <a:endParaRPr lang="en-US" dirty="0">
              <a:latin typeface="ProximaNova-Bold"/>
            </a:endParaRPr>
          </a:p>
        </p:txBody>
      </p:sp>
      <p:sp>
        <p:nvSpPr>
          <p:cNvPr id="10" name="TextBox 9">
            <a:extLst>
              <a:ext uri="{FF2B5EF4-FFF2-40B4-BE49-F238E27FC236}">
                <a16:creationId xmlns:a16="http://schemas.microsoft.com/office/drawing/2014/main" id="{53E874AA-65EA-C5D6-1941-9832E7E99912}"/>
              </a:ext>
            </a:extLst>
          </p:cNvPr>
          <p:cNvSpPr txBox="1"/>
          <p:nvPr/>
        </p:nvSpPr>
        <p:spPr>
          <a:xfrm>
            <a:off x="4854804" y="3252297"/>
            <a:ext cx="6402666" cy="923330"/>
          </a:xfrm>
          <a:prstGeom prst="rect">
            <a:avLst/>
          </a:prstGeom>
          <a:noFill/>
        </p:spPr>
        <p:txBody>
          <a:bodyPr wrap="square">
            <a:spAutoFit/>
          </a:bodyPr>
          <a:lstStyle/>
          <a:p>
            <a:pPr marL="0" lvl="1" algn="just"/>
            <a:r>
              <a:rPr lang="en-US" dirty="0">
                <a:latin typeface="ProximaNova-Regular"/>
              </a:rPr>
              <a:t>During the 10-year period(between March 20 , 2013 and March 20 , 2023) the highest percentage of drought was related to and very severe (50%) and no drought (3.2%), respectively.</a:t>
            </a:r>
          </a:p>
        </p:txBody>
      </p:sp>
    </p:spTree>
    <p:extLst>
      <p:ext uri="{BB962C8B-B14F-4D97-AF65-F5344CB8AC3E}">
        <p14:creationId xmlns:p14="http://schemas.microsoft.com/office/powerpoint/2010/main" val="393530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311588"/>
            <a:ext cx="12192000" cy="1546412"/>
          </a:xfrm>
          <a:prstGeom prst="rect">
            <a:avLst/>
          </a:prstGeom>
        </p:spPr>
      </p:pic>
      <p:sp>
        <p:nvSpPr>
          <p:cNvPr id="10" name="Rectangle 9"/>
          <p:cNvSpPr/>
          <p:nvPr/>
        </p:nvSpPr>
        <p:spPr>
          <a:xfrm>
            <a:off x="681516" y="5628715"/>
            <a:ext cx="11105965" cy="2126864"/>
          </a:xfrm>
          <a:prstGeom prst="rect">
            <a:avLst/>
          </a:prstGeom>
        </p:spPr>
        <p:txBody>
          <a:bodyPr wrap="square">
            <a:spAutoFit/>
          </a:bodyPr>
          <a:lstStyle/>
          <a:p>
            <a:pPr lvl="1" algn="ctr">
              <a:lnSpc>
                <a:spcPct val="150000"/>
              </a:lnSpc>
            </a:pPr>
            <a:r>
              <a:rPr lang="en-US" b="1" dirty="0">
                <a:latin typeface="ProximaNova-Bold"/>
              </a:rPr>
              <a:t>Unfortunately, over 70 percent of the country is suffering from severe drought,</a:t>
            </a:r>
          </a:p>
          <a:p>
            <a:pPr lvl="1" algn="ctr">
              <a:lnSpc>
                <a:spcPct val="150000"/>
              </a:lnSpc>
            </a:pPr>
            <a:r>
              <a:rPr lang="en-US" sz="1800" dirty="0"/>
              <a:t>The last water year marked the year of low rainfall for the country, causing the continuation of dry years.</a:t>
            </a:r>
          </a:p>
          <a:p>
            <a:pPr lvl="1" algn="ctr">
              <a:lnSpc>
                <a:spcPct val="150000"/>
              </a:lnSpc>
            </a:pPr>
            <a:endParaRPr lang="en-US" sz="1800" dirty="0"/>
          </a:p>
          <a:p>
            <a:pPr lvl="1" algn="ctr">
              <a:lnSpc>
                <a:spcPct val="150000"/>
              </a:lnSpc>
            </a:pPr>
            <a:endParaRPr lang="fa-IR" b="1" dirty="0">
              <a:latin typeface="ProximaNova-Bold"/>
            </a:endParaRPr>
          </a:p>
          <a:p>
            <a:pPr lvl="1" algn="ctr">
              <a:lnSpc>
                <a:spcPct val="150000"/>
              </a:lnSpc>
            </a:pPr>
            <a:endParaRPr lang="en-US" b="1" dirty="0">
              <a:latin typeface="ProximaNova-Bold"/>
            </a:endParaRPr>
          </a:p>
        </p:txBody>
      </p:sp>
      <p:sp>
        <p:nvSpPr>
          <p:cNvPr id="7" name="Rectangle 6"/>
          <p:cNvSpPr/>
          <p:nvPr/>
        </p:nvSpPr>
        <p:spPr>
          <a:xfrm>
            <a:off x="1080756" y="1115082"/>
            <a:ext cx="10030485" cy="1754326"/>
          </a:xfrm>
          <a:prstGeom prst="rect">
            <a:avLst/>
          </a:prstGeom>
        </p:spPr>
        <p:txBody>
          <a:bodyPr wrap="square">
            <a:spAutoFit/>
          </a:bodyPr>
          <a:lstStyle/>
          <a:p>
            <a:pPr marL="0" lvl="1" algn="just"/>
            <a:r>
              <a:rPr lang="en-US" dirty="0">
                <a:latin typeface="ProximaNova-Regular"/>
              </a:rPr>
              <a:t>The amount of rainfall in Iran's main river basins from March 2022 to March 2023 was, in most places, substantially lower compared with long term averages(9.5</a:t>
            </a:r>
            <a:r>
              <a:rPr lang="fa-IR" dirty="0">
                <a:latin typeface="ProximaNova-Regular"/>
              </a:rPr>
              <a:t> </a:t>
            </a:r>
            <a:r>
              <a:rPr lang="en-US" dirty="0">
                <a:latin typeface="ProximaNova-Regular"/>
              </a:rPr>
              <a:t> mm</a:t>
            </a:r>
            <a:r>
              <a:rPr lang="fa-IR" dirty="0">
                <a:latin typeface="ProximaNova-Regular"/>
              </a:rPr>
              <a:t> </a:t>
            </a:r>
            <a:r>
              <a:rPr lang="en-US" dirty="0">
                <a:latin typeface="ProximaNova-Regular"/>
              </a:rPr>
              <a:t>less precipitation &amp; The average temperature has increased  3°C ).</a:t>
            </a:r>
          </a:p>
          <a:p>
            <a:r>
              <a:rPr lang="en-US" dirty="0"/>
              <a:t>The Khuzestan, Fars,  Mazandaran, Khorasan </a:t>
            </a:r>
            <a:r>
              <a:rPr lang="en-US" dirty="0" err="1"/>
              <a:t>Razavi</a:t>
            </a:r>
            <a:r>
              <a:rPr lang="en-US" dirty="0"/>
              <a:t> and </a:t>
            </a:r>
            <a:r>
              <a:rPr lang="en-US" dirty="0" err="1"/>
              <a:t>Golestan</a:t>
            </a:r>
            <a:r>
              <a:rPr lang="en-US" dirty="0"/>
              <a:t>  provinces had the highest irrigated (about 43.7%) and rain-fed (20.5%) production in Iran, respectively, from 2021 to 2022 .</a:t>
            </a:r>
          </a:p>
          <a:p>
            <a:pPr marL="0" lvl="1" algn="just"/>
            <a:endParaRPr lang="en-US" dirty="0">
              <a:latin typeface="ProximaNova-Regular"/>
            </a:endParaRPr>
          </a:p>
        </p:txBody>
      </p:sp>
      <p:sp>
        <p:nvSpPr>
          <p:cNvPr id="9" name="Rectangle 8"/>
          <p:cNvSpPr/>
          <p:nvPr/>
        </p:nvSpPr>
        <p:spPr>
          <a:xfrm>
            <a:off x="4289681" y="382900"/>
            <a:ext cx="5507741" cy="523220"/>
          </a:xfrm>
          <a:prstGeom prst="rect">
            <a:avLst/>
          </a:prstGeom>
        </p:spPr>
        <p:txBody>
          <a:bodyPr wrap="square">
            <a:spAutoFit/>
          </a:bodyPr>
          <a:lstStyle/>
          <a:p>
            <a:pPr algn="just"/>
            <a:r>
              <a:rPr lang="en-US" sz="2800" b="1" dirty="0">
                <a:solidFill>
                  <a:srgbClr val="C00000"/>
                </a:solidFill>
                <a:latin typeface="ProximaNova-Bold"/>
              </a:rPr>
              <a:t>Iran's Agriculture and Drought</a:t>
            </a:r>
          </a:p>
        </p:txBody>
      </p:sp>
      <p:sp>
        <p:nvSpPr>
          <p:cNvPr id="5" name="Rectangle 4"/>
          <p:cNvSpPr/>
          <p:nvPr/>
        </p:nvSpPr>
        <p:spPr>
          <a:xfrm rot="16200000">
            <a:off x="-16101" y="4102085"/>
            <a:ext cx="747819" cy="276999"/>
          </a:xfrm>
          <a:prstGeom prst="rect">
            <a:avLst/>
          </a:prstGeom>
        </p:spPr>
        <p:txBody>
          <a:bodyPr wrap="square">
            <a:spAutoFit/>
          </a:bodyPr>
          <a:lstStyle/>
          <a:p>
            <a:r>
              <a:rPr lang="en-US" sz="1200" dirty="0"/>
              <a:t>Mm</a:t>
            </a: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742755218"/>
              </p:ext>
            </p:extLst>
          </p:nvPr>
        </p:nvGraphicFramePr>
        <p:xfrm>
          <a:off x="1499767" y="2654422"/>
          <a:ext cx="9469461" cy="3214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503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
        <p:nvSpPr>
          <p:cNvPr id="6" name="Rectangle 5"/>
          <p:cNvSpPr/>
          <p:nvPr/>
        </p:nvSpPr>
        <p:spPr>
          <a:xfrm>
            <a:off x="4686374" y="3254186"/>
            <a:ext cx="3222677" cy="707886"/>
          </a:xfrm>
          <a:prstGeom prst="rect">
            <a:avLst/>
          </a:prstGeom>
        </p:spPr>
        <p:txBody>
          <a:bodyPr wrap="none">
            <a:spAutoFit/>
          </a:bodyPr>
          <a:lstStyle/>
          <a:p>
            <a:r>
              <a:rPr lang="en-US" sz="4000" b="1" dirty="0">
                <a:solidFill>
                  <a:srgbClr val="FFFFFF"/>
                </a:solidFill>
                <a:latin typeface="ProximaNova-Bold"/>
              </a:rPr>
              <a:t>THANK YOU</a:t>
            </a:r>
          </a:p>
        </p:txBody>
      </p:sp>
    </p:spTree>
    <p:extLst>
      <p:ext uri="{BB962C8B-B14F-4D97-AF65-F5344CB8AC3E}">
        <p14:creationId xmlns:p14="http://schemas.microsoft.com/office/powerpoint/2010/main" val="135504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93" y="0"/>
            <a:ext cx="12192000" cy="6858001"/>
          </a:xfrm>
          <a:prstGeom prst="rect">
            <a:avLst/>
          </a:prstGeom>
        </p:spPr>
      </p:pic>
      <p:sp>
        <p:nvSpPr>
          <p:cNvPr id="4" name="Rectangle 3"/>
          <p:cNvSpPr/>
          <p:nvPr/>
        </p:nvSpPr>
        <p:spPr>
          <a:xfrm>
            <a:off x="4599296" y="4267914"/>
            <a:ext cx="1516197" cy="307777"/>
          </a:xfrm>
          <a:prstGeom prst="rect">
            <a:avLst/>
          </a:prstGeom>
        </p:spPr>
        <p:txBody>
          <a:bodyPr wrap="square">
            <a:spAutoFit/>
          </a:bodyPr>
          <a:lstStyle/>
          <a:p>
            <a:r>
              <a:rPr lang="en-US" sz="1400" dirty="0">
                <a:solidFill>
                  <a:srgbClr val="245237"/>
                </a:solidFill>
                <a:latin typeface="helvetica" panose="020B0604020202020204" pitchFamily="34" charset="0"/>
              </a:rPr>
              <a:t>Jul </a:t>
            </a:r>
            <a:r>
              <a:rPr lang="en-US" sz="900" dirty="0">
                <a:solidFill>
                  <a:srgbClr val="245237"/>
                </a:solidFill>
                <a:latin typeface="helvetica" panose="020B0604020202020204" pitchFamily="34" charset="0"/>
              </a:rPr>
              <a:t>17th</a:t>
            </a:r>
            <a:r>
              <a:rPr lang="en-US" sz="1400" dirty="0">
                <a:solidFill>
                  <a:srgbClr val="245237"/>
                </a:solidFill>
                <a:latin typeface="helvetica" panose="020B0604020202020204" pitchFamily="34" charset="0"/>
              </a:rPr>
              <a:t>, 2023</a:t>
            </a:r>
            <a:endParaRPr lang="en-US" sz="1400" dirty="0">
              <a:solidFill>
                <a:srgbClr val="245237"/>
              </a:solidFill>
            </a:endParaRPr>
          </a:p>
        </p:txBody>
      </p:sp>
      <p:pic>
        <p:nvPicPr>
          <p:cNvPr id="9" name="Picture 8"/>
          <p:cNvPicPr>
            <a:picLocks noChangeAspect="1"/>
          </p:cNvPicPr>
          <p:nvPr/>
        </p:nvPicPr>
        <p:blipFill>
          <a:blip r:embed="rId3"/>
          <a:stretch>
            <a:fillRect/>
          </a:stretch>
        </p:blipFill>
        <p:spPr>
          <a:xfrm>
            <a:off x="9820087" y="663117"/>
            <a:ext cx="1736332" cy="1844105"/>
          </a:xfrm>
          <a:prstGeom prst="rect">
            <a:avLst/>
          </a:prstGeom>
        </p:spPr>
      </p:pic>
      <p:sp>
        <p:nvSpPr>
          <p:cNvPr id="11" name="Rectangle 10"/>
          <p:cNvSpPr/>
          <p:nvPr/>
        </p:nvSpPr>
        <p:spPr>
          <a:xfrm>
            <a:off x="6389306" y="4036280"/>
            <a:ext cx="3903260" cy="646331"/>
          </a:xfrm>
          <a:prstGeom prst="rect">
            <a:avLst/>
          </a:prstGeom>
          <a:solidFill>
            <a:schemeClr val="bg1"/>
          </a:solidFill>
        </p:spPr>
        <p:txBody>
          <a:bodyPr wrap="square">
            <a:spAutoFit/>
          </a:bodyPr>
          <a:lstStyle/>
          <a:p>
            <a:r>
              <a:rPr lang="en-US" dirty="0">
                <a:solidFill>
                  <a:srgbClr val="848688"/>
                </a:solidFill>
              </a:rPr>
              <a:t>Chairman of Iran Grain Union</a:t>
            </a:r>
          </a:p>
          <a:p>
            <a:endParaRPr lang="en-US" dirty="0">
              <a:solidFill>
                <a:srgbClr val="848688"/>
              </a:solidFill>
            </a:endParaRPr>
          </a:p>
        </p:txBody>
      </p:sp>
    </p:spTree>
    <p:extLst>
      <p:ext uri="{BB962C8B-B14F-4D97-AF65-F5344CB8AC3E}">
        <p14:creationId xmlns:p14="http://schemas.microsoft.com/office/powerpoint/2010/main" val="375762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6327872" cy="6858000"/>
          </a:xfrm>
          <a:prstGeom prst="rect">
            <a:avLst/>
          </a:prstGeom>
        </p:spPr>
      </p:pic>
      <p:sp>
        <p:nvSpPr>
          <p:cNvPr id="5" name="Rectangle 4"/>
          <p:cNvSpPr/>
          <p:nvPr/>
        </p:nvSpPr>
        <p:spPr>
          <a:xfrm>
            <a:off x="6284863" y="2669758"/>
            <a:ext cx="4923549" cy="923330"/>
          </a:xfrm>
          <a:prstGeom prst="rect">
            <a:avLst/>
          </a:prstGeom>
        </p:spPr>
        <p:txBody>
          <a:bodyPr wrap="square">
            <a:spAutoFit/>
          </a:bodyPr>
          <a:lstStyle/>
          <a:p>
            <a:pPr algn="just"/>
            <a:r>
              <a:rPr lang="en-US" dirty="0">
                <a:solidFill>
                  <a:schemeClr val="bg1">
                    <a:lumMod val="50000"/>
                  </a:schemeClr>
                </a:solidFill>
                <a:latin typeface="ProximaNova-Regular"/>
              </a:rPr>
              <a:t>IRAN is also the 2</a:t>
            </a:r>
            <a:r>
              <a:rPr lang="en-US" baseline="30000" dirty="0">
                <a:solidFill>
                  <a:schemeClr val="bg1">
                    <a:lumMod val="50000"/>
                  </a:schemeClr>
                </a:solidFill>
                <a:latin typeface="ProximaNova-Regular"/>
              </a:rPr>
              <a:t>nd</a:t>
            </a:r>
            <a:r>
              <a:rPr lang="en-US" dirty="0">
                <a:solidFill>
                  <a:schemeClr val="bg1">
                    <a:lumMod val="50000"/>
                  </a:schemeClr>
                </a:solidFill>
                <a:latin typeface="ProximaNova-Regular"/>
              </a:rPr>
              <a:t> most-populous country with about 85 million people in the region after Egypt in 2022. </a:t>
            </a:r>
            <a:endParaRPr lang="en-US" strike="sngStrike" dirty="0">
              <a:solidFill>
                <a:schemeClr val="bg1">
                  <a:lumMod val="50000"/>
                </a:schemeClr>
              </a:solidFill>
            </a:endParaRPr>
          </a:p>
        </p:txBody>
      </p:sp>
      <p:sp>
        <p:nvSpPr>
          <p:cNvPr id="7" name="Rectangle 6"/>
          <p:cNvSpPr/>
          <p:nvPr/>
        </p:nvSpPr>
        <p:spPr>
          <a:xfrm>
            <a:off x="6284863" y="3782504"/>
            <a:ext cx="5052575" cy="1200329"/>
          </a:xfrm>
          <a:prstGeom prst="rect">
            <a:avLst/>
          </a:prstGeom>
        </p:spPr>
        <p:txBody>
          <a:bodyPr wrap="square">
            <a:spAutoFit/>
          </a:bodyPr>
          <a:lstStyle/>
          <a:p>
            <a:pPr algn="just"/>
            <a:r>
              <a:rPr lang="en-US" dirty="0">
                <a:solidFill>
                  <a:srgbClr val="727376"/>
                </a:solidFill>
                <a:latin typeface="ProximaNova-Regular"/>
              </a:rPr>
              <a:t>Iran’s economy is characterized by the hydrocarbon sector, agriculture and services sectors, and a noticeable state presence in manufacturing and financial services</a:t>
            </a:r>
            <a:endParaRPr lang="en-US" dirty="0"/>
          </a:p>
        </p:txBody>
      </p:sp>
      <p:sp>
        <p:nvSpPr>
          <p:cNvPr id="8" name="Rectangle 7"/>
          <p:cNvSpPr/>
          <p:nvPr/>
        </p:nvSpPr>
        <p:spPr>
          <a:xfrm>
            <a:off x="6424474" y="990195"/>
            <a:ext cx="5454337" cy="2002728"/>
          </a:xfrm>
          <a:prstGeom prst="rect">
            <a:avLst/>
          </a:prstGeom>
        </p:spPr>
        <p:txBody>
          <a:bodyPr wrap="square">
            <a:spAutoFit/>
          </a:bodyPr>
          <a:lstStyle/>
          <a:p>
            <a:pPr>
              <a:lnSpc>
                <a:spcPct val="150000"/>
              </a:lnSpc>
            </a:pPr>
            <a:r>
              <a:rPr lang="en-US" sz="1200" b="1" dirty="0">
                <a:solidFill>
                  <a:srgbClr val="66BC8E"/>
                </a:solidFill>
                <a:latin typeface="ProximaNova-Bold"/>
              </a:rPr>
              <a:t>Area: 1,648,195 km²</a:t>
            </a:r>
          </a:p>
          <a:p>
            <a:pPr>
              <a:lnSpc>
                <a:spcPct val="150000"/>
              </a:lnSpc>
            </a:pPr>
            <a:r>
              <a:rPr lang="en-US" sz="1200" b="1" dirty="0">
                <a:solidFill>
                  <a:srgbClr val="66BC8E"/>
                </a:solidFill>
                <a:latin typeface="ProximaNova-Bold"/>
              </a:rPr>
              <a:t>Population: 85.83 million</a:t>
            </a:r>
          </a:p>
          <a:p>
            <a:pPr>
              <a:lnSpc>
                <a:spcPct val="150000"/>
              </a:lnSpc>
            </a:pPr>
            <a:r>
              <a:rPr lang="en-US" sz="1200" b="1" dirty="0">
                <a:solidFill>
                  <a:srgbClr val="66BC8E"/>
                </a:solidFill>
                <a:latin typeface="ProximaNova-Bold"/>
              </a:rPr>
              <a:t>(more than 60% under 30 years old)</a:t>
            </a:r>
          </a:p>
          <a:p>
            <a:pPr>
              <a:lnSpc>
                <a:spcPct val="150000"/>
              </a:lnSpc>
            </a:pPr>
            <a:r>
              <a:rPr lang="en-US" sz="1200" b="1" dirty="0">
                <a:solidFill>
                  <a:srgbClr val="66BC8E"/>
                </a:solidFill>
                <a:latin typeface="ProximaNova-Bold"/>
              </a:rPr>
              <a:t>GDP:</a:t>
            </a:r>
            <a:r>
              <a:rPr lang="fr-FR" sz="1200" b="1" dirty="0">
                <a:solidFill>
                  <a:srgbClr val="66BC8E"/>
                </a:solidFill>
                <a:latin typeface="ProximaNova-Bold"/>
              </a:rPr>
              <a:t> $367.968 billion (nominal; 2023 est.)   $1.692 trillion (PPP; 2023 est.)</a:t>
            </a:r>
          </a:p>
          <a:p>
            <a:pPr>
              <a:lnSpc>
                <a:spcPct val="150000"/>
              </a:lnSpc>
            </a:pPr>
            <a:r>
              <a:rPr lang="en-US" sz="1200" b="1" dirty="0">
                <a:solidFill>
                  <a:srgbClr val="66BC8E"/>
                </a:solidFill>
                <a:latin typeface="ProximaNova-Bold"/>
              </a:rPr>
              <a:t>GDP</a:t>
            </a:r>
            <a:r>
              <a:rPr lang="fr-FR" sz="1200" b="1" dirty="0">
                <a:solidFill>
                  <a:srgbClr val="66BC8E"/>
                </a:solidFill>
                <a:latin typeface="ProximaNova-Bold"/>
              </a:rPr>
              <a:t> Growth: </a:t>
            </a:r>
            <a:r>
              <a:rPr lang="en-US" sz="1200" b="1" dirty="0">
                <a:solidFill>
                  <a:srgbClr val="66BC8E"/>
                </a:solidFill>
                <a:latin typeface="ProximaNova-Bold"/>
              </a:rPr>
              <a:t>4/7%</a:t>
            </a:r>
            <a:endParaRPr lang="fa-IR" sz="1200" b="1" dirty="0">
              <a:solidFill>
                <a:srgbClr val="66BC8E"/>
              </a:solidFill>
              <a:latin typeface="ProximaNova-Bold"/>
            </a:endParaRPr>
          </a:p>
          <a:p>
            <a:pPr>
              <a:lnSpc>
                <a:spcPct val="150000"/>
              </a:lnSpc>
            </a:pPr>
            <a:endParaRPr lang="fa-IR" sz="1200" b="1" dirty="0">
              <a:solidFill>
                <a:srgbClr val="66BC8E"/>
              </a:solidFill>
              <a:latin typeface="ProximaNova-Bold"/>
            </a:endParaRPr>
          </a:p>
          <a:p>
            <a:pPr>
              <a:lnSpc>
                <a:spcPct val="150000"/>
              </a:lnSpc>
            </a:pPr>
            <a:endParaRPr lang="en-US" sz="1200" b="1" dirty="0">
              <a:solidFill>
                <a:srgbClr val="66BC8E"/>
              </a:solidFill>
              <a:latin typeface="ProximaNova-Bold"/>
            </a:endParaRPr>
          </a:p>
        </p:txBody>
      </p:sp>
      <p:sp>
        <p:nvSpPr>
          <p:cNvPr id="16" name="Rectangle 5">
            <a:extLst>
              <a:ext uri="{FF2B5EF4-FFF2-40B4-BE49-F238E27FC236}">
                <a16:creationId xmlns:a16="http://schemas.microsoft.com/office/drawing/2014/main" id="{95D54CB6-A6F9-9F9D-E317-214DB15C6703}"/>
              </a:ext>
            </a:extLst>
          </p:cNvPr>
          <p:cNvSpPr>
            <a:spLocks noChangeArrowheads="1"/>
          </p:cNvSpPr>
          <p:nvPr/>
        </p:nvSpPr>
        <p:spPr bwMode="auto">
          <a:xfrm>
            <a:off x="2990850" y="3468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a-IR" altLang="fa-IR" sz="1800" b="0" i="0" u="none" strike="noStrike" cap="none" normalizeH="0" baseline="0">
                <a:ln>
                  <a:noFill/>
                </a:ln>
                <a:solidFill>
                  <a:schemeClr val="tx1"/>
                </a:solidFill>
                <a:effectLst/>
                <a:latin typeface="Arial" panose="020B0604020202020204" pitchFamily="34" charset="0"/>
              </a:rPr>
            </a:br>
            <a:endParaRPr kumimoji="0" lang="fa-IR" altLang="fa-I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954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a:stretch>
            <a:fillRect/>
          </a:stretch>
        </p:blipFill>
        <p:spPr>
          <a:xfrm>
            <a:off x="0" y="0"/>
            <a:ext cx="6299823" cy="6848471"/>
          </a:xfrm>
          <a:prstGeom prst="rect">
            <a:avLst/>
          </a:prstGeom>
        </p:spPr>
      </p:pic>
      <p:sp>
        <p:nvSpPr>
          <p:cNvPr id="64" name="Rectangle 63"/>
          <p:cNvSpPr/>
          <p:nvPr/>
        </p:nvSpPr>
        <p:spPr>
          <a:xfrm>
            <a:off x="6299824" y="889958"/>
            <a:ext cx="4834341" cy="1077218"/>
          </a:xfrm>
          <a:prstGeom prst="rect">
            <a:avLst/>
          </a:prstGeom>
        </p:spPr>
        <p:txBody>
          <a:bodyPr wrap="square">
            <a:spAutoFit/>
          </a:bodyPr>
          <a:lstStyle/>
          <a:p>
            <a:r>
              <a:rPr lang="en-US" sz="3200" b="1" dirty="0">
                <a:solidFill>
                  <a:srgbClr val="245237"/>
                </a:solidFill>
                <a:latin typeface="ProximaNova-Bold"/>
              </a:rPr>
              <a:t>TRANSIT ADVANTAGES</a:t>
            </a:r>
          </a:p>
          <a:p>
            <a:r>
              <a:rPr lang="en-US" sz="3200" b="1" dirty="0">
                <a:solidFill>
                  <a:srgbClr val="245237"/>
                </a:solidFill>
                <a:latin typeface="ProximaNova-Bold"/>
              </a:rPr>
              <a:t>IN IRAN</a:t>
            </a:r>
            <a:endParaRPr lang="en-US" sz="3200" dirty="0"/>
          </a:p>
        </p:txBody>
      </p:sp>
      <p:sp>
        <p:nvSpPr>
          <p:cNvPr id="65" name="Rectangle 64"/>
          <p:cNvSpPr/>
          <p:nvPr/>
        </p:nvSpPr>
        <p:spPr>
          <a:xfrm>
            <a:off x="6234376" y="1876912"/>
            <a:ext cx="4863930" cy="1169551"/>
          </a:xfrm>
          <a:prstGeom prst="rect">
            <a:avLst/>
          </a:prstGeom>
        </p:spPr>
        <p:txBody>
          <a:bodyPr wrap="square">
            <a:spAutoFit/>
          </a:bodyPr>
          <a:lstStyle/>
          <a:p>
            <a:pPr algn="just"/>
            <a:r>
              <a:rPr lang="en-US" sz="1400" dirty="0">
                <a:solidFill>
                  <a:srgbClr val="727376"/>
                </a:solidFill>
                <a:latin typeface="ProximaNova-Regular"/>
              </a:rPr>
              <a:t>Iran is placed in the route of north south transit corridor, consequently the transit connection among Russia, Eastern, Central and Northern Europe , Middle East and Caucasus and in the other hand among South Asia , Far East , Oceania and Persian Gulf countries which makes Iran a unique privilege. </a:t>
            </a:r>
            <a:endParaRPr lang="en-US" sz="1400" dirty="0"/>
          </a:p>
        </p:txBody>
      </p:sp>
      <p:sp>
        <p:nvSpPr>
          <p:cNvPr id="66" name="Rectangle 65"/>
          <p:cNvSpPr/>
          <p:nvPr/>
        </p:nvSpPr>
        <p:spPr>
          <a:xfrm>
            <a:off x="6234376" y="3178347"/>
            <a:ext cx="4863930" cy="954107"/>
          </a:xfrm>
          <a:prstGeom prst="rect">
            <a:avLst/>
          </a:prstGeom>
        </p:spPr>
        <p:txBody>
          <a:bodyPr wrap="square">
            <a:spAutoFit/>
          </a:bodyPr>
          <a:lstStyle/>
          <a:p>
            <a:pPr algn="just"/>
            <a:r>
              <a:rPr lang="en-US" sz="1400" dirty="0">
                <a:solidFill>
                  <a:srgbClr val="727376"/>
                </a:solidFill>
                <a:latin typeface="ProximaNova-Regular"/>
              </a:rPr>
              <a:t>Furthermore, because of the shortened route in the north south corridor and the availability of facilities and infrastructures in various transportation sections, the Iranian transit route involves abundant attractions for freight transport. </a:t>
            </a:r>
          </a:p>
        </p:txBody>
      </p:sp>
      <p:sp>
        <p:nvSpPr>
          <p:cNvPr id="67" name="Rectangle 66"/>
          <p:cNvSpPr/>
          <p:nvPr/>
        </p:nvSpPr>
        <p:spPr>
          <a:xfrm>
            <a:off x="6248401" y="4273960"/>
            <a:ext cx="4831977" cy="1169551"/>
          </a:xfrm>
          <a:prstGeom prst="rect">
            <a:avLst/>
          </a:prstGeom>
        </p:spPr>
        <p:txBody>
          <a:bodyPr wrap="square">
            <a:spAutoFit/>
          </a:bodyPr>
          <a:lstStyle/>
          <a:p>
            <a:pPr algn="just"/>
            <a:r>
              <a:rPr lang="en-US" sz="1400" dirty="0">
                <a:solidFill>
                  <a:srgbClr val="727376"/>
                </a:solidFill>
                <a:latin typeface="ProximaNova-Regular"/>
              </a:rPr>
              <a:t>To be in the geographical center of countries who are members of Organization for Economic Co-operation and Development, Eco, had made Iran as an important country for transit of imports/exports, also very active in making various contracts and memorandum of articles</a:t>
            </a:r>
          </a:p>
        </p:txBody>
      </p:sp>
      <p:pic>
        <p:nvPicPr>
          <p:cNvPr id="3" name="Picture 2"/>
          <p:cNvPicPr>
            <a:picLocks noChangeAspect="1"/>
          </p:cNvPicPr>
          <p:nvPr/>
        </p:nvPicPr>
        <p:blipFill>
          <a:blip r:embed="rId3"/>
          <a:stretch>
            <a:fillRect/>
          </a:stretch>
        </p:blipFill>
        <p:spPr>
          <a:xfrm>
            <a:off x="1955213" y="5501309"/>
            <a:ext cx="1870105" cy="605604"/>
          </a:xfrm>
          <a:prstGeom prst="rect">
            <a:avLst/>
          </a:prstGeom>
        </p:spPr>
      </p:pic>
      <p:pic>
        <p:nvPicPr>
          <p:cNvPr id="7" name="Picture 6">
            <a:extLst>
              <a:ext uri="{FF2B5EF4-FFF2-40B4-BE49-F238E27FC236}">
                <a16:creationId xmlns:a16="http://schemas.microsoft.com/office/drawing/2014/main" id="{A1E73639-97FB-4603-0005-DB7F914309FC}"/>
              </a:ext>
            </a:extLst>
          </p:cNvPr>
          <p:cNvPicPr>
            <a:picLocks noChangeAspect="1"/>
          </p:cNvPicPr>
          <p:nvPr/>
        </p:nvPicPr>
        <p:blipFill>
          <a:blip r:embed="rId4"/>
          <a:stretch>
            <a:fillRect/>
          </a:stretch>
        </p:blipFill>
        <p:spPr>
          <a:xfrm>
            <a:off x="-1" y="1258350"/>
            <a:ext cx="6031685" cy="4848563"/>
          </a:xfrm>
          <a:prstGeom prst="rect">
            <a:avLst/>
          </a:prstGeom>
        </p:spPr>
      </p:pic>
    </p:spTree>
    <p:extLst>
      <p:ext uri="{BB962C8B-B14F-4D97-AF65-F5344CB8AC3E}">
        <p14:creationId xmlns:p14="http://schemas.microsoft.com/office/powerpoint/2010/main" val="188132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D83FCE-9AF0-B22C-2609-D10E55008F85}"/>
              </a:ext>
            </a:extLst>
          </p:cNvPr>
          <p:cNvPicPr>
            <a:picLocks noChangeAspect="1"/>
          </p:cNvPicPr>
          <p:nvPr/>
        </p:nvPicPr>
        <p:blipFill>
          <a:blip r:embed="rId2"/>
          <a:stretch>
            <a:fillRect/>
          </a:stretch>
        </p:blipFill>
        <p:spPr>
          <a:xfrm>
            <a:off x="0" y="5603624"/>
            <a:ext cx="12192000" cy="1254376"/>
          </a:xfrm>
          <a:prstGeom prst="rect">
            <a:avLst/>
          </a:prstGeom>
        </p:spPr>
      </p:pic>
      <p:sp>
        <p:nvSpPr>
          <p:cNvPr id="13" name="Rectangle 12">
            <a:extLst>
              <a:ext uri="{FF2B5EF4-FFF2-40B4-BE49-F238E27FC236}">
                <a16:creationId xmlns:a16="http://schemas.microsoft.com/office/drawing/2014/main" id="{EF04D4B7-8424-DF5A-7DDB-BBA72C339319}"/>
              </a:ext>
            </a:extLst>
          </p:cNvPr>
          <p:cNvSpPr/>
          <p:nvPr/>
        </p:nvSpPr>
        <p:spPr>
          <a:xfrm>
            <a:off x="3799115" y="5759178"/>
            <a:ext cx="2171700" cy="830997"/>
          </a:xfrm>
          <a:prstGeom prst="rect">
            <a:avLst/>
          </a:prstGeom>
        </p:spPr>
        <p:txBody>
          <a:bodyPr wrap="square">
            <a:spAutoFit/>
          </a:bodyPr>
          <a:lstStyle/>
          <a:p>
            <a:pPr algn="just"/>
            <a:r>
              <a:rPr lang="en-US" sz="1200" dirty="0">
                <a:solidFill>
                  <a:srgbClr val="606062"/>
                </a:solidFill>
                <a:latin typeface="ProximaNova-Regular"/>
              </a:rPr>
              <a:t>On average, wheat provides 40 - 45% of the  required calorie and 50% of the required protein for each  individual.</a:t>
            </a:r>
          </a:p>
        </p:txBody>
      </p:sp>
      <p:sp>
        <p:nvSpPr>
          <p:cNvPr id="14" name="Rectangle 13">
            <a:extLst>
              <a:ext uri="{FF2B5EF4-FFF2-40B4-BE49-F238E27FC236}">
                <a16:creationId xmlns:a16="http://schemas.microsoft.com/office/drawing/2014/main" id="{8F8FDAE6-2039-AE07-5CED-170900D96278}"/>
              </a:ext>
            </a:extLst>
          </p:cNvPr>
          <p:cNvSpPr/>
          <p:nvPr/>
        </p:nvSpPr>
        <p:spPr>
          <a:xfrm>
            <a:off x="1236573" y="5793678"/>
            <a:ext cx="2333315" cy="646331"/>
          </a:xfrm>
          <a:prstGeom prst="rect">
            <a:avLst/>
          </a:prstGeom>
        </p:spPr>
        <p:txBody>
          <a:bodyPr wrap="square">
            <a:spAutoFit/>
          </a:bodyPr>
          <a:lstStyle/>
          <a:p>
            <a:pPr algn="just"/>
            <a:r>
              <a:rPr lang="en-US" sz="1200" dirty="0">
                <a:solidFill>
                  <a:srgbClr val="606062"/>
                </a:solidFill>
                <a:latin typeface="ProximaNova-Regular"/>
              </a:rPr>
              <a:t>Iranians are among the biggest  consumers of bread in the world.</a:t>
            </a:r>
          </a:p>
          <a:p>
            <a:pPr algn="just"/>
            <a:r>
              <a:rPr lang="en-US" sz="1200" dirty="0"/>
              <a:t> </a:t>
            </a:r>
            <a:endParaRPr lang="en-US" sz="1200" dirty="0">
              <a:solidFill>
                <a:srgbClr val="606062"/>
              </a:solidFill>
              <a:latin typeface="ProximaNova-Regular"/>
            </a:endParaRPr>
          </a:p>
        </p:txBody>
      </p:sp>
      <p:sp>
        <p:nvSpPr>
          <p:cNvPr id="15" name="Rectangle 14">
            <a:extLst>
              <a:ext uri="{FF2B5EF4-FFF2-40B4-BE49-F238E27FC236}">
                <a16:creationId xmlns:a16="http://schemas.microsoft.com/office/drawing/2014/main" id="{345EECC7-D58B-6764-D4A3-161A86796BC3}"/>
              </a:ext>
            </a:extLst>
          </p:cNvPr>
          <p:cNvSpPr/>
          <p:nvPr/>
        </p:nvSpPr>
        <p:spPr>
          <a:xfrm>
            <a:off x="6324600" y="5759179"/>
            <a:ext cx="2070847" cy="461665"/>
          </a:xfrm>
          <a:prstGeom prst="rect">
            <a:avLst/>
          </a:prstGeom>
        </p:spPr>
        <p:txBody>
          <a:bodyPr wrap="square">
            <a:spAutoFit/>
          </a:bodyPr>
          <a:lstStyle/>
          <a:p>
            <a:pPr algn="just"/>
            <a:r>
              <a:rPr lang="en-US" sz="1200" dirty="0">
                <a:solidFill>
                  <a:srgbClr val="606062"/>
                </a:solidFill>
                <a:latin typeface="ProximaNova-Regular"/>
              </a:rPr>
              <a:t>Wheat per capita consumption is </a:t>
            </a:r>
            <a:r>
              <a:rPr lang="fa-IR" sz="1200" dirty="0">
                <a:solidFill>
                  <a:srgbClr val="606062"/>
                </a:solidFill>
                <a:latin typeface="ProximaNova-Regular"/>
              </a:rPr>
              <a:t>141</a:t>
            </a:r>
            <a:r>
              <a:rPr lang="en-US" sz="1200" dirty="0">
                <a:solidFill>
                  <a:srgbClr val="606062"/>
                </a:solidFill>
                <a:latin typeface="ProximaNova-Regular"/>
              </a:rPr>
              <a:t> kg.</a:t>
            </a:r>
          </a:p>
        </p:txBody>
      </p:sp>
      <p:sp>
        <p:nvSpPr>
          <p:cNvPr id="16" name="Rectangle 15">
            <a:extLst>
              <a:ext uri="{FF2B5EF4-FFF2-40B4-BE49-F238E27FC236}">
                <a16:creationId xmlns:a16="http://schemas.microsoft.com/office/drawing/2014/main" id="{80876E0B-F4AE-0F1F-BEAB-0B35B0A3C590}"/>
              </a:ext>
            </a:extLst>
          </p:cNvPr>
          <p:cNvSpPr/>
          <p:nvPr/>
        </p:nvSpPr>
        <p:spPr>
          <a:xfrm>
            <a:off x="8807822" y="5759179"/>
            <a:ext cx="2219569" cy="646331"/>
          </a:xfrm>
          <a:prstGeom prst="rect">
            <a:avLst/>
          </a:prstGeom>
        </p:spPr>
        <p:txBody>
          <a:bodyPr wrap="square">
            <a:spAutoFit/>
          </a:bodyPr>
          <a:lstStyle/>
          <a:p>
            <a:pPr algn="just"/>
            <a:r>
              <a:rPr lang="en-US" sz="1200" dirty="0">
                <a:solidFill>
                  <a:srgbClr val="606062"/>
                </a:solidFill>
                <a:latin typeface="ProximaNova-Regular"/>
              </a:rPr>
              <a:t>The share of grains consumption is 21% for every family </a:t>
            </a:r>
            <a:r>
              <a:rPr lang="fa-IR" sz="1200" dirty="0">
                <a:solidFill>
                  <a:srgbClr val="606062"/>
                </a:solidFill>
                <a:latin typeface="ProximaNova-Regular"/>
              </a:rPr>
              <a:t>)</a:t>
            </a:r>
            <a:r>
              <a:rPr lang="en-US" sz="1200" dirty="0">
                <a:solidFill>
                  <a:srgbClr val="606062"/>
                </a:solidFill>
                <a:latin typeface="ProximaNova-Regular"/>
              </a:rPr>
              <a:t>total household expenditure</a:t>
            </a:r>
            <a:r>
              <a:rPr lang="fa-IR" sz="1200" dirty="0">
                <a:solidFill>
                  <a:srgbClr val="606062"/>
                </a:solidFill>
                <a:latin typeface="ProximaNova-Regular"/>
              </a:rPr>
              <a:t>(</a:t>
            </a:r>
            <a:r>
              <a:rPr lang="en-US" sz="1200" dirty="0">
                <a:solidFill>
                  <a:srgbClr val="606062"/>
                </a:solidFill>
                <a:latin typeface="ProximaNova-Regular"/>
              </a:rPr>
              <a:t>.</a:t>
            </a:r>
          </a:p>
        </p:txBody>
      </p:sp>
      <p:sp>
        <p:nvSpPr>
          <p:cNvPr id="17" name="Rectangle 16">
            <a:extLst>
              <a:ext uri="{FF2B5EF4-FFF2-40B4-BE49-F238E27FC236}">
                <a16:creationId xmlns:a16="http://schemas.microsoft.com/office/drawing/2014/main" id="{BBDF2636-6133-1538-3CEF-031AF8868D5F}"/>
              </a:ext>
            </a:extLst>
          </p:cNvPr>
          <p:cNvSpPr/>
          <p:nvPr/>
        </p:nvSpPr>
        <p:spPr>
          <a:xfrm>
            <a:off x="4312023" y="377799"/>
            <a:ext cx="6096000" cy="584775"/>
          </a:xfrm>
          <a:prstGeom prst="rect">
            <a:avLst/>
          </a:prstGeom>
        </p:spPr>
        <p:txBody>
          <a:bodyPr>
            <a:spAutoFit/>
          </a:bodyPr>
          <a:lstStyle/>
          <a:p>
            <a:r>
              <a:rPr lang="en-US" sz="3200" b="1" dirty="0">
                <a:solidFill>
                  <a:srgbClr val="245237"/>
                </a:solidFill>
                <a:latin typeface="ProximaNova-Bold"/>
              </a:rPr>
              <a:t>IRAN GRAINS</a:t>
            </a:r>
          </a:p>
        </p:txBody>
      </p:sp>
      <p:sp>
        <p:nvSpPr>
          <p:cNvPr id="18" name="Rectangle 17">
            <a:extLst>
              <a:ext uri="{FF2B5EF4-FFF2-40B4-BE49-F238E27FC236}">
                <a16:creationId xmlns:a16="http://schemas.microsoft.com/office/drawing/2014/main" id="{9C1575E2-AAF1-4351-3641-AD456885AFEC}"/>
              </a:ext>
            </a:extLst>
          </p:cNvPr>
          <p:cNvSpPr/>
          <p:nvPr/>
        </p:nvSpPr>
        <p:spPr>
          <a:xfrm>
            <a:off x="1325880" y="1682362"/>
            <a:ext cx="10149840" cy="3947491"/>
          </a:xfrm>
          <a:prstGeom prst="rect">
            <a:avLst/>
          </a:prstGeom>
        </p:spPr>
        <p:txBody>
          <a:bodyPr wrap="square">
            <a:spAutoFit/>
          </a:bodyPr>
          <a:lstStyle/>
          <a:p>
            <a:pPr marL="285750" indent="-285750" algn="just">
              <a:lnSpc>
                <a:spcPct val="150000"/>
              </a:lnSpc>
              <a:spcAft>
                <a:spcPts val="1200"/>
              </a:spcAft>
              <a:buFont typeface="Wingdings" panose="05000000000000000000" pitchFamily="2" charset="2"/>
              <a:buChar char="§"/>
            </a:pPr>
            <a:r>
              <a:rPr lang="en-US" b="1" dirty="0"/>
              <a:t>Wheat, rice, barley and corn are grown on 70pc of cultivated land, with wheat, the country’s main staple, accounting for more than half of total crop production.</a:t>
            </a:r>
          </a:p>
          <a:p>
            <a:pPr marL="285750" indent="-285750" algn="just">
              <a:lnSpc>
                <a:spcPct val="150000"/>
              </a:lnSpc>
              <a:spcAft>
                <a:spcPts val="1200"/>
              </a:spcAft>
              <a:buFont typeface="Wingdings" panose="05000000000000000000" pitchFamily="2" charset="2"/>
              <a:buChar char="§"/>
            </a:pPr>
            <a:r>
              <a:rPr lang="en-US" b="1" dirty="0">
                <a:latin typeface="ProximaNova-Regular"/>
              </a:rPr>
              <a:t>Grains planting area is 8.66 million hectares, 3.64 million hectares of which are done through irrigation and the rest by rain _fed.</a:t>
            </a:r>
          </a:p>
          <a:p>
            <a:pPr marL="285750" indent="-285750" algn="just">
              <a:lnSpc>
                <a:spcPct val="150000"/>
              </a:lnSpc>
              <a:spcAft>
                <a:spcPts val="1200"/>
              </a:spcAft>
              <a:buFont typeface="Wingdings" panose="05000000000000000000" pitchFamily="2" charset="2"/>
              <a:buChar char="§"/>
            </a:pPr>
            <a:r>
              <a:rPr lang="en-US" b="1" dirty="0">
                <a:latin typeface="ProximaNova-Regular"/>
              </a:rPr>
              <a:t>Most of Iran's agricultural land area used for grain production(76.2%).</a:t>
            </a:r>
          </a:p>
          <a:p>
            <a:pPr marL="285750" indent="-285750" algn="just">
              <a:lnSpc>
                <a:spcPct val="150000"/>
              </a:lnSpc>
              <a:spcAft>
                <a:spcPts val="1200"/>
              </a:spcAft>
              <a:buFont typeface="Wingdings" panose="05000000000000000000" pitchFamily="2" charset="2"/>
              <a:buChar char="§"/>
            </a:pPr>
            <a:r>
              <a:rPr lang="en-US" b="1" dirty="0">
                <a:latin typeface="ProximaNova-Regular"/>
              </a:rPr>
              <a:t>The grains planting area have had downward trend from 9 million hectares to 8.66 million hectares during the past 10 years, a reduction of 4% .</a:t>
            </a:r>
          </a:p>
          <a:p>
            <a:pPr marL="285750" indent="-285750" algn="just">
              <a:lnSpc>
                <a:spcPct val="150000"/>
              </a:lnSpc>
              <a:spcAft>
                <a:spcPts val="1200"/>
              </a:spcAft>
              <a:buFont typeface="Wingdings" panose="05000000000000000000" pitchFamily="2" charset="2"/>
              <a:buChar char="§"/>
            </a:pPr>
            <a:endParaRPr lang="en-US" sz="1600" dirty="0"/>
          </a:p>
        </p:txBody>
      </p:sp>
    </p:spTree>
    <p:extLst>
      <p:ext uri="{BB962C8B-B14F-4D97-AF65-F5344CB8AC3E}">
        <p14:creationId xmlns:p14="http://schemas.microsoft.com/office/powerpoint/2010/main" val="43474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23359"/>
            <a:ext cx="12192000" cy="2834641"/>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1086106623"/>
              </p:ext>
            </p:extLst>
          </p:nvPr>
        </p:nvGraphicFramePr>
        <p:xfrm>
          <a:off x="348469" y="4155038"/>
          <a:ext cx="3945039" cy="182486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flipH="1" flipV="1">
            <a:off x="2995464" y="5549801"/>
            <a:ext cx="859380" cy="3214"/>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965458" y="5919112"/>
            <a:ext cx="2449453" cy="218774"/>
          </a:xfrm>
          <a:prstGeom prst="rect">
            <a:avLst/>
          </a:prstGeom>
        </p:spPr>
        <p:txBody>
          <a:bodyPr wrap="none">
            <a:spAutoFit/>
          </a:bodyPr>
          <a:lstStyle/>
          <a:p>
            <a:r>
              <a:rPr lang="en-US" b="1" dirty="0">
                <a:solidFill>
                  <a:srgbClr val="245237"/>
                </a:solidFill>
                <a:latin typeface="ProximaNova-Bold"/>
              </a:rPr>
              <a:t>Grains Imports 2011/12</a:t>
            </a:r>
            <a:endParaRPr lang="en-US" dirty="0"/>
          </a:p>
        </p:txBody>
      </p:sp>
      <p:pic>
        <p:nvPicPr>
          <p:cNvPr id="15" name="Picture 14"/>
          <p:cNvPicPr>
            <a:picLocks noChangeAspect="1"/>
          </p:cNvPicPr>
          <p:nvPr/>
        </p:nvPicPr>
        <p:blipFill>
          <a:blip r:embed="rId4"/>
          <a:stretch>
            <a:fillRect/>
          </a:stretch>
        </p:blipFill>
        <p:spPr>
          <a:xfrm>
            <a:off x="3645856" y="5943867"/>
            <a:ext cx="1152525" cy="169264"/>
          </a:xfrm>
          <a:prstGeom prst="rect">
            <a:avLst/>
          </a:prstGeom>
        </p:spPr>
      </p:pic>
      <p:sp>
        <p:nvSpPr>
          <p:cNvPr id="18" name="Rectangle 17"/>
          <p:cNvSpPr/>
          <p:nvPr/>
        </p:nvSpPr>
        <p:spPr>
          <a:xfrm>
            <a:off x="4767715" y="5930682"/>
            <a:ext cx="2723823" cy="218774"/>
          </a:xfrm>
          <a:prstGeom prst="rect">
            <a:avLst/>
          </a:prstGeom>
        </p:spPr>
        <p:txBody>
          <a:bodyPr wrap="none">
            <a:spAutoFit/>
          </a:bodyPr>
          <a:lstStyle/>
          <a:p>
            <a:r>
              <a:rPr lang="en-US" b="1" dirty="0">
                <a:solidFill>
                  <a:srgbClr val="245237"/>
                </a:solidFill>
                <a:latin typeface="ProximaNova-Bold"/>
              </a:rPr>
              <a:t>Grains imports 2016/17</a:t>
            </a:r>
            <a:endParaRPr lang="en-US" dirty="0"/>
          </a:p>
        </p:txBody>
      </p:sp>
      <p:pic>
        <p:nvPicPr>
          <p:cNvPr id="19" name="Picture 18"/>
          <p:cNvPicPr>
            <a:picLocks noChangeAspect="1"/>
          </p:cNvPicPr>
          <p:nvPr/>
        </p:nvPicPr>
        <p:blipFill>
          <a:blip r:embed="rId4"/>
          <a:stretch>
            <a:fillRect/>
          </a:stretch>
        </p:blipFill>
        <p:spPr>
          <a:xfrm>
            <a:off x="7531806" y="5955437"/>
            <a:ext cx="1152525" cy="169264"/>
          </a:xfrm>
          <a:prstGeom prst="rect">
            <a:avLst/>
          </a:prstGeom>
        </p:spPr>
      </p:pic>
      <p:sp>
        <p:nvSpPr>
          <p:cNvPr id="20" name="Rectangle 19"/>
          <p:cNvSpPr/>
          <p:nvPr/>
        </p:nvSpPr>
        <p:spPr>
          <a:xfrm>
            <a:off x="8618227" y="5923096"/>
            <a:ext cx="2449453" cy="218774"/>
          </a:xfrm>
          <a:prstGeom prst="rect">
            <a:avLst/>
          </a:prstGeom>
        </p:spPr>
        <p:txBody>
          <a:bodyPr wrap="none">
            <a:spAutoFit/>
          </a:bodyPr>
          <a:lstStyle/>
          <a:p>
            <a:r>
              <a:rPr lang="en-US" b="1" dirty="0">
                <a:solidFill>
                  <a:srgbClr val="245237"/>
                </a:solidFill>
                <a:latin typeface="ProximaNova-Bold"/>
              </a:rPr>
              <a:t>Grains Imports 2022/23</a:t>
            </a:r>
            <a:endParaRPr lang="en-US" dirty="0"/>
          </a:p>
        </p:txBody>
      </p:sp>
      <p:graphicFrame>
        <p:nvGraphicFramePr>
          <p:cNvPr id="24" name="Chart 23"/>
          <p:cNvGraphicFramePr>
            <a:graphicFrameLocks/>
          </p:cNvGraphicFramePr>
          <p:nvPr>
            <p:extLst>
              <p:ext uri="{D42A27DB-BD31-4B8C-83A1-F6EECF244321}">
                <p14:modId xmlns:p14="http://schemas.microsoft.com/office/powerpoint/2010/main" val="1383533218"/>
              </p:ext>
            </p:extLst>
          </p:nvPr>
        </p:nvGraphicFramePr>
        <p:xfrm>
          <a:off x="3912282" y="4179950"/>
          <a:ext cx="3945039" cy="1824865"/>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Arrow Connector 26"/>
          <p:cNvCxnSpPr/>
          <p:nvPr/>
        </p:nvCxnSpPr>
        <p:spPr>
          <a:xfrm flipH="1">
            <a:off x="6797748" y="5067470"/>
            <a:ext cx="1015638" cy="2491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673984" y="5262496"/>
            <a:ext cx="817660" cy="668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4201604" y="5036319"/>
            <a:ext cx="817660" cy="668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2465125" y="4220173"/>
            <a:ext cx="12296" cy="37155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H="1" flipV="1">
            <a:off x="2935022" y="4786470"/>
            <a:ext cx="859380" cy="3214"/>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6188315" y="4303591"/>
            <a:ext cx="12296" cy="37155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9E9449DA-1205-8807-34C4-72E26632CEC1}"/>
              </a:ext>
            </a:extLst>
          </p:cNvPr>
          <p:cNvCxnSpPr/>
          <p:nvPr/>
        </p:nvCxnSpPr>
        <p:spPr>
          <a:xfrm flipH="1">
            <a:off x="10641289" y="4961800"/>
            <a:ext cx="852782" cy="65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813EC29-F866-6C5E-73DD-14B1DF10C80E}"/>
              </a:ext>
            </a:extLst>
          </p:cNvPr>
          <p:cNvCxnSpPr/>
          <p:nvPr/>
        </p:nvCxnSpPr>
        <p:spPr>
          <a:xfrm flipV="1">
            <a:off x="8618227" y="5821866"/>
            <a:ext cx="817660" cy="668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70A279-ACBA-3671-FB0D-04226B330BDD}"/>
              </a:ext>
            </a:extLst>
          </p:cNvPr>
          <p:cNvCxnSpPr/>
          <p:nvPr/>
        </p:nvCxnSpPr>
        <p:spPr>
          <a:xfrm>
            <a:off x="8518534" y="4585641"/>
            <a:ext cx="12296" cy="37155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CCB73617-EAD1-F83C-3A8D-0C567122D0AB}"/>
              </a:ext>
            </a:extLst>
          </p:cNvPr>
          <p:cNvCxnSpPr/>
          <p:nvPr/>
        </p:nvCxnSpPr>
        <p:spPr>
          <a:xfrm flipH="1" flipV="1">
            <a:off x="10361136" y="5622284"/>
            <a:ext cx="859380" cy="3214"/>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graphicFrame>
        <p:nvGraphicFramePr>
          <p:cNvPr id="7" name="Chart 6">
            <a:extLst>
              <a:ext uri="{FF2B5EF4-FFF2-40B4-BE49-F238E27FC236}">
                <a16:creationId xmlns:a16="http://schemas.microsoft.com/office/drawing/2014/main" id="{25B4E62A-CE31-CB9C-77BD-EF9E76B3E9F8}"/>
              </a:ext>
            </a:extLst>
          </p:cNvPr>
          <p:cNvGraphicFramePr>
            <a:graphicFrameLocks/>
          </p:cNvGraphicFramePr>
          <p:nvPr>
            <p:extLst>
              <p:ext uri="{D42A27DB-BD31-4B8C-83A1-F6EECF244321}">
                <p14:modId xmlns:p14="http://schemas.microsoft.com/office/powerpoint/2010/main" val="2362993044"/>
              </p:ext>
            </p:extLst>
          </p:nvPr>
        </p:nvGraphicFramePr>
        <p:xfrm>
          <a:off x="7393621" y="4305746"/>
          <a:ext cx="4572000" cy="1624936"/>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7">
            <a:extLst>
              <a:ext uri="{FF2B5EF4-FFF2-40B4-BE49-F238E27FC236}">
                <a16:creationId xmlns:a16="http://schemas.microsoft.com/office/drawing/2014/main" id="{71DA9FEB-6FF2-CEF4-7E09-CEF247063F81}"/>
              </a:ext>
            </a:extLst>
          </p:cNvPr>
          <p:cNvSpPr/>
          <p:nvPr/>
        </p:nvSpPr>
        <p:spPr>
          <a:xfrm>
            <a:off x="1454246" y="809962"/>
            <a:ext cx="3921330" cy="461665"/>
          </a:xfrm>
          <a:prstGeom prst="rect">
            <a:avLst/>
          </a:prstGeom>
        </p:spPr>
        <p:txBody>
          <a:bodyPr wrap="none">
            <a:spAutoFit/>
          </a:bodyPr>
          <a:lstStyle/>
          <a:p>
            <a:r>
              <a:rPr lang="en-US" sz="2400" b="1" dirty="0">
                <a:solidFill>
                  <a:srgbClr val="E7E52E"/>
                </a:solidFill>
                <a:latin typeface="ProximaNova-Bold"/>
              </a:rPr>
              <a:t>IRAN’S GRAINS PRODUCTION</a:t>
            </a:r>
          </a:p>
        </p:txBody>
      </p:sp>
      <p:graphicFrame>
        <p:nvGraphicFramePr>
          <p:cNvPr id="10" name="Chart 9">
            <a:extLst>
              <a:ext uri="{FF2B5EF4-FFF2-40B4-BE49-F238E27FC236}">
                <a16:creationId xmlns:a16="http://schemas.microsoft.com/office/drawing/2014/main" id="{0EE54D31-27EB-8965-4B57-27C7D94686BF}"/>
              </a:ext>
            </a:extLst>
          </p:cNvPr>
          <p:cNvGraphicFramePr>
            <a:graphicFrameLocks/>
          </p:cNvGraphicFramePr>
          <p:nvPr>
            <p:extLst>
              <p:ext uri="{D42A27DB-BD31-4B8C-83A1-F6EECF244321}">
                <p14:modId xmlns:p14="http://schemas.microsoft.com/office/powerpoint/2010/main" val="2053089018"/>
              </p:ext>
            </p:extLst>
          </p:nvPr>
        </p:nvGraphicFramePr>
        <p:xfrm>
          <a:off x="654731" y="1651686"/>
          <a:ext cx="5188834" cy="2703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5119D5BB-5762-6AA9-E220-109499D8F2D1}"/>
              </a:ext>
            </a:extLst>
          </p:cNvPr>
          <p:cNvGraphicFramePr>
            <a:graphicFrameLocks/>
          </p:cNvGraphicFramePr>
          <p:nvPr>
            <p:extLst>
              <p:ext uri="{D42A27DB-BD31-4B8C-83A1-F6EECF244321}">
                <p14:modId xmlns:p14="http://schemas.microsoft.com/office/powerpoint/2010/main" val="601540530"/>
              </p:ext>
            </p:extLst>
          </p:nvPr>
        </p:nvGraphicFramePr>
        <p:xfrm>
          <a:off x="6348437" y="1718191"/>
          <a:ext cx="4719243" cy="2206693"/>
        </p:xfrm>
        <a:graphic>
          <a:graphicData uri="http://schemas.openxmlformats.org/drawingml/2006/chart">
            <c:chart xmlns:c="http://schemas.openxmlformats.org/drawingml/2006/chart" xmlns:r="http://schemas.openxmlformats.org/officeDocument/2006/relationships" r:id="rId8"/>
          </a:graphicData>
        </a:graphic>
      </p:graphicFrame>
      <p:sp>
        <p:nvSpPr>
          <p:cNvPr id="13" name="Rectangle 12">
            <a:extLst>
              <a:ext uri="{FF2B5EF4-FFF2-40B4-BE49-F238E27FC236}">
                <a16:creationId xmlns:a16="http://schemas.microsoft.com/office/drawing/2014/main" id="{19C2E04A-675B-B64C-AF37-D26C8B2C6FCB}"/>
              </a:ext>
            </a:extLst>
          </p:cNvPr>
          <p:cNvSpPr/>
          <p:nvPr/>
        </p:nvSpPr>
        <p:spPr>
          <a:xfrm>
            <a:off x="7425481" y="958928"/>
            <a:ext cx="3365345" cy="461665"/>
          </a:xfrm>
          <a:prstGeom prst="rect">
            <a:avLst/>
          </a:prstGeom>
        </p:spPr>
        <p:txBody>
          <a:bodyPr wrap="none">
            <a:spAutoFit/>
          </a:bodyPr>
          <a:lstStyle/>
          <a:p>
            <a:r>
              <a:rPr lang="en-US" sz="2400" b="1" dirty="0">
                <a:solidFill>
                  <a:srgbClr val="0B6E45"/>
                </a:solidFill>
                <a:latin typeface="ProximaNova-Bold"/>
              </a:rPr>
              <a:t>IRAN’S GRAINS IMPORTS</a:t>
            </a:r>
          </a:p>
        </p:txBody>
      </p:sp>
      <p:pic>
        <p:nvPicPr>
          <p:cNvPr id="16" name="Picture 15">
            <a:extLst>
              <a:ext uri="{FF2B5EF4-FFF2-40B4-BE49-F238E27FC236}">
                <a16:creationId xmlns:a16="http://schemas.microsoft.com/office/drawing/2014/main" id="{225D1EDB-D0F5-2427-566C-B4871023008E}"/>
              </a:ext>
            </a:extLst>
          </p:cNvPr>
          <p:cNvPicPr>
            <a:picLocks noChangeAspect="1"/>
          </p:cNvPicPr>
          <p:nvPr/>
        </p:nvPicPr>
        <p:blipFill>
          <a:blip r:embed="rId9"/>
          <a:stretch>
            <a:fillRect/>
          </a:stretch>
        </p:blipFill>
        <p:spPr>
          <a:xfrm>
            <a:off x="5653052" y="3880305"/>
            <a:ext cx="1095118" cy="163038"/>
          </a:xfrm>
          <a:prstGeom prst="rect">
            <a:avLst/>
          </a:prstGeom>
        </p:spPr>
      </p:pic>
    </p:spTree>
    <p:extLst>
      <p:ext uri="{BB962C8B-B14F-4D97-AF65-F5344CB8AC3E}">
        <p14:creationId xmlns:p14="http://schemas.microsoft.com/office/powerpoint/2010/main" val="58925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167" y="0"/>
            <a:ext cx="6353505" cy="6858000"/>
          </a:xfrm>
          <a:prstGeom prst="rect">
            <a:avLst/>
          </a:prstGeom>
        </p:spPr>
      </p:pic>
      <p:sp>
        <p:nvSpPr>
          <p:cNvPr id="8" name="TextBox 7">
            <a:extLst>
              <a:ext uri="{FF2B5EF4-FFF2-40B4-BE49-F238E27FC236}">
                <a16:creationId xmlns:a16="http://schemas.microsoft.com/office/drawing/2014/main" id="{230F6837-3168-092A-45F1-EFB06586F559}"/>
              </a:ext>
            </a:extLst>
          </p:cNvPr>
          <p:cNvSpPr txBox="1"/>
          <p:nvPr/>
        </p:nvSpPr>
        <p:spPr>
          <a:xfrm>
            <a:off x="7055605" y="690302"/>
            <a:ext cx="6095028" cy="523220"/>
          </a:xfrm>
          <a:prstGeom prst="rect">
            <a:avLst/>
          </a:prstGeom>
          <a:noFill/>
        </p:spPr>
        <p:txBody>
          <a:bodyPr wrap="square">
            <a:spAutoFit/>
          </a:bodyPr>
          <a:lstStyle/>
          <a:p>
            <a:r>
              <a:rPr lang="en-US" sz="2800" b="1" dirty="0">
                <a:solidFill>
                  <a:srgbClr val="245237"/>
                </a:solidFill>
                <a:latin typeface="ProximaNova-Bold"/>
              </a:rPr>
              <a:t>IRAN : WHEAT PRODUCTION</a:t>
            </a:r>
          </a:p>
        </p:txBody>
      </p:sp>
      <p:pic>
        <p:nvPicPr>
          <p:cNvPr id="22" name="Picture 21">
            <a:extLst>
              <a:ext uri="{FF2B5EF4-FFF2-40B4-BE49-F238E27FC236}">
                <a16:creationId xmlns:a16="http://schemas.microsoft.com/office/drawing/2014/main" id="{EB985B86-EA82-DCA0-3FED-071444EB2D8B}"/>
              </a:ext>
            </a:extLst>
          </p:cNvPr>
          <p:cNvPicPr>
            <a:picLocks noChangeAspect="1"/>
          </p:cNvPicPr>
          <p:nvPr/>
        </p:nvPicPr>
        <p:blipFill>
          <a:blip r:embed="rId3"/>
          <a:stretch>
            <a:fillRect/>
          </a:stretch>
        </p:blipFill>
        <p:spPr>
          <a:xfrm>
            <a:off x="6587554" y="1655378"/>
            <a:ext cx="77129" cy="1278313"/>
          </a:xfrm>
          <a:prstGeom prst="rect">
            <a:avLst/>
          </a:prstGeom>
        </p:spPr>
      </p:pic>
      <p:sp>
        <p:nvSpPr>
          <p:cNvPr id="4" name="TextBox 3">
            <a:extLst>
              <a:ext uri="{FF2B5EF4-FFF2-40B4-BE49-F238E27FC236}">
                <a16:creationId xmlns:a16="http://schemas.microsoft.com/office/drawing/2014/main" id="{EFC7754F-3B49-CA07-1483-D9D6D787663E}"/>
              </a:ext>
            </a:extLst>
          </p:cNvPr>
          <p:cNvSpPr txBox="1"/>
          <p:nvPr/>
        </p:nvSpPr>
        <p:spPr>
          <a:xfrm>
            <a:off x="6626118" y="3179912"/>
            <a:ext cx="4750675" cy="1200329"/>
          </a:xfrm>
          <a:prstGeom prst="rect">
            <a:avLst/>
          </a:prstGeom>
          <a:noFill/>
        </p:spPr>
        <p:txBody>
          <a:bodyPr wrap="square">
            <a:spAutoFit/>
          </a:bodyPr>
          <a:lstStyle/>
          <a:p>
            <a:pPr algn="just"/>
            <a:r>
              <a:rPr lang="en-US" dirty="0"/>
              <a:t>Iran's main wheat cultivating provinces are Khuzestan, </a:t>
            </a:r>
            <a:r>
              <a:rPr lang="en-US" dirty="0" err="1"/>
              <a:t>Golestan</a:t>
            </a:r>
            <a:r>
              <a:rPr lang="en-US" dirty="0"/>
              <a:t>, Fars, </a:t>
            </a:r>
            <a:r>
              <a:rPr lang="en-US" dirty="0" err="1"/>
              <a:t>Kordestan</a:t>
            </a:r>
            <a:r>
              <a:rPr lang="en-US" dirty="0"/>
              <a:t>, North Khorasan, Khorasan </a:t>
            </a:r>
            <a:r>
              <a:rPr lang="en-US" dirty="0" err="1"/>
              <a:t>Razavi</a:t>
            </a:r>
            <a:r>
              <a:rPr lang="en-US" dirty="0"/>
              <a:t> and South Khorasan.</a:t>
            </a:r>
          </a:p>
          <a:p>
            <a:pPr algn="just"/>
            <a:endParaRPr lang="en-US" dirty="0"/>
          </a:p>
        </p:txBody>
      </p:sp>
      <p:pic>
        <p:nvPicPr>
          <p:cNvPr id="5" name="Picture 4">
            <a:extLst>
              <a:ext uri="{FF2B5EF4-FFF2-40B4-BE49-F238E27FC236}">
                <a16:creationId xmlns:a16="http://schemas.microsoft.com/office/drawing/2014/main" id="{F1AD7E00-D2FE-8543-E74E-0DEBB03E002D}"/>
              </a:ext>
            </a:extLst>
          </p:cNvPr>
          <p:cNvPicPr>
            <a:picLocks noChangeAspect="1"/>
          </p:cNvPicPr>
          <p:nvPr/>
        </p:nvPicPr>
        <p:blipFill>
          <a:blip r:embed="rId3"/>
          <a:stretch>
            <a:fillRect/>
          </a:stretch>
        </p:blipFill>
        <p:spPr>
          <a:xfrm>
            <a:off x="6580073" y="4563465"/>
            <a:ext cx="77129" cy="1278313"/>
          </a:xfrm>
          <a:prstGeom prst="rect">
            <a:avLst/>
          </a:prstGeom>
        </p:spPr>
      </p:pic>
      <p:sp>
        <p:nvSpPr>
          <p:cNvPr id="6" name="TextBox 5">
            <a:extLst>
              <a:ext uri="{FF2B5EF4-FFF2-40B4-BE49-F238E27FC236}">
                <a16:creationId xmlns:a16="http://schemas.microsoft.com/office/drawing/2014/main" id="{FFC8B3D6-41A9-2CF3-C53F-E2B819C13F2C}"/>
              </a:ext>
            </a:extLst>
          </p:cNvPr>
          <p:cNvSpPr txBox="1"/>
          <p:nvPr/>
        </p:nvSpPr>
        <p:spPr>
          <a:xfrm>
            <a:off x="6626118" y="4641449"/>
            <a:ext cx="5018690" cy="1200329"/>
          </a:xfrm>
          <a:prstGeom prst="rect">
            <a:avLst/>
          </a:prstGeom>
          <a:noFill/>
        </p:spPr>
        <p:txBody>
          <a:bodyPr wrap="square">
            <a:spAutoFit/>
          </a:bodyPr>
          <a:lstStyle/>
          <a:p>
            <a:pPr algn="just"/>
            <a:r>
              <a:rPr lang="en-US" dirty="0"/>
              <a:t>The Iranian government buys strategic crops, including wheat, from local farmers on guaranteed prices to build up its reserves and regulate the market.</a:t>
            </a:r>
          </a:p>
        </p:txBody>
      </p:sp>
      <p:sp>
        <p:nvSpPr>
          <p:cNvPr id="10" name="TextBox 9">
            <a:extLst>
              <a:ext uri="{FF2B5EF4-FFF2-40B4-BE49-F238E27FC236}">
                <a16:creationId xmlns:a16="http://schemas.microsoft.com/office/drawing/2014/main" id="{1D845428-BF05-74CF-D96B-CEFEDF7FD13C}"/>
              </a:ext>
            </a:extLst>
          </p:cNvPr>
          <p:cNvSpPr txBox="1"/>
          <p:nvPr/>
        </p:nvSpPr>
        <p:spPr>
          <a:xfrm>
            <a:off x="6657202" y="1791396"/>
            <a:ext cx="4846919" cy="923330"/>
          </a:xfrm>
          <a:prstGeom prst="rect">
            <a:avLst/>
          </a:prstGeom>
          <a:noFill/>
        </p:spPr>
        <p:txBody>
          <a:bodyPr wrap="square">
            <a:spAutoFit/>
          </a:bodyPr>
          <a:lstStyle/>
          <a:p>
            <a:pPr algn="just"/>
            <a:r>
              <a:rPr lang="en-US" dirty="0"/>
              <a:t>Wheat (56% of the total growing area), barley (18%) and rice (3%) are the main annual crops growing in Iran.</a:t>
            </a:r>
          </a:p>
        </p:txBody>
      </p:sp>
      <p:pic>
        <p:nvPicPr>
          <p:cNvPr id="11" name="Picture 10">
            <a:extLst>
              <a:ext uri="{FF2B5EF4-FFF2-40B4-BE49-F238E27FC236}">
                <a16:creationId xmlns:a16="http://schemas.microsoft.com/office/drawing/2014/main" id="{1F874D7E-D64A-C707-2876-29403A6DD6BC}"/>
              </a:ext>
            </a:extLst>
          </p:cNvPr>
          <p:cNvPicPr>
            <a:picLocks noChangeAspect="1"/>
          </p:cNvPicPr>
          <p:nvPr/>
        </p:nvPicPr>
        <p:blipFill>
          <a:blip r:embed="rId3"/>
          <a:stretch>
            <a:fillRect/>
          </a:stretch>
        </p:blipFill>
        <p:spPr>
          <a:xfrm>
            <a:off x="6580074" y="3038931"/>
            <a:ext cx="77129" cy="1278313"/>
          </a:xfrm>
          <a:prstGeom prst="rect">
            <a:avLst/>
          </a:prstGeom>
        </p:spPr>
      </p:pic>
      <p:sp>
        <p:nvSpPr>
          <p:cNvPr id="13" name="Rectangle 12">
            <a:extLst>
              <a:ext uri="{FF2B5EF4-FFF2-40B4-BE49-F238E27FC236}">
                <a16:creationId xmlns:a16="http://schemas.microsoft.com/office/drawing/2014/main" id="{64C9DA26-7B16-987E-AD19-659C41E84EDC}"/>
              </a:ext>
            </a:extLst>
          </p:cNvPr>
          <p:cNvSpPr/>
          <p:nvPr/>
        </p:nvSpPr>
        <p:spPr>
          <a:xfrm>
            <a:off x="-168167" y="43971"/>
            <a:ext cx="1586716" cy="646331"/>
          </a:xfrm>
          <a:prstGeom prst="rect">
            <a:avLst/>
          </a:prstGeom>
        </p:spPr>
        <p:txBody>
          <a:bodyPr wrap="none">
            <a:spAutoFit/>
          </a:bodyPr>
          <a:lstStyle/>
          <a:p>
            <a:r>
              <a:rPr lang="en-US" sz="700" b="1" dirty="0">
                <a:solidFill>
                  <a:schemeClr val="bg1">
                    <a:lumMod val="75000"/>
                  </a:schemeClr>
                </a:solidFill>
                <a:latin typeface="ProximaNova-Bold"/>
              </a:rPr>
              <a:t>MILLING</a:t>
            </a:r>
            <a:r>
              <a:rPr lang="en-US" sz="3600" b="1" dirty="0">
                <a:solidFill>
                  <a:schemeClr val="bg1">
                    <a:lumMod val="75000"/>
                  </a:schemeClr>
                </a:solidFill>
                <a:latin typeface="ProximaNova-Bold"/>
              </a:rPr>
              <a:t> </a:t>
            </a:r>
            <a:r>
              <a:rPr lang="en-US" sz="2400" b="1" dirty="0">
                <a:solidFill>
                  <a:schemeClr val="bg1">
                    <a:lumMod val="75000"/>
                  </a:schemeClr>
                </a:solidFill>
                <a:latin typeface="ProximaNova-Bold"/>
              </a:rPr>
              <a:t>WHEAT</a:t>
            </a:r>
            <a:endParaRPr lang="en-US" sz="2400" dirty="0">
              <a:solidFill>
                <a:schemeClr val="bg1">
                  <a:lumMod val="75000"/>
                </a:schemeClr>
              </a:solidFill>
            </a:endParaRPr>
          </a:p>
        </p:txBody>
      </p:sp>
      <p:sp>
        <p:nvSpPr>
          <p:cNvPr id="14" name="Rectangle 13">
            <a:extLst>
              <a:ext uri="{FF2B5EF4-FFF2-40B4-BE49-F238E27FC236}">
                <a16:creationId xmlns:a16="http://schemas.microsoft.com/office/drawing/2014/main" id="{9E43F187-86E0-EFA4-CAC8-8DC2FA65755F}"/>
              </a:ext>
            </a:extLst>
          </p:cNvPr>
          <p:cNvSpPr/>
          <p:nvPr/>
        </p:nvSpPr>
        <p:spPr>
          <a:xfrm>
            <a:off x="1220766" y="698617"/>
            <a:ext cx="3880757" cy="954107"/>
          </a:xfrm>
          <a:prstGeom prst="rect">
            <a:avLst/>
          </a:prstGeom>
        </p:spPr>
        <p:txBody>
          <a:bodyPr wrap="square">
            <a:spAutoFit/>
          </a:bodyPr>
          <a:lstStyle/>
          <a:p>
            <a:pPr marL="285750" indent="-285750">
              <a:buFont typeface="Wingdings" panose="05000000000000000000" pitchFamily="2" charset="2"/>
              <a:buChar char="§"/>
            </a:pPr>
            <a:r>
              <a:rPr lang="en-US" sz="1400" b="1" dirty="0">
                <a:solidFill>
                  <a:schemeClr val="bg1">
                    <a:lumMod val="75000"/>
                  </a:schemeClr>
                </a:solidFill>
                <a:latin typeface="ProximaNova-Regular"/>
              </a:rPr>
              <a:t>Bread (72%)</a:t>
            </a:r>
          </a:p>
          <a:p>
            <a:pPr marL="285750" indent="-285750">
              <a:buFont typeface="Wingdings" panose="05000000000000000000" pitchFamily="2" charset="2"/>
              <a:buChar char="§"/>
            </a:pPr>
            <a:r>
              <a:rPr lang="en-US" sz="1400" b="1" dirty="0">
                <a:solidFill>
                  <a:schemeClr val="bg1">
                    <a:lumMod val="75000"/>
                  </a:schemeClr>
                </a:solidFill>
                <a:latin typeface="ProximaNova-Regular"/>
              </a:rPr>
              <a:t>Cakes</a:t>
            </a:r>
          </a:p>
          <a:p>
            <a:pPr marL="285750" indent="-285750">
              <a:buFont typeface="Wingdings" panose="05000000000000000000" pitchFamily="2" charset="2"/>
              <a:buChar char="§"/>
            </a:pPr>
            <a:r>
              <a:rPr lang="en-US" sz="1400" b="1" dirty="0">
                <a:solidFill>
                  <a:schemeClr val="bg1">
                    <a:lumMod val="75000"/>
                  </a:schemeClr>
                </a:solidFill>
                <a:latin typeface="ProximaNova-Regular"/>
              </a:rPr>
              <a:t>Grains</a:t>
            </a:r>
          </a:p>
          <a:p>
            <a:pPr marL="285750" indent="-285750">
              <a:buFont typeface="Wingdings" panose="05000000000000000000" pitchFamily="2" charset="2"/>
              <a:buChar char="§"/>
            </a:pPr>
            <a:r>
              <a:rPr lang="en-US" sz="1400" b="1" dirty="0">
                <a:solidFill>
                  <a:schemeClr val="bg1">
                    <a:lumMod val="75000"/>
                  </a:schemeClr>
                </a:solidFill>
                <a:latin typeface="ProximaNova-Regular"/>
              </a:rPr>
              <a:t>Macaroni / Noodles</a:t>
            </a:r>
            <a:endParaRPr lang="en-US" sz="1400" b="1" dirty="0">
              <a:solidFill>
                <a:schemeClr val="bg1">
                  <a:lumMod val="75000"/>
                </a:schemeClr>
              </a:solidFill>
            </a:endParaRPr>
          </a:p>
        </p:txBody>
      </p:sp>
      <p:pic>
        <p:nvPicPr>
          <p:cNvPr id="17" name="Picture 16">
            <a:extLst>
              <a:ext uri="{FF2B5EF4-FFF2-40B4-BE49-F238E27FC236}">
                <a16:creationId xmlns:a16="http://schemas.microsoft.com/office/drawing/2014/main" id="{5FA3BFD4-9A57-E243-C2D7-1AB9EDED4DE5}"/>
              </a:ext>
            </a:extLst>
          </p:cNvPr>
          <p:cNvPicPr>
            <a:picLocks noChangeAspect="1"/>
          </p:cNvPicPr>
          <p:nvPr/>
        </p:nvPicPr>
        <p:blipFill>
          <a:blip r:embed="rId4"/>
          <a:stretch>
            <a:fillRect/>
          </a:stretch>
        </p:blipFill>
        <p:spPr>
          <a:xfrm>
            <a:off x="-168167" y="1966894"/>
            <a:ext cx="6353504" cy="4229100"/>
          </a:xfrm>
          <a:prstGeom prst="rect">
            <a:avLst/>
          </a:prstGeom>
        </p:spPr>
      </p:pic>
    </p:spTree>
    <p:extLst>
      <p:ext uri="{BB962C8B-B14F-4D97-AF65-F5344CB8AC3E}">
        <p14:creationId xmlns:p14="http://schemas.microsoft.com/office/powerpoint/2010/main" val="93877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352089"/>
            <a:ext cx="2246641" cy="369332"/>
          </a:xfrm>
          <a:prstGeom prst="rect">
            <a:avLst/>
          </a:prstGeom>
        </p:spPr>
        <p:txBody>
          <a:bodyPr wrap="none">
            <a:spAutoFit/>
          </a:bodyPr>
          <a:lstStyle/>
          <a:p>
            <a:r>
              <a:rPr lang="en-US" b="1" dirty="0">
                <a:solidFill>
                  <a:srgbClr val="245237"/>
                </a:solidFill>
                <a:latin typeface="ProximaNova-Bold"/>
              </a:rPr>
              <a:t>WHEAT PRODUCTION</a:t>
            </a:r>
          </a:p>
        </p:txBody>
      </p:sp>
      <p:graphicFrame>
        <p:nvGraphicFramePr>
          <p:cNvPr id="9" name="Chart 8">
            <a:extLst>
              <a:ext uri="{FF2B5EF4-FFF2-40B4-BE49-F238E27FC236}">
                <a16:creationId xmlns:a16="http://schemas.microsoft.com/office/drawing/2014/main" id="{D51B4888-98F8-2C62-2432-6BB193466098}"/>
              </a:ext>
            </a:extLst>
          </p:cNvPr>
          <p:cNvGraphicFramePr>
            <a:graphicFrameLocks/>
          </p:cNvGraphicFramePr>
          <p:nvPr>
            <p:extLst>
              <p:ext uri="{D42A27DB-BD31-4B8C-83A1-F6EECF244321}">
                <p14:modId xmlns:p14="http://schemas.microsoft.com/office/powerpoint/2010/main" val="1972940241"/>
              </p:ext>
            </p:extLst>
          </p:nvPr>
        </p:nvGraphicFramePr>
        <p:xfrm>
          <a:off x="6096000" y="952254"/>
          <a:ext cx="5182586" cy="2613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33D383B-FB78-6D7F-B5F9-67ECCCEDDD2D}"/>
              </a:ext>
            </a:extLst>
          </p:cNvPr>
          <p:cNvGraphicFramePr>
            <a:graphicFrameLocks/>
          </p:cNvGraphicFramePr>
          <p:nvPr>
            <p:extLst>
              <p:ext uri="{D42A27DB-BD31-4B8C-83A1-F6EECF244321}">
                <p14:modId xmlns:p14="http://schemas.microsoft.com/office/powerpoint/2010/main" val="1373629123"/>
              </p:ext>
            </p:extLst>
          </p:nvPr>
        </p:nvGraphicFramePr>
        <p:xfrm>
          <a:off x="6096023" y="4685675"/>
          <a:ext cx="5444757" cy="190248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CFC5BC7-22F8-A60F-BD1F-D9CD6FF91F1F}"/>
              </a:ext>
            </a:extLst>
          </p:cNvPr>
          <p:cNvPicPr>
            <a:picLocks noChangeAspect="1"/>
          </p:cNvPicPr>
          <p:nvPr/>
        </p:nvPicPr>
        <p:blipFill>
          <a:blip r:embed="rId4"/>
          <a:stretch>
            <a:fillRect/>
          </a:stretch>
        </p:blipFill>
        <p:spPr>
          <a:xfrm>
            <a:off x="10481672" y="3845403"/>
            <a:ext cx="911243" cy="135663"/>
          </a:xfrm>
          <a:prstGeom prst="rect">
            <a:avLst/>
          </a:prstGeom>
        </p:spPr>
      </p:pic>
      <p:sp>
        <p:nvSpPr>
          <p:cNvPr id="10" name="Rectangle 9">
            <a:extLst>
              <a:ext uri="{FF2B5EF4-FFF2-40B4-BE49-F238E27FC236}">
                <a16:creationId xmlns:a16="http://schemas.microsoft.com/office/drawing/2014/main" id="{3261D65F-BA30-84AE-FB29-7532C01985F5}"/>
              </a:ext>
            </a:extLst>
          </p:cNvPr>
          <p:cNvSpPr/>
          <p:nvPr/>
        </p:nvSpPr>
        <p:spPr>
          <a:xfrm>
            <a:off x="6096000" y="4148705"/>
            <a:ext cx="1829155" cy="369332"/>
          </a:xfrm>
          <a:prstGeom prst="rect">
            <a:avLst/>
          </a:prstGeom>
        </p:spPr>
        <p:txBody>
          <a:bodyPr wrap="none">
            <a:spAutoFit/>
          </a:bodyPr>
          <a:lstStyle/>
          <a:p>
            <a:r>
              <a:rPr lang="en-US" b="1" dirty="0">
                <a:solidFill>
                  <a:srgbClr val="245237"/>
                </a:solidFill>
                <a:latin typeface="ProximaNova-Bold"/>
              </a:rPr>
              <a:t>WHEAT IMPORTS</a:t>
            </a:r>
          </a:p>
        </p:txBody>
      </p:sp>
      <p:pic>
        <p:nvPicPr>
          <p:cNvPr id="14" name="Picture 13">
            <a:extLst>
              <a:ext uri="{FF2B5EF4-FFF2-40B4-BE49-F238E27FC236}">
                <a16:creationId xmlns:a16="http://schemas.microsoft.com/office/drawing/2014/main" id="{EF69F638-9264-E7F3-24B5-2E722CCE8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669279" cy="6858000"/>
          </a:xfrm>
          <a:prstGeom prst="rect">
            <a:avLst/>
          </a:prstGeom>
        </p:spPr>
      </p:pic>
      <p:sp>
        <p:nvSpPr>
          <p:cNvPr id="15" name="Rectangle 14">
            <a:extLst>
              <a:ext uri="{FF2B5EF4-FFF2-40B4-BE49-F238E27FC236}">
                <a16:creationId xmlns:a16="http://schemas.microsoft.com/office/drawing/2014/main" id="{0A6EDEF3-2254-9F4B-B8CF-76266B639094}"/>
              </a:ext>
            </a:extLst>
          </p:cNvPr>
          <p:cNvSpPr/>
          <p:nvPr/>
        </p:nvSpPr>
        <p:spPr>
          <a:xfrm>
            <a:off x="92638" y="490589"/>
            <a:ext cx="5484002" cy="461665"/>
          </a:xfrm>
          <a:prstGeom prst="rect">
            <a:avLst/>
          </a:prstGeom>
        </p:spPr>
        <p:txBody>
          <a:bodyPr wrap="none">
            <a:spAutoFit/>
          </a:bodyPr>
          <a:lstStyle/>
          <a:p>
            <a:r>
              <a:rPr lang="en-US" sz="2400" b="1" dirty="0">
                <a:solidFill>
                  <a:schemeClr val="bg1"/>
                </a:solidFill>
                <a:latin typeface="ProximaNova-Bold"/>
              </a:rPr>
              <a:t>IRAN’S WHEAT PRODUCTION  &amp; IMPORTS</a:t>
            </a:r>
          </a:p>
        </p:txBody>
      </p:sp>
    </p:spTree>
    <p:extLst>
      <p:ext uri="{BB962C8B-B14F-4D97-AF65-F5344CB8AC3E}">
        <p14:creationId xmlns:p14="http://schemas.microsoft.com/office/powerpoint/2010/main" val="94752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5692140" cy="6858000"/>
          </a:xfrm>
          <a:prstGeom prst="rect">
            <a:avLst/>
          </a:prstGeom>
        </p:spPr>
      </p:pic>
      <p:sp>
        <p:nvSpPr>
          <p:cNvPr id="5" name="Rectangle 4"/>
          <p:cNvSpPr/>
          <p:nvPr/>
        </p:nvSpPr>
        <p:spPr>
          <a:xfrm>
            <a:off x="9114980" y="3796364"/>
            <a:ext cx="3039036" cy="523220"/>
          </a:xfrm>
          <a:prstGeom prst="rect">
            <a:avLst/>
          </a:prstGeom>
        </p:spPr>
        <p:txBody>
          <a:bodyPr wrap="square">
            <a:spAutoFit/>
          </a:bodyPr>
          <a:lstStyle/>
          <a:p>
            <a:r>
              <a:rPr lang="en-US" sz="1400" b="1" dirty="0">
                <a:solidFill>
                  <a:srgbClr val="373435"/>
                </a:solidFill>
                <a:latin typeface="ProximaNova-Bold"/>
              </a:rPr>
              <a:t>Gap Eases Between Middle East Production and Consumption</a:t>
            </a:r>
            <a:endParaRPr lang="en-US" sz="1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 y="1028700"/>
            <a:ext cx="5637913" cy="2743200"/>
          </a:xfrm>
          <a:prstGeom prst="rect">
            <a:avLst/>
          </a:prstGeom>
        </p:spPr>
      </p:pic>
      <p:pic>
        <p:nvPicPr>
          <p:cNvPr id="9" name="Picture 8"/>
          <p:cNvPicPr>
            <a:picLocks noChangeAspect="1"/>
          </p:cNvPicPr>
          <p:nvPr/>
        </p:nvPicPr>
        <p:blipFill>
          <a:blip r:embed="rId4"/>
          <a:stretch>
            <a:fillRect/>
          </a:stretch>
        </p:blipFill>
        <p:spPr>
          <a:xfrm>
            <a:off x="9934127" y="4329952"/>
            <a:ext cx="1400743" cy="208538"/>
          </a:xfrm>
          <a:prstGeom prst="rect">
            <a:avLst/>
          </a:prstGeom>
        </p:spPr>
      </p:pic>
      <p:pic>
        <p:nvPicPr>
          <p:cNvPr id="14" name="Picture 13"/>
          <p:cNvPicPr>
            <a:picLocks noChangeAspect="1"/>
          </p:cNvPicPr>
          <p:nvPr/>
        </p:nvPicPr>
        <p:blipFill>
          <a:blip r:embed="rId5"/>
          <a:stretch>
            <a:fillRect/>
          </a:stretch>
        </p:blipFill>
        <p:spPr>
          <a:xfrm>
            <a:off x="5909309" y="1317811"/>
            <a:ext cx="5187778" cy="2319617"/>
          </a:xfrm>
          <a:prstGeom prst="rect">
            <a:avLst/>
          </a:prstGeom>
        </p:spPr>
      </p:pic>
      <p:sp>
        <p:nvSpPr>
          <p:cNvPr id="16" name="Rectangle 15"/>
          <p:cNvSpPr/>
          <p:nvPr/>
        </p:nvSpPr>
        <p:spPr>
          <a:xfrm>
            <a:off x="6130086" y="1663270"/>
            <a:ext cx="6096000" cy="1295868"/>
          </a:xfrm>
          <a:prstGeom prst="rect">
            <a:avLst/>
          </a:prstGeom>
        </p:spPr>
        <p:txBody>
          <a:bodyPr>
            <a:spAutoFit/>
          </a:bodyPr>
          <a:lstStyle/>
          <a:p>
            <a:pPr>
              <a:lnSpc>
                <a:spcPct val="150000"/>
              </a:lnSpc>
            </a:pPr>
            <a:r>
              <a:rPr lang="en-US" b="1" dirty="0">
                <a:solidFill>
                  <a:srgbClr val="373435"/>
                </a:solidFill>
                <a:latin typeface="ProximaNova-Bold"/>
              </a:rPr>
              <a:t>Production: 39.27 million </a:t>
            </a:r>
            <a:r>
              <a:rPr lang="en-US" b="1" dirty="0" err="1">
                <a:solidFill>
                  <a:srgbClr val="373435"/>
                </a:solidFill>
                <a:latin typeface="ProximaNova-Bold"/>
              </a:rPr>
              <a:t>tonnes</a:t>
            </a:r>
            <a:r>
              <a:rPr lang="en-US" dirty="0"/>
              <a:t> </a:t>
            </a:r>
            <a:r>
              <a:rPr lang="en-US" sz="1200" b="1" dirty="0">
                <a:solidFill>
                  <a:srgbClr val="373435"/>
                </a:solidFill>
                <a:latin typeface="ProximaNova-Bold"/>
              </a:rPr>
              <a:t>(a 5 -year low)</a:t>
            </a:r>
          </a:p>
          <a:p>
            <a:pPr>
              <a:lnSpc>
                <a:spcPct val="150000"/>
              </a:lnSpc>
            </a:pPr>
            <a:r>
              <a:rPr lang="en-US" b="1" dirty="0">
                <a:solidFill>
                  <a:srgbClr val="373435"/>
                </a:solidFill>
                <a:latin typeface="ProximaNova-Bold"/>
              </a:rPr>
              <a:t>Imports: 30.65 million </a:t>
            </a:r>
            <a:r>
              <a:rPr lang="en-US" b="1" dirty="0" err="1">
                <a:solidFill>
                  <a:srgbClr val="373435"/>
                </a:solidFill>
                <a:latin typeface="ProximaNova-Bold"/>
              </a:rPr>
              <a:t>tonnes</a:t>
            </a:r>
            <a:endParaRPr lang="en-US" b="1" dirty="0">
              <a:solidFill>
                <a:srgbClr val="373435"/>
              </a:solidFill>
              <a:latin typeface="ProximaNova-Bold"/>
            </a:endParaRPr>
          </a:p>
          <a:p>
            <a:pPr>
              <a:lnSpc>
                <a:spcPct val="150000"/>
              </a:lnSpc>
            </a:pPr>
            <a:r>
              <a:rPr lang="en-US" b="1" dirty="0">
                <a:solidFill>
                  <a:srgbClr val="373435"/>
                </a:solidFill>
                <a:latin typeface="ProximaNova-Bold"/>
              </a:rPr>
              <a:t>Consumption: 63.02 million </a:t>
            </a:r>
            <a:r>
              <a:rPr lang="en-US" b="1" dirty="0" err="1">
                <a:solidFill>
                  <a:srgbClr val="373435"/>
                </a:solidFill>
                <a:latin typeface="ProximaNova-Bold"/>
              </a:rPr>
              <a:t>tonnes</a:t>
            </a:r>
            <a:endParaRPr lang="en-US" b="1" dirty="0">
              <a:solidFill>
                <a:srgbClr val="373435"/>
              </a:solidFill>
              <a:latin typeface="ProximaNova-Bold"/>
            </a:endParaRPr>
          </a:p>
        </p:txBody>
      </p:sp>
      <p:sp>
        <p:nvSpPr>
          <p:cNvPr id="12" name="Rectangle 11"/>
          <p:cNvSpPr/>
          <p:nvPr/>
        </p:nvSpPr>
        <p:spPr>
          <a:xfrm>
            <a:off x="5972411" y="793788"/>
            <a:ext cx="6096000" cy="523220"/>
          </a:xfrm>
          <a:prstGeom prst="rect">
            <a:avLst/>
          </a:prstGeom>
        </p:spPr>
        <p:txBody>
          <a:bodyPr wrap="square">
            <a:spAutoFit/>
          </a:bodyPr>
          <a:lstStyle/>
          <a:p>
            <a:r>
              <a:rPr lang="en-US" sz="2800" b="1" dirty="0">
                <a:solidFill>
                  <a:srgbClr val="245237"/>
                </a:solidFill>
                <a:latin typeface="ProximaNova-Bold"/>
              </a:rPr>
              <a:t>MIDDLE EAST</a:t>
            </a:r>
            <a:r>
              <a:rPr lang="en-US" sz="1200" b="1" dirty="0">
                <a:solidFill>
                  <a:srgbClr val="245237"/>
                </a:solidFill>
                <a:latin typeface="ProximaNova-Bold"/>
              </a:rPr>
              <a:t>(Wheat</a:t>
            </a:r>
            <a:r>
              <a:rPr lang="en-US" sz="1200" b="1" dirty="0"/>
              <a:t> </a:t>
            </a:r>
            <a:r>
              <a:rPr lang="en-US" sz="1200" b="1" dirty="0">
                <a:solidFill>
                  <a:srgbClr val="245237"/>
                </a:solidFill>
                <a:latin typeface="ProximaNova-Bold"/>
              </a:rPr>
              <a:t>Production, Consumption, and Stocks)</a:t>
            </a:r>
          </a:p>
        </p:txBody>
      </p:sp>
      <p:graphicFrame>
        <p:nvGraphicFramePr>
          <p:cNvPr id="11" name="Chart 10">
            <a:extLst>
              <a:ext uri="{FF2B5EF4-FFF2-40B4-BE49-F238E27FC236}">
                <a16:creationId xmlns:a16="http://schemas.microsoft.com/office/drawing/2014/main" id="{B6136775-1CB7-4D35-A66D-0523538606F6}"/>
              </a:ext>
            </a:extLst>
          </p:cNvPr>
          <p:cNvGraphicFramePr>
            <a:graphicFrameLocks/>
          </p:cNvGraphicFramePr>
          <p:nvPr>
            <p:extLst>
              <p:ext uri="{D42A27DB-BD31-4B8C-83A1-F6EECF244321}">
                <p14:modId xmlns:p14="http://schemas.microsoft.com/office/powerpoint/2010/main" val="3568312682"/>
              </p:ext>
            </p:extLst>
          </p:nvPr>
        </p:nvGraphicFramePr>
        <p:xfrm>
          <a:off x="6397110" y="4380434"/>
          <a:ext cx="4937760" cy="23195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27400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13250</TotalTime>
  <Words>1004</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helvetica</vt:lpstr>
      <vt:lpstr>Imprint MT Shadow</vt:lpstr>
      <vt:lpstr>IranNastaliq</vt:lpstr>
      <vt:lpstr>ProximaNova-Bold</vt:lpstr>
      <vt:lpstr>ProximaNova-Regular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SPM1</dc:creator>
  <cp:lastModifiedBy>DigiTechnology</cp:lastModifiedBy>
  <cp:revision>1362</cp:revision>
  <dcterms:created xsi:type="dcterms:W3CDTF">2016-01-29T22:05:52Z</dcterms:created>
  <dcterms:modified xsi:type="dcterms:W3CDTF">2023-07-16T19:54:12Z</dcterms:modified>
</cp:coreProperties>
</file>