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8" r:id="rId7"/>
    <p:sldId id="276" r:id="rId8"/>
    <p:sldId id="260" r:id="rId9"/>
    <p:sldId id="258" r:id="rId10"/>
    <p:sldId id="259" r:id="rId11"/>
    <p:sldId id="269" r:id="rId12"/>
    <p:sldId id="270" r:id="rId13"/>
    <p:sldId id="271" r:id="rId14"/>
    <p:sldId id="267" r:id="rId15"/>
    <p:sldId id="272" r:id="rId16"/>
    <p:sldId id="273" r:id="rId17"/>
    <p:sldId id="274" r:id="rId18"/>
    <p:sldId id="27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E30CF-3091-C721-BC2F-AF6D03A108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BCC72A-BFB1-A3C1-1272-014C6E1270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481EF-BAEA-05FB-FB76-152C8EF88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67111-9A78-4CC7-877F-B1C0154BA2BE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0181C-E495-0175-97F9-489440AF7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4BE99-5BDA-4A51-B973-B58FEDA57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E0947-E0E2-4C81-87AF-474A2E680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523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92D33-4AC6-5619-349D-263AA4A56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26D374-00D0-836E-5D4D-5B46513589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78C8A0-B540-FA01-C8B2-1BC1C72F2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67111-9A78-4CC7-877F-B1C0154BA2BE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926794-B85D-80FE-239E-2DB300C6B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985AB-8448-1AC7-20BF-6E7FE8113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E0947-E0E2-4C81-87AF-474A2E680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260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E094EA-DE3B-4234-E3AC-F9AD06B072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C7B175-266E-E5DF-3816-F00498BE97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BA9A2-5C92-2B54-63D4-22EE6D767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67111-9A78-4CC7-877F-B1C0154BA2BE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BE21F-2A0F-E78D-8F00-E4A0D9ED9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0CD93-13FE-573E-EC8F-4D891FE5E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E0947-E0E2-4C81-87AF-474A2E680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717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B4A21-ADE6-94FF-7928-5043787BC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739F1-8C9D-62DE-7D38-25886EE58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5ABE5-944F-7364-FAD8-C685CA435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67111-9A78-4CC7-877F-B1C0154BA2BE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8FD601-4130-9FF7-7A0D-5C05C1CB0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C17BD-82DB-5185-8DD3-3C42FEC05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E0947-E0E2-4C81-87AF-474A2E680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519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CA3A7-C40D-100F-9BAE-BB11B9FA8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5BEB35-AF31-EC46-77CC-829D7736F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562FC5-3CAF-5CBA-6EAD-FD9F67381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67111-9A78-4CC7-877F-B1C0154BA2BE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3705E7-62FF-B00D-8C49-B70A842F3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92F167-0B04-8B52-A8A6-3E947FE07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E0947-E0E2-4C81-87AF-474A2E680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632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D113D-DDD5-EA8A-4A50-6E131A3A0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84F98-BEE9-6BD0-109B-E7228543A5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B9D69D-2CA8-0B94-EE02-1FDD507C47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EDBDE1-9760-E99E-6F01-FA4F8BA7A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67111-9A78-4CC7-877F-B1C0154BA2BE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9B67AA-F22A-674E-0E19-A8A0F1E3D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F4844F-A4A3-06A5-B669-EF7496056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E0947-E0E2-4C81-87AF-474A2E680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472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D3FDE-3AB8-2CE3-BCD2-85EAD721A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C477A1-DC79-7A15-1B16-6A8D5913E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363ADE-FCCD-E18B-30E5-B9BB255801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3052A5-E58F-00FA-9714-04441E1B7A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CB7CCA-B332-6B1F-6B63-4312BC24AB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5EAB09-4EBF-B654-4A53-32B887392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67111-9A78-4CC7-877F-B1C0154BA2BE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65FB95-5908-0CDB-23EB-305C6D533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5AB07D-0975-B5DE-F0B0-870EDB098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E0947-E0E2-4C81-87AF-474A2E680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369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C4EDA-4083-337B-BBF9-4A3E54C49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63FA4A-EE95-BD3F-4462-8351FBB17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67111-9A78-4CC7-877F-B1C0154BA2BE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2FFF29-F1D9-03C3-38C7-98F438D87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D8E022-D58C-6BE6-6CC1-38E25BCA5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E0947-E0E2-4C81-87AF-474A2E680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827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58121F-2EEF-3238-D41B-2BEA26560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67111-9A78-4CC7-877F-B1C0154BA2BE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79CB50-7879-8CC9-F9B2-2FD3FC138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5078BF-D740-EAA1-C9A7-FA865DEB0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E0947-E0E2-4C81-87AF-474A2E680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359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0C8B1-F02A-E7B2-E853-626502CD6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0BF057-44BF-B17E-FC7D-6FBA8D02F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E7AF10-F5DC-6747-2B11-A2C60B7577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C31CA0-207F-B471-3C37-3B4931A2D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67111-9A78-4CC7-877F-B1C0154BA2BE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C5060C-6162-5FD7-CB72-C39FBE9B9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F4C849-BF3D-24B0-4ACC-AAA2C89B0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E0947-E0E2-4C81-87AF-474A2E680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442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7BCED-FBA9-79FD-2C40-2D8D2AE5A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ED5772-AF5B-7C59-C84C-493E1A38D1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F53D1D-60D0-82FA-AE67-318CF49AEE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E3FD64-5735-DD51-EE4C-9FCED33BA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67111-9A78-4CC7-877F-B1C0154BA2BE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B77435-1D23-E265-7081-AFE075DE9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F0D64C-E19E-3C8D-9491-FB1636D6E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E0947-E0E2-4C81-87AF-474A2E680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605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77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B4EC9C-F287-AB84-47E6-E8AE1F3CA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55583A-A8FF-2FE0-3EA6-F913315344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A853A6-615B-D3F1-4350-CA9B126FFE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67111-9A78-4CC7-877F-B1C0154BA2BE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F8F6DC-35A3-2B84-9F6D-A443AEFF9D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D08D90-A3BD-1A99-CFBA-F19C69820A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E0947-E0E2-4C81-87AF-474A2E680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02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.xlsx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8B106-170D-0981-DE30-D376D4B288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759446"/>
          </a:xfrm>
        </p:spPr>
        <p:txBody>
          <a:bodyPr>
            <a:normAutofit/>
          </a:bodyPr>
          <a:lstStyle/>
          <a:p>
            <a:pPr rtl="1"/>
            <a:r>
              <a:rPr lang="en-US" sz="2800" b="1" i="1" dirty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Intangible production costs depend on raw material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B3AD69-1B41-61FE-4074-38BAFFB341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72209"/>
            <a:ext cx="9144000" cy="5261113"/>
          </a:xfrm>
        </p:spPr>
        <p:txBody>
          <a:bodyPr>
            <a:normAutofit/>
          </a:bodyPr>
          <a:lstStyle/>
          <a:p>
            <a:r>
              <a:rPr lang="en-US" sz="5400" b="1" i="1" dirty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Intangible production costs depend on raw material </a:t>
            </a:r>
          </a:p>
          <a:p>
            <a:r>
              <a:rPr lang="en-US" sz="5400" b="1" i="1" dirty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Flour Milling</a:t>
            </a:r>
            <a:endParaRPr lang="fa-IR" sz="5400" b="1" i="1" dirty="0">
              <a:solidFill>
                <a:schemeClr val="accent4">
                  <a:lumMod val="50000"/>
                </a:schemeClr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fa-IR" sz="5400" b="1" i="1" dirty="0">
              <a:solidFill>
                <a:schemeClr val="accent4">
                  <a:lumMod val="50000"/>
                </a:schemeClr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a-IR" sz="4800" b="1" i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بهای تمام  شده نامشهود ، وابسته به</a:t>
            </a:r>
          </a:p>
          <a:p>
            <a:r>
              <a:rPr lang="fa-IR" sz="4800" b="1" i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مواد اولیه در کارخانجات آرد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362E1A-9D9D-3879-B4F0-6FCA3C0F98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39756"/>
            <a:ext cx="1364974" cy="119843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ABA91B3-458C-60F7-9DCA-794B5208EC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941" y="0"/>
            <a:ext cx="2100059" cy="854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966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8B106-170D-0981-DE30-D376D4B288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759446"/>
          </a:xfrm>
        </p:spPr>
        <p:txBody>
          <a:bodyPr>
            <a:normAutofit/>
          </a:bodyPr>
          <a:lstStyle/>
          <a:p>
            <a:pPr rtl="1"/>
            <a:r>
              <a:rPr lang="en-US" sz="2800" b="1" i="1" dirty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Intangible production costs depend on raw material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B3AD69-1B41-61FE-4074-38BAFFB341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72209"/>
            <a:ext cx="9144000" cy="5261113"/>
          </a:xfrm>
        </p:spPr>
        <p:txBody>
          <a:bodyPr>
            <a:normAutofit/>
          </a:bodyPr>
          <a:lstStyle/>
          <a:p>
            <a:r>
              <a:rPr lang="en-US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The purchase of wheat is dependent on the flour type required</a:t>
            </a:r>
          </a:p>
          <a:p>
            <a:pPr rtl="1"/>
            <a:r>
              <a:rPr lang="fa-IR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خرید گندم ، به نوع آرد مورد نیاز برای تولید بستگی دارد</a:t>
            </a:r>
            <a:endParaRPr lang="en-US" sz="2800" b="1" i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rtl="1"/>
            <a:endParaRPr lang="en-US" sz="2800" b="1" i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r>
              <a:rPr lang="en-US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Flour functionality is directly dependent on wheat and its quality</a:t>
            </a:r>
          </a:p>
          <a:p>
            <a:r>
              <a:rPr lang="fa-IR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خواص آرد تولیدی مستقیما به گندم و  کیفیت آن بستگی خواهد داشت</a:t>
            </a:r>
          </a:p>
          <a:p>
            <a:endParaRPr lang="fa-IR" sz="2800" b="1" i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r>
              <a:rPr lang="en-US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Wheat price at the market is commonly dependent on its quality</a:t>
            </a:r>
          </a:p>
          <a:p>
            <a:r>
              <a:rPr lang="fa-IR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بهای گندم در بازار عموما به کیفیت آن وابسته میباشد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362E1A-9D9D-3879-B4F0-6FCA3C0F98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39756"/>
            <a:ext cx="1364974" cy="119843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ABA91B3-458C-60F7-9DCA-794B5208EC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941" y="0"/>
            <a:ext cx="2100059" cy="854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9855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8B106-170D-0981-DE30-D376D4B288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759446"/>
          </a:xfrm>
        </p:spPr>
        <p:txBody>
          <a:bodyPr>
            <a:normAutofit/>
          </a:bodyPr>
          <a:lstStyle/>
          <a:p>
            <a:pPr rtl="1"/>
            <a:r>
              <a:rPr lang="en-US" sz="2800" b="1" i="1" dirty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Intangible production costs depend on raw material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B3AD69-1B41-61FE-4074-38BAFFB341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72209"/>
            <a:ext cx="9144000" cy="5261113"/>
          </a:xfrm>
        </p:spPr>
        <p:txBody>
          <a:bodyPr>
            <a:normAutofit/>
          </a:bodyPr>
          <a:lstStyle/>
          <a:p>
            <a:r>
              <a:rPr lang="en-US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Wheat price is affected by several factors</a:t>
            </a:r>
          </a:p>
          <a:p>
            <a:pPr rtl="1"/>
            <a:r>
              <a:rPr lang="fa-IR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عوامل متعددی در بهای گندم موثر هستند </a:t>
            </a:r>
            <a:endParaRPr lang="en-US" sz="2800" b="1" i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rtl="1"/>
            <a:endParaRPr lang="fa-IR" sz="2800" b="1" i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US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	</a:t>
            </a:r>
            <a:r>
              <a:rPr lang="fa-IR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میزان پروتئین				</a:t>
            </a:r>
            <a:r>
              <a:rPr lang="en-US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protein content</a:t>
            </a:r>
          </a:p>
          <a:p>
            <a:pPr algn="r" rtl="1"/>
            <a:r>
              <a:rPr lang="en-US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	</a:t>
            </a:r>
            <a:r>
              <a:rPr lang="fa-IR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مقدار رطوبت				</a:t>
            </a:r>
            <a:r>
              <a:rPr lang="en-US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water content</a:t>
            </a:r>
          </a:p>
          <a:p>
            <a:pPr algn="r" rtl="1"/>
            <a:r>
              <a:rPr lang="fa-IR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	مقدار ناخالصی ها			</a:t>
            </a:r>
            <a:r>
              <a:rPr lang="en-US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% of impurities</a:t>
            </a:r>
          </a:p>
          <a:p>
            <a:pPr algn="r" rtl="1"/>
            <a:r>
              <a:rPr lang="fa-IR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 	هکتولیتر				</a:t>
            </a:r>
            <a:r>
              <a:rPr lang="en-US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hectoliter</a:t>
            </a:r>
          </a:p>
          <a:p>
            <a:pPr algn="r" rtl="1"/>
            <a:r>
              <a:rPr lang="en-US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	</a:t>
            </a:r>
            <a:r>
              <a:rPr lang="fa-IR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فعالیت آنزیمی				</a:t>
            </a:r>
            <a:r>
              <a:rPr lang="en-US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falling number</a:t>
            </a:r>
          </a:p>
          <a:p>
            <a:pPr algn="r" rtl="1"/>
            <a:r>
              <a:rPr lang="en-US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	</a:t>
            </a:r>
            <a:r>
              <a:rPr lang="fa-IR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سختی					</a:t>
            </a:r>
            <a:r>
              <a:rPr lang="en-US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hardness</a:t>
            </a:r>
          </a:p>
          <a:p>
            <a:pPr algn="r" rtl="1"/>
            <a:endParaRPr lang="en-US" sz="2800" b="1" i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362E1A-9D9D-3879-B4F0-6FCA3C0F98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39756"/>
            <a:ext cx="1364974" cy="119843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ABA91B3-458C-60F7-9DCA-794B5208EC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941" y="0"/>
            <a:ext cx="2100059" cy="854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905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8B106-170D-0981-DE30-D376D4B288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759446"/>
          </a:xfrm>
        </p:spPr>
        <p:txBody>
          <a:bodyPr>
            <a:normAutofit/>
          </a:bodyPr>
          <a:lstStyle/>
          <a:p>
            <a:pPr rtl="1"/>
            <a:r>
              <a:rPr lang="en-US" sz="2800" b="1" i="1" dirty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Intangible production costs depend on raw material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B3AD69-1B41-61FE-4074-38BAFFB341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72209"/>
            <a:ext cx="9144000" cy="5261113"/>
          </a:xfrm>
        </p:spPr>
        <p:txBody>
          <a:bodyPr>
            <a:normAutofit fontScale="77500" lnSpcReduction="20000"/>
          </a:bodyPr>
          <a:lstStyle/>
          <a:p>
            <a:endParaRPr lang="en-US" sz="2800" b="1" i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r>
              <a:rPr lang="en-US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Calculation of impurities effect on production costs</a:t>
            </a:r>
          </a:p>
          <a:p>
            <a:r>
              <a:rPr lang="en-US" sz="2000" b="1" i="1" dirty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An example for 1% impurity &amp; 1.5% screening</a:t>
            </a:r>
          </a:p>
          <a:p>
            <a:r>
              <a:rPr lang="en-US" sz="2000" b="1" i="1" dirty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Assumption: wheat price/kg= 120,000Rls &amp; Screening price/kg= 90,000Rls</a:t>
            </a:r>
            <a:endParaRPr lang="fa-IR" sz="2000" b="1" i="1" dirty="0">
              <a:solidFill>
                <a:srgbClr val="0070C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endParaRPr lang="fa-IR" sz="2800" b="1" i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r>
              <a:rPr lang="fa-IR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محاسبات تاثیر ناخالصی ها بر بهای تمام شده </a:t>
            </a:r>
            <a:endParaRPr lang="en-US" sz="2800" b="1" i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r>
              <a:rPr lang="fa-IR" sz="2000" b="1" i="1" dirty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مثالی برای 1% ناخالصی و 1.5% افت مفید</a:t>
            </a:r>
          </a:p>
          <a:p>
            <a:r>
              <a:rPr lang="fa-IR" sz="2000" b="1" i="1" dirty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با فرض 120.000 ریال در هر کیلوگرم گندم و 90.000 ریال در هر کیلوگرم افت مفید</a:t>
            </a:r>
          </a:p>
          <a:p>
            <a:endParaRPr lang="fa-IR" sz="2000" b="1" i="1" dirty="0">
              <a:solidFill>
                <a:srgbClr val="0070C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r>
              <a:rPr lang="en-US" sz="2800" b="1" i="1" dirty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Impurities assumed priceless and not saleable </a:t>
            </a:r>
          </a:p>
          <a:p>
            <a:r>
              <a:rPr lang="fa-IR" sz="2800" b="1" i="1" dirty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ناخالصیها ،  غیر قابل فروش و فاقد قیمت فرض شده است </a:t>
            </a:r>
          </a:p>
          <a:p>
            <a:endParaRPr lang="en-US" sz="2800" b="1" i="1" dirty="0">
              <a:solidFill>
                <a:srgbClr val="FF000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rtl="1"/>
            <a:r>
              <a:rPr lang="en-US" sz="2800" b="1" i="1" dirty="0"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Production cost is calculated only from wheat  as raw material</a:t>
            </a:r>
            <a:endParaRPr lang="fa-IR" sz="2800" b="1" i="1" dirty="0">
              <a:solidFill>
                <a:srgbClr val="FF000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2800" b="1" i="1" dirty="0"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          محاسبات فقط برای رابطه مستقیم گندم با بهای تمام شده بعنوان مواد اولیه میباشد </a:t>
            </a:r>
            <a:endParaRPr lang="en-US" sz="2800" b="1" i="1" dirty="0">
              <a:solidFill>
                <a:srgbClr val="FF000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362E1A-9D9D-3879-B4F0-6FCA3C0F98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39756"/>
            <a:ext cx="1364974" cy="119843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ABA91B3-458C-60F7-9DCA-794B5208EC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941" y="0"/>
            <a:ext cx="2100059" cy="854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9514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8B106-170D-0981-DE30-D376D4B288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759446"/>
          </a:xfrm>
        </p:spPr>
        <p:txBody>
          <a:bodyPr>
            <a:normAutofit/>
          </a:bodyPr>
          <a:lstStyle/>
          <a:p>
            <a:pPr rtl="1"/>
            <a:r>
              <a:rPr lang="en-US" sz="2800" b="1" i="1" dirty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Intangible production costs depend on raw material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B3AD69-1B41-61FE-4074-38BAFFB341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9201" y="1272210"/>
            <a:ext cx="10098156" cy="5141842"/>
          </a:xfrm>
        </p:spPr>
        <p:txBody>
          <a:bodyPr>
            <a:normAutofit fontScale="55000" lnSpcReduction="20000"/>
          </a:bodyPr>
          <a:lstStyle/>
          <a:p>
            <a:pPr algn="l"/>
            <a:endParaRPr lang="en-US" sz="2800" b="1" i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3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1 ton purchased wheat = 120,000,000Rls</a:t>
            </a:r>
          </a:p>
          <a:p>
            <a:pPr algn="l"/>
            <a:r>
              <a:rPr lang="en-US" sz="3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Subtract 1% impurity </a:t>
            </a:r>
            <a:r>
              <a:rPr lang="en-US" sz="3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remained wheat = 0.99ton</a:t>
            </a:r>
          </a:p>
          <a:p>
            <a:pPr algn="l"/>
            <a:endParaRPr lang="en-US" sz="3800" b="1" i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457200" indent="-457200" algn="l">
              <a:buFont typeface="Wingdings" panose="05000000000000000000" pitchFamily="2" charset="2"/>
              <a:buChar char="è"/>
            </a:pPr>
            <a:r>
              <a:rPr lang="en-US" sz="3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Price required for 1ton wheat = 121,212,121Rls</a:t>
            </a:r>
          </a:p>
          <a:p>
            <a:pPr algn="l"/>
            <a:endParaRPr lang="en-US" sz="3800" b="1" i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algn="l"/>
            <a:r>
              <a:rPr lang="en-US" sz="3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90,000Rls x 0.015 = 1,350,000Rls screening contribution</a:t>
            </a:r>
          </a:p>
          <a:p>
            <a:pPr algn="l"/>
            <a:endParaRPr lang="en-US" sz="3800" b="1" i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algn="l"/>
            <a:r>
              <a:rPr lang="en-US" sz="3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121,212,121 – 1,350,000 = 119,861,121Rls wheat contribution</a:t>
            </a:r>
          </a:p>
          <a:p>
            <a:pPr algn="l"/>
            <a:endParaRPr lang="en-US" sz="3800" b="1" i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algn="l"/>
            <a:r>
              <a:rPr lang="en-US" sz="3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121212121Rls x 1ton / </a:t>
            </a:r>
            <a:r>
              <a:rPr lang="fa-IR" sz="3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0.975</a:t>
            </a:r>
            <a:r>
              <a:rPr lang="en-US" sz="3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= </a:t>
            </a:r>
            <a:r>
              <a:rPr lang="fa-IR" sz="3800" b="1" i="1" dirty="0"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1</a:t>
            </a:r>
            <a:r>
              <a:rPr lang="en-US" sz="3800" b="1" i="1" dirty="0"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22,754,945Rls for 1 ton wheat</a:t>
            </a:r>
          </a:p>
          <a:p>
            <a:pPr algn="l"/>
            <a:endParaRPr lang="en-US" sz="2800" b="1" i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endParaRPr lang="en-US" sz="2800" b="1" i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rtl="1"/>
            <a:endParaRPr lang="fa-IR" sz="2800" b="1" i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US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	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362E1A-9D9D-3879-B4F0-6FCA3C0F98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39756"/>
            <a:ext cx="1364974" cy="119843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ABA91B3-458C-60F7-9DCA-794B5208EC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941" y="0"/>
            <a:ext cx="2100059" cy="854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8213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8B106-170D-0981-DE30-D376D4B288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759446"/>
          </a:xfrm>
        </p:spPr>
        <p:txBody>
          <a:bodyPr>
            <a:normAutofit/>
          </a:bodyPr>
          <a:lstStyle/>
          <a:p>
            <a:pPr rtl="1"/>
            <a:r>
              <a:rPr lang="en-US" sz="2800" b="1" i="1" dirty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Intangible production costs depend on raw material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362E1A-9D9D-3879-B4F0-6FCA3C0F98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39756"/>
            <a:ext cx="1364974" cy="119843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ABA91B3-458C-60F7-9DCA-794B5208EC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941" y="0"/>
            <a:ext cx="2100059" cy="854734"/>
          </a:xfrm>
          <a:prstGeom prst="rect">
            <a:avLst/>
          </a:prstGeom>
        </p:spPr>
      </p:pic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46740070-1556-1880-1D81-7D1A39A768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3272983"/>
              </p:ext>
            </p:extLst>
          </p:nvPr>
        </p:nvGraphicFramePr>
        <p:xfrm>
          <a:off x="1758906" y="1495460"/>
          <a:ext cx="8674187" cy="44547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4914735" imgH="2524313" progId="Excel.Sheet.12">
                  <p:embed/>
                </p:oleObj>
              </mc:Choice>
              <mc:Fallback>
                <p:oleObj name="Worksheet" r:id="rId4" imgW="4914735" imgH="252431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58906" y="1495460"/>
                        <a:ext cx="8674187" cy="44547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83493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8B106-170D-0981-DE30-D376D4B288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759446"/>
          </a:xfrm>
        </p:spPr>
        <p:txBody>
          <a:bodyPr>
            <a:normAutofit/>
          </a:bodyPr>
          <a:lstStyle/>
          <a:p>
            <a:pPr rtl="1"/>
            <a:r>
              <a:rPr lang="en-US" sz="2800" b="1" i="1" dirty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Intangible production costs depend on raw material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B3AD69-1B41-61FE-4074-38BAFFB341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72209"/>
            <a:ext cx="9144000" cy="5261113"/>
          </a:xfrm>
        </p:spPr>
        <p:txBody>
          <a:bodyPr>
            <a:normAutofit/>
          </a:bodyPr>
          <a:lstStyle/>
          <a:p>
            <a:r>
              <a:rPr lang="en-US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At same calculation for humidity of wheat and extraction rate of flour </a:t>
            </a:r>
          </a:p>
          <a:p>
            <a:pPr rtl="1"/>
            <a:r>
              <a:rPr lang="fa-IR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با محاسبات مشابه برای میزان رطوبت گندم و مقدار استحصال آرد</a:t>
            </a:r>
          </a:p>
          <a:p>
            <a:pPr rtl="1"/>
            <a:endParaRPr lang="fa-IR" sz="2800" b="1" i="1" dirty="0">
              <a:solidFill>
                <a:srgbClr val="0070C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rtl="1"/>
            <a:r>
              <a:rPr lang="en-US" sz="2800" b="1" i="1" dirty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More humidity = more production cost</a:t>
            </a:r>
          </a:p>
          <a:p>
            <a:pPr rtl="1"/>
            <a:r>
              <a:rPr lang="fa-IR" sz="2800" b="1" i="1" dirty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رطوبت بیشتر عاملی برای افزایش بهای تمام شده خواهد بود</a:t>
            </a:r>
          </a:p>
          <a:p>
            <a:pPr rtl="1"/>
            <a:endParaRPr lang="fa-IR" sz="2800" b="1" i="1" dirty="0">
              <a:solidFill>
                <a:srgbClr val="0070C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rtl="1"/>
            <a:r>
              <a:rPr lang="en-US" sz="2800" b="1" i="1" dirty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Low extraction rate = more production cost</a:t>
            </a:r>
          </a:p>
          <a:p>
            <a:pPr rtl="1"/>
            <a:r>
              <a:rPr lang="fa-IR" sz="2800" b="1" i="1" dirty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استحصال کمتر برابر با بهای تمام شده بیشتر خواهد بود </a:t>
            </a:r>
            <a:endParaRPr lang="en-US" sz="2800" b="1" i="1" dirty="0">
              <a:solidFill>
                <a:srgbClr val="0070C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362E1A-9D9D-3879-B4F0-6FCA3C0F98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39756"/>
            <a:ext cx="1364974" cy="119843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ABA91B3-458C-60F7-9DCA-794B5208EC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941" y="0"/>
            <a:ext cx="2100059" cy="854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5076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8B106-170D-0981-DE30-D376D4B288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759446"/>
          </a:xfrm>
        </p:spPr>
        <p:txBody>
          <a:bodyPr>
            <a:normAutofit/>
          </a:bodyPr>
          <a:lstStyle/>
          <a:p>
            <a:pPr rtl="1"/>
            <a:r>
              <a:rPr lang="en-US" sz="2800" b="1" i="1" dirty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Intangible production costs depend on raw material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B3AD69-1B41-61FE-4074-38BAFFB341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72209"/>
            <a:ext cx="9144000" cy="5261113"/>
          </a:xfrm>
        </p:spPr>
        <p:txBody>
          <a:bodyPr>
            <a:normAutofit/>
          </a:bodyPr>
          <a:lstStyle/>
          <a:p>
            <a:r>
              <a:rPr lang="en-US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Conclusion:</a:t>
            </a:r>
          </a:p>
          <a:p>
            <a:r>
              <a:rPr lang="fa-IR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نتیجه گیری:</a:t>
            </a:r>
          </a:p>
          <a:p>
            <a:r>
              <a:rPr lang="en-US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endParaRPr lang="fa-IR" sz="2800" b="1" i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r>
              <a:rPr lang="en-US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Any increasing in production costs will decrease the competition opportunities</a:t>
            </a:r>
          </a:p>
          <a:p>
            <a:r>
              <a:rPr lang="fa-IR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هر گونه افزایش بهای تمام شده میتواند رقابت پذیری را کاهش دهد </a:t>
            </a:r>
          </a:p>
          <a:p>
            <a:endParaRPr lang="fa-IR" sz="2800" b="1" i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r>
              <a:rPr lang="en-US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Lack of quality and quantity are the results of high production costs</a:t>
            </a:r>
          </a:p>
          <a:p>
            <a:r>
              <a:rPr lang="fa-IR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کاهش کیفیت و یا کاهش توانمندی در افزایش تولید از نتایج بهای بالا بودن تمام شده بالا میباشند</a:t>
            </a:r>
            <a:endParaRPr lang="en-US" sz="2800" b="1" i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362E1A-9D9D-3879-B4F0-6FCA3C0F98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39756"/>
            <a:ext cx="1364974" cy="119843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ABA91B3-458C-60F7-9DCA-794B5208EC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941" y="0"/>
            <a:ext cx="2100059" cy="854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54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8B106-170D-0981-DE30-D376D4B288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759446"/>
          </a:xfrm>
        </p:spPr>
        <p:txBody>
          <a:bodyPr>
            <a:normAutofit/>
          </a:bodyPr>
          <a:lstStyle/>
          <a:p>
            <a:pPr rtl="1"/>
            <a:r>
              <a:rPr lang="en-US" sz="2800" b="1" i="1" dirty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Intangible production costs depend on raw material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B3AD69-1B41-61FE-4074-38BAFFB341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72209"/>
            <a:ext cx="9144000" cy="5261113"/>
          </a:xfrm>
        </p:spPr>
        <p:txBody>
          <a:bodyPr>
            <a:normAutofit/>
          </a:bodyPr>
          <a:lstStyle/>
          <a:p>
            <a:r>
              <a:rPr lang="en-US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Conclusion:</a:t>
            </a:r>
          </a:p>
          <a:p>
            <a:r>
              <a:rPr lang="fa-IR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نتیجه گیری:</a:t>
            </a:r>
            <a:endParaRPr lang="en-US" sz="2800" b="1" i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endParaRPr lang="en-US" sz="2800" b="1" i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r>
              <a:rPr lang="en-US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Usage of low quality wheat means more payment in wheat transportation and storage costs in both of government and private section for contribution of impurities </a:t>
            </a:r>
          </a:p>
          <a:p>
            <a:r>
              <a:rPr lang="fa-IR" sz="27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استفاده از مواد اولیه ناخالص باعث افزایش پرداخت ها درهزینه های مربوط به حمل و نقل و ذخیره سازی برای هر دو بخش، دولتی ( بعنوان متولی گندم ) و خصوصی ( بعنوان تولید کننده) میگردد چرا که بخشی از این هزینه ها بابت ناخالصی موجود در گندم پرداخت میگردد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362E1A-9D9D-3879-B4F0-6FCA3C0F98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39756"/>
            <a:ext cx="1364974" cy="119843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ABA91B3-458C-60F7-9DCA-794B5208EC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941" y="0"/>
            <a:ext cx="2100059" cy="854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3874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8B106-170D-0981-DE30-D376D4B288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759446"/>
          </a:xfrm>
        </p:spPr>
        <p:txBody>
          <a:bodyPr>
            <a:normAutofit/>
          </a:bodyPr>
          <a:lstStyle/>
          <a:p>
            <a:pPr rtl="1"/>
            <a:r>
              <a:rPr lang="en-US" sz="2800" b="1" i="1" dirty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Intangible production costs depend on raw material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B3AD69-1B41-61FE-4074-38BAFFB341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72209"/>
            <a:ext cx="9144000" cy="5261113"/>
          </a:xfrm>
        </p:spPr>
        <p:txBody>
          <a:bodyPr>
            <a:normAutofit lnSpcReduction="10000"/>
          </a:bodyPr>
          <a:lstStyle/>
          <a:p>
            <a:r>
              <a:rPr lang="en-US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Conclusion:</a:t>
            </a:r>
          </a:p>
          <a:p>
            <a:r>
              <a:rPr lang="fa-IR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نتیجه گیری:</a:t>
            </a:r>
            <a:endParaRPr lang="en-US" sz="2800" b="1" i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endParaRPr lang="fa-IR" sz="2800" b="1" i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r>
              <a:rPr lang="en-US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At international market , low quality wheat will reduce our competition ability with other competitors </a:t>
            </a:r>
          </a:p>
          <a:p>
            <a:r>
              <a:rPr lang="en-US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Regional mean extraction rate of 75% vs local mean extraction rate of 85%</a:t>
            </a:r>
          </a:p>
          <a:p>
            <a:r>
              <a:rPr lang="fa-IR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در تجارت بین المللی استفاده از گندم با کیفیت نامطلوب توانائی رقابت در بازار را از بین خواهد برد </a:t>
            </a:r>
          </a:p>
          <a:p>
            <a:r>
              <a:rPr lang="fa-IR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با توجه به درصد استحصال میانگین 75% در منطقه در مقابل میانگین 88% محلی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362E1A-9D9D-3879-B4F0-6FCA3C0F98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39756"/>
            <a:ext cx="1364974" cy="119843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ABA91B3-458C-60F7-9DCA-794B5208EC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941" y="0"/>
            <a:ext cx="2100059" cy="854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702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8B106-170D-0981-DE30-D376D4B288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759446"/>
          </a:xfrm>
        </p:spPr>
        <p:txBody>
          <a:bodyPr>
            <a:normAutofit/>
          </a:bodyPr>
          <a:lstStyle/>
          <a:p>
            <a:pPr rtl="1"/>
            <a:r>
              <a:rPr lang="en-US" sz="2800" b="1" i="1" dirty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Intangible production costs depend on raw material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B3AD69-1B41-61FE-4074-38BAFFB341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58677"/>
            <a:ext cx="9144000" cy="5481273"/>
          </a:xfrm>
        </p:spPr>
        <p:txBody>
          <a:bodyPr>
            <a:normAutofit/>
          </a:bodyPr>
          <a:lstStyle/>
          <a:p>
            <a:r>
              <a:rPr lang="en-US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Production cost is the price of material , customers have to pay for it</a:t>
            </a:r>
          </a:p>
          <a:p>
            <a:pPr rtl="1"/>
            <a:r>
              <a:rPr lang="fa-IR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بهای تمام شده هزینه ای است که مشتری ملزم به پرداخت آن است</a:t>
            </a:r>
          </a:p>
          <a:p>
            <a:pPr rtl="1"/>
            <a:endParaRPr lang="fa-IR" sz="2800" b="1" i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endParaRPr lang="en-US" sz="2800" b="1" i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362E1A-9D9D-3879-B4F0-6FCA3C0F98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39756"/>
            <a:ext cx="1364974" cy="119843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ABA91B3-458C-60F7-9DCA-794B5208EC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941" y="0"/>
            <a:ext cx="2100059" cy="854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205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8B106-170D-0981-DE30-D376D4B288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759446"/>
          </a:xfrm>
        </p:spPr>
        <p:txBody>
          <a:bodyPr>
            <a:normAutofit/>
          </a:bodyPr>
          <a:lstStyle/>
          <a:p>
            <a:pPr rtl="1"/>
            <a:r>
              <a:rPr lang="en-US" sz="2800" b="1" i="1" dirty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Intangible production costs depend on raw material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B3AD69-1B41-61FE-4074-38BAFFB341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58677"/>
            <a:ext cx="9144000" cy="5481273"/>
          </a:xfrm>
        </p:spPr>
        <p:txBody>
          <a:bodyPr>
            <a:normAutofit/>
          </a:bodyPr>
          <a:lstStyle/>
          <a:p>
            <a:r>
              <a:rPr lang="en-US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Production cost is the price of material , customers have to pay for it</a:t>
            </a:r>
          </a:p>
          <a:p>
            <a:pPr rtl="1"/>
            <a:r>
              <a:rPr lang="fa-IR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بهای تمام شده هزینه ای است که مشتری ملزم به پرداخت آن است</a:t>
            </a:r>
          </a:p>
          <a:p>
            <a:pPr rtl="1"/>
            <a:endParaRPr lang="fa-IR" sz="2800" b="1" i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r>
              <a:rPr lang="en-US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Production cost includes the payment for material , wage and overhead  </a:t>
            </a:r>
          </a:p>
          <a:p>
            <a:r>
              <a:rPr lang="fa-IR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بهای تمام شده شامل هزینه مواد اولیه ، دستمزد و هزینه های سربار میباشد </a:t>
            </a:r>
          </a:p>
          <a:p>
            <a:endParaRPr lang="fa-IR" sz="2800" b="1" i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endParaRPr lang="en-US" sz="2800" b="1" i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362E1A-9D9D-3879-B4F0-6FCA3C0F98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39756"/>
            <a:ext cx="1364974" cy="119843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ABA91B3-458C-60F7-9DCA-794B5208EC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941" y="0"/>
            <a:ext cx="2100059" cy="854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893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8B106-170D-0981-DE30-D376D4B288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759446"/>
          </a:xfrm>
        </p:spPr>
        <p:txBody>
          <a:bodyPr>
            <a:normAutofit/>
          </a:bodyPr>
          <a:lstStyle/>
          <a:p>
            <a:pPr rtl="1"/>
            <a:r>
              <a:rPr lang="en-US" sz="2800" b="1" i="1" dirty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Intangible production costs depend on raw material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B3AD69-1B41-61FE-4074-38BAFFB341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58677"/>
            <a:ext cx="9144000" cy="5481273"/>
          </a:xfrm>
        </p:spPr>
        <p:txBody>
          <a:bodyPr>
            <a:normAutofit/>
          </a:bodyPr>
          <a:lstStyle/>
          <a:p>
            <a:r>
              <a:rPr lang="en-US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Production cost is the price of material , customers have to pay for it</a:t>
            </a:r>
          </a:p>
          <a:p>
            <a:pPr rtl="1"/>
            <a:r>
              <a:rPr lang="fa-IR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بهای تمام شده هزینه ای است که مشتری ملزم به پرداخت آن است</a:t>
            </a:r>
          </a:p>
          <a:p>
            <a:pPr rtl="1"/>
            <a:endParaRPr lang="fa-IR" sz="2800" b="1" i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r>
              <a:rPr lang="en-US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Production cost includes the payment for material , wage and overhead  </a:t>
            </a:r>
          </a:p>
          <a:p>
            <a:r>
              <a:rPr lang="fa-IR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بهای تمام شده شامل هزینه مواد اولیه ، دستمزد و هزینه های سربار میباشد </a:t>
            </a:r>
          </a:p>
          <a:p>
            <a:endParaRPr lang="fa-IR" sz="2800" b="1" i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r>
              <a:rPr lang="en-US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Lower production costs increases competitive opportunities</a:t>
            </a:r>
          </a:p>
          <a:p>
            <a:pPr rtl="1"/>
            <a:r>
              <a:rPr lang="fa-IR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بهای تمام شده کمتر به معنی فرصتهای رقابتی بیشتر خواهد بود</a:t>
            </a:r>
            <a:endParaRPr lang="en-US" sz="2800" b="1" i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endParaRPr lang="en-US" sz="2800" b="1" i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362E1A-9D9D-3879-B4F0-6FCA3C0F98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39756"/>
            <a:ext cx="1364974" cy="119843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ABA91B3-458C-60F7-9DCA-794B5208EC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941" y="0"/>
            <a:ext cx="2100059" cy="854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709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8B106-170D-0981-DE30-D376D4B288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759446"/>
          </a:xfrm>
        </p:spPr>
        <p:txBody>
          <a:bodyPr>
            <a:normAutofit/>
          </a:bodyPr>
          <a:lstStyle/>
          <a:p>
            <a:pPr rtl="1"/>
            <a:r>
              <a:rPr lang="en-US" sz="2800" b="1" i="1" dirty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Intangible production costs depend on raw material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B3AD69-1B41-61FE-4074-38BAFFB341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58677"/>
            <a:ext cx="9144000" cy="5481273"/>
          </a:xfrm>
        </p:spPr>
        <p:txBody>
          <a:bodyPr>
            <a:normAutofit/>
          </a:bodyPr>
          <a:lstStyle/>
          <a:p>
            <a:r>
              <a:rPr lang="en-US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profit is the result of sales minus production costs</a:t>
            </a:r>
          </a:p>
          <a:p>
            <a:pPr rtl="1"/>
            <a:r>
              <a:rPr lang="fa-IR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مجموع سود با کسر نمودن بهای تمام شده از فروش حاصل خواهد شد</a:t>
            </a:r>
          </a:p>
          <a:p>
            <a:pPr rtl="1"/>
            <a:endParaRPr lang="fa-IR" sz="2800" b="1" i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endParaRPr lang="en-US" sz="2800" b="1" i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362E1A-9D9D-3879-B4F0-6FCA3C0F98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39756"/>
            <a:ext cx="1364974" cy="119843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ABA91B3-458C-60F7-9DCA-794B5208EC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941" y="0"/>
            <a:ext cx="2100059" cy="854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198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8B106-170D-0981-DE30-D376D4B288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759446"/>
          </a:xfrm>
        </p:spPr>
        <p:txBody>
          <a:bodyPr>
            <a:normAutofit/>
          </a:bodyPr>
          <a:lstStyle/>
          <a:p>
            <a:pPr rtl="1"/>
            <a:r>
              <a:rPr lang="en-US" sz="2800" b="1" i="1" dirty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Intangible production costs depend on raw material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B3AD69-1B41-61FE-4074-38BAFFB341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58677"/>
            <a:ext cx="9144000" cy="5481273"/>
          </a:xfrm>
        </p:spPr>
        <p:txBody>
          <a:bodyPr>
            <a:normAutofit/>
          </a:bodyPr>
          <a:lstStyle/>
          <a:p>
            <a:r>
              <a:rPr lang="en-US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profit is the result of sales minus production costs</a:t>
            </a:r>
          </a:p>
          <a:p>
            <a:pPr rtl="1"/>
            <a:r>
              <a:rPr lang="fa-IR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مجموع سود با کسر نمودن بهای تمام شده از فروش حاصل خواهد شد</a:t>
            </a:r>
          </a:p>
          <a:p>
            <a:pPr rtl="1"/>
            <a:endParaRPr lang="fa-IR" sz="2800" b="1" i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r>
              <a:rPr lang="en-US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Net profit is the result of subtracting nonproductive costs and adding non productive incomes</a:t>
            </a:r>
          </a:p>
          <a:p>
            <a:r>
              <a:rPr lang="fa-IR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کسر سایر هزینه ها و افزودن درآمد غیر عملیاتی به مجموع سود،</a:t>
            </a:r>
          </a:p>
          <a:p>
            <a:r>
              <a:rPr lang="fa-IR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سود خالص خواهد بود</a:t>
            </a:r>
          </a:p>
          <a:p>
            <a:endParaRPr lang="en-US" sz="2800" b="1" i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362E1A-9D9D-3879-B4F0-6FCA3C0F98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39756"/>
            <a:ext cx="1364974" cy="119843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ABA91B3-458C-60F7-9DCA-794B5208EC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941" y="0"/>
            <a:ext cx="2100059" cy="854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107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8B106-170D-0981-DE30-D376D4B288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759446"/>
          </a:xfrm>
        </p:spPr>
        <p:txBody>
          <a:bodyPr>
            <a:normAutofit/>
          </a:bodyPr>
          <a:lstStyle/>
          <a:p>
            <a:pPr rtl="1"/>
            <a:r>
              <a:rPr lang="en-US" sz="2800" b="1" i="1" dirty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Intangible production costs depend on raw material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B3AD69-1B41-61FE-4074-38BAFFB341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58677"/>
            <a:ext cx="9144000" cy="5481273"/>
          </a:xfrm>
        </p:spPr>
        <p:txBody>
          <a:bodyPr>
            <a:normAutofit/>
          </a:bodyPr>
          <a:lstStyle/>
          <a:p>
            <a:r>
              <a:rPr lang="en-US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profit is the result of sales minus production costs</a:t>
            </a:r>
          </a:p>
          <a:p>
            <a:pPr rtl="1"/>
            <a:r>
              <a:rPr lang="fa-IR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مجموع سود با کسر نمودن بهای تمام شده از فروش حاصل خواهد شد</a:t>
            </a:r>
          </a:p>
          <a:p>
            <a:pPr rtl="1"/>
            <a:endParaRPr lang="fa-IR" sz="2800" b="1" i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r>
              <a:rPr lang="en-US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Net profit is the result of subtracting nonproductive costs and adding non productive incomes</a:t>
            </a:r>
          </a:p>
          <a:p>
            <a:r>
              <a:rPr lang="fa-IR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کسر سایر هزینه ها و افزودن درآمد غیر عملیاتی به مجموع سود،</a:t>
            </a:r>
          </a:p>
          <a:p>
            <a:r>
              <a:rPr lang="fa-IR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سود خالص خواهد بود</a:t>
            </a:r>
          </a:p>
          <a:p>
            <a:endParaRPr lang="fa-IR" sz="2800" b="1" i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r>
              <a:rPr lang="en-US" sz="2800" b="1" i="1" dirty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This article considers on the intangible costs based on raw material</a:t>
            </a:r>
          </a:p>
          <a:p>
            <a:pPr rtl="1"/>
            <a:r>
              <a:rPr lang="fa-IR" sz="2800" b="1" i="1" dirty="0">
                <a:solidFill>
                  <a:srgbClr val="0070C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در این مبحث به هزینه های نامشهود وابسته به مواد اولیه اشاره میگردد</a:t>
            </a:r>
            <a:endParaRPr lang="en-US" sz="2800" b="1" i="1" dirty="0">
              <a:solidFill>
                <a:srgbClr val="0070C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endParaRPr lang="fa-IR" sz="2800" b="1" i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endParaRPr lang="en-US" sz="2800" b="1" i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362E1A-9D9D-3879-B4F0-6FCA3C0F98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39756"/>
            <a:ext cx="1364974" cy="119843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ABA91B3-458C-60F7-9DCA-794B5208EC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941" y="0"/>
            <a:ext cx="2100059" cy="854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244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8B106-170D-0981-DE30-D376D4B288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759446"/>
          </a:xfrm>
        </p:spPr>
        <p:txBody>
          <a:bodyPr>
            <a:normAutofit/>
          </a:bodyPr>
          <a:lstStyle/>
          <a:p>
            <a:pPr rtl="1"/>
            <a:r>
              <a:rPr lang="en-US" sz="2800" b="1" i="1" dirty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Intangible production costs depend on raw material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B3AD69-1B41-61FE-4074-38BAFFB341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72209"/>
            <a:ext cx="9144000" cy="5261113"/>
          </a:xfrm>
        </p:spPr>
        <p:txBody>
          <a:bodyPr>
            <a:normAutofit/>
          </a:bodyPr>
          <a:lstStyle/>
          <a:p>
            <a:r>
              <a:rPr lang="en-US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The purchase of wheat is dependent on the flour type required</a:t>
            </a:r>
          </a:p>
          <a:p>
            <a:pPr rtl="1"/>
            <a:r>
              <a:rPr lang="fa-IR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خرید گندم ، به نوع آرد مورد نیاز برای تولید بستگی دارد</a:t>
            </a:r>
            <a:endParaRPr lang="en-US" sz="2800" b="1" i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rtl="1"/>
            <a:endParaRPr lang="en-US" sz="2800" b="1" i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362E1A-9D9D-3879-B4F0-6FCA3C0F98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39756"/>
            <a:ext cx="1364974" cy="119843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ABA91B3-458C-60F7-9DCA-794B5208EC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941" y="0"/>
            <a:ext cx="2100059" cy="854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403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8B106-170D-0981-DE30-D376D4B288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759446"/>
          </a:xfrm>
        </p:spPr>
        <p:txBody>
          <a:bodyPr>
            <a:normAutofit/>
          </a:bodyPr>
          <a:lstStyle/>
          <a:p>
            <a:pPr rtl="1"/>
            <a:r>
              <a:rPr lang="en-US" sz="2800" b="1" i="1" dirty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Intangible production costs depend on raw material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B3AD69-1B41-61FE-4074-38BAFFB341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72209"/>
            <a:ext cx="9144000" cy="5261113"/>
          </a:xfrm>
        </p:spPr>
        <p:txBody>
          <a:bodyPr>
            <a:normAutofit/>
          </a:bodyPr>
          <a:lstStyle/>
          <a:p>
            <a:r>
              <a:rPr lang="en-US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The purchase of wheat is dependent on the flour type required</a:t>
            </a:r>
          </a:p>
          <a:p>
            <a:pPr rtl="1"/>
            <a:r>
              <a:rPr lang="fa-IR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خرید گندم ، به نوع آرد مورد نیاز برای تولید بستگی دارد</a:t>
            </a:r>
            <a:endParaRPr lang="en-US" sz="2800" b="1" i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rtl="1"/>
            <a:endParaRPr lang="en-US" sz="2800" b="1" i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r>
              <a:rPr lang="en-US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Flour functionality is directly dependent on wheat and its quality</a:t>
            </a:r>
          </a:p>
          <a:p>
            <a:pPr rtl="1"/>
            <a:r>
              <a:rPr lang="fa-IR" sz="2800" b="1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خواص آرد تولیدی مستقیما به گندم و  کیفیت آن بستگی خواهد داشت</a:t>
            </a:r>
          </a:p>
          <a:p>
            <a:endParaRPr lang="fa-IR" sz="2800" b="1" i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362E1A-9D9D-3879-B4F0-6FCA3C0F98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39756"/>
            <a:ext cx="1364974" cy="119843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ABA91B3-458C-60F7-9DCA-794B5208EC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941" y="0"/>
            <a:ext cx="2100059" cy="854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221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1078</Words>
  <Application>Microsoft Office PowerPoint</Application>
  <PresentationFormat>Widescreen</PresentationFormat>
  <Paragraphs>136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Arial Narrow</vt:lpstr>
      <vt:lpstr>Calibri</vt:lpstr>
      <vt:lpstr>Calibri Light</vt:lpstr>
      <vt:lpstr>Wingdings</vt:lpstr>
      <vt:lpstr>Office Theme</vt:lpstr>
      <vt:lpstr>Microsoft Excel Worksheet</vt:lpstr>
      <vt:lpstr>Intangible production costs depend on raw material </vt:lpstr>
      <vt:lpstr>Intangible production costs depend on raw material </vt:lpstr>
      <vt:lpstr>Intangible production costs depend on raw material </vt:lpstr>
      <vt:lpstr>Intangible production costs depend on raw material </vt:lpstr>
      <vt:lpstr>Intangible production costs depend on raw material </vt:lpstr>
      <vt:lpstr>Intangible production costs depend on raw material </vt:lpstr>
      <vt:lpstr>Intangible production costs depend on raw material </vt:lpstr>
      <vt:lpstr>Intangible production costs depend on raw material </vt:lpstr>
      <vt:lpstr>Intangible production costs depend on raw material </vt:lpstr>
      <vt:lpstr>Intangible production costs depend on raw material </vt:lpstr>
      <vt:lpstr>Intangible production costs depend on raw material </vt:lpstr>
      <vt:lpstr>Intangible production costs depend on raw material </vt:lpstr>
      <vt:lpstr>Intangible production costs depend on raw material </vt:lpstr>
      <vt:lpstr>Intangible production costs depend on raw material </vt:lpstr>
      <vt:lpstr>Intangible production costs depend on raw material </vt:lpstr>
      <vt:lpstr>Intangible production costs depend on raw material </vt:lpstr>
      <vt:lpstr>Intangible production costs depend on raw material </vt:lpstr>
      <vt:lpstr>Intangible production costs depend on raw material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Intangible production costs depend on raw material </dc:title>
  <dc:creator>Part Computer</dc:creator>
  <cp:lastModifiedBy>Part Computer</cp:lastModifiedBy>
  <cp:revision>12</cp:revision>
  <dcterms:created xsi:type="dcterms:W3CDTF">2023-07-14T04:45:40Z</dcterms:created>
  <dcterms:modified xsi:type="dcterms:W3CDTF">2023-07-14T13:36:24Z</dcterms:modified>
</cp:coreProperties>
</file>