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64" r:id="rId2"/>
    <p:sldId id="257" r:id="rId3"/>
    <p:sldId id="256" r:id="rId4"/>
    <p:sldId id="258" r:id="rId5"/>
    <p:sldId id="259" r:id="rId6"/>
    <p:sldId id="260" r:id="rId7"/>
    <p:sldId id="261" r:id="rId8"/>
    <p:sldId id="263" r:id="rId9"/>
    <p:sldId id="268" r:id="rId10"/>
    <p:sldId id="269" r:id="rId11"/>
    <p:sldId id="270" r:id="rId12"/>
    <p:sldId id="267" r:id="rId13"/>
    <p:sldId id="262" r:id="rId14"/>
    <p:sldId id="266" r:id="rId15"/>
    <p:sldId id="271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BB23"/>
    <a:srgbClr val="6AA343"/>
    <a:srgbClr val="062A9E"/>
    <a:srgbClr val="093CE1"/>
    <a:srgbClr val="3966F7"/>
    <a:srgbClr val="FABE00"/>
    <a:srgbClr val="D6A300"/>
    <a:srgbClr val="A27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31" autoAdjust="0"/>
    <p:restoredTop sz="94660"/>
  </p:normalViewPr>
  <p:slideViewPr>
    <p:cSldViewPr showGuides="1">
      <p:cViewPr varScale="1">
        <p:scale>
          <a:sx n="84" d="100"/>
          <a:sy n="84" d="100"/>
        </p:scale>
        <p:origin x="115" y="5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575;&#1578;&#1585;&#1740;&#1705;&#1608;\&#1576;&#1575;&#1586;&#1585;&#1711;&#1575;&#1606;&#1740;\&#1575;&#1585;&#1575;&#1574;&#1607;\&#1570;&#1605;&#1575;&#1585;%20&#1576;&#1575;&#1586;&#1582;&#1608;&#1585;&#1583;&#1711;&#1740;&#1585;&#1740;%20&#1607;&#1575;&#1740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575;&#1578;&#1585;&#1740;&#1705;&#1608;\&#1576;&#1575;&#1586;&#1585;&#1711;&#1575;&#1606;&#1740;\&#1575;&#1585;&#1575;&#1574;&#1607;\&#1570;&#1605;&#1575;&#1585;%20&#1576;&#1575;&#1586;&#1582;&#1608;&#1585;&#1583;&#1711;&#1740;&#1585;&#1740;%20&#1607;&#1575;&#1740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575;&#1578;&#1585;&#1740;&#1705;&#1608;\&#1576;&#1575;&#1586;&#1585;&#1711;&#1575;&#1606;&#1740;\&#1575;&#1585;&#1575;&#1574;&#1607;\&#1570;&#1605;&#1575;&#1585;%20&#1576;&#1575;&#1586;&#1582;&#1608;&#1585;&#1583;&#1711;&#1740;&#1585;&#1740;%20&#1607;&#1575;&#1740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575;&#1578;&#1585;&#1740;&#1705;&#1608;\&#1576;&#1575;&#1586;&#1585;&#1711;&#1575;&#1606;&#1740;\&#1575;&#1585;&#1575;&#1574;&#1607;\&#1570;&#1605;&#1575;&#1585;%20&#1576;&#1575;&#1586;&#1582;&#1608;&#1585;&#1583;&#1711;&#1740;&#1585;&#1740;%20&#1607;&#1575;&#1740;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a-IR" sz="1600" b="1" dirty="0">
                <a:cs typeface="B Nazanin" panose="00000400000000000000" pitchFamily="2" charset="-78"/>
              </a:rPr>
              <a:t>مقایسه طول عمر </a:t>
            </a:r>
            <a:r>
              <a:rPr lang="fa-IR" sz="1600" b="1" dirty="0" smtClean="0">
                <a:cs typeface="B Nazanin" panose="00000400000000000000" pitchFamily="2" charset="-78"/>
              </a:rPr>
              <a:t>شیارها</a:t>
            </a:r>
            <a:endParaRPr lang="ar-DZ" sz="1600" b="1" dirty="0">
              <a:cs typeface="B Nazanin" panose="00000400000000000000" pitchFamily="2" charset="-78"/>
            </a:endParaRPr>
          </a:p>
        </c:rich>
      </c:tx>
      <c:layout>
        <c:manualLayout>
          <c:xMode val="edge"/>
          <c:yMode val="edge"/>
          <c:x val="0.31579075500415971"/>
          <c:y val="4.21336606539615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14723612890836"/>
          <c:y val="0.18385230008371056"/>
          <c:w val="0.75441071057279885"/>
          <c:h val="0.6067335735298143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5"/>
                </a:gs>
                <a:gs pos="100000">
                  <a:schemeClr val="accent5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Sheet1!$D$8:$D$12</c:f>
              <c:numCache>
                <c:formatCode>0.0</c:formatCode>
                <c:ptCount val="5"/>
                <c:pt idx="0">
                  <c:v>17.647058823529413</c:v>
                </c:pt>
                <c:pt idx="1">
                  <c:v>29.411764705882351</c:v>
                </c:pt>
                <c:pt idx="2">
                  <c:v>23.529411764705884</c:v>
                </c:pt>
                <c:pt idx="3">
                  <c:v>11.764705882352942</c:v>
                </c:pt>
                <c:pt idx="4">
                  <c:v>17.647058823529413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8-47E7-8789-C3729CB8369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95721615"/>
        <c:axId val="1795733263"/>
      </c:barChart>
      <c:catAx>
        <c:axId val="1795721615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400" dirty="0" smtClean="0">
                    <a:cs typeface="B Nazanin" panose="00000400000000000000" pitchFamily="2" charset="-78"/>
                  </a:rPr>
                  <a:t>رنج میزان</a:t>
                </a:r>
                <a:r>
                  <a:rPr lang="fa-IR" sz="1400" baseline="0" dirty="0" smtClean="0">
                    <a:cs typeface="B Nazanin" panose="00000400000000000000" pitchFamily="2" charset="-78"/>
                  </a:rPr>
                  <a:t> تفاوت</a:t>
                </a:r>
                <a:endParaRPr lang="en-US" sz="1400" dirty="0">
                  <a:cs typeface="B Nazanin" panose="00000400000000000000" pitchFamily="2" charset="-78"/>
                </a:endParaRPr>
              </a:p>
            </c:rich>
          </c:tx>
          <c:layout>
            <c:manualLayout>
              <c:xMode val="edge"/>
              <c:yMode val="edge"/>
              <c:x val="0.43880471412743022"/>
              <c:y val="0.868537947941678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low"/>
        <c:crossAx val="1795733263"/>
        <c:crosses val="autoZero"/>
        <c:auto val="1"/>
        <c:lblAlgn val="ctr"/>
        <c:lblOffset val="100"/>
        <c:noMultiLvlLbl val="0"/>
      </c:catAx>
      <c:valAx>
        <c:axId val="179573326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400" dirty="0">
                    <a:cs typeface="B Nazanin" panose="00000400000000000000" pitchFamily="2" charset="-78"/>
                  </a:rPr>
                  <a:t>درصد اختلاف</a:t>
                </a:r>
                <a:endParaRPr lang="en-US" sz="1400" dirty="0">
                  <a:cs typeface="B Nazanin" panose="00000400000000000000" pitchFamily="2" charset="-78"/>
                </a:endParaRPr>
              </a:p>
            </c:rich>
          </c:tx>
          <c:layout>
            <c:manualLayout>
              <c:xMode val="edge"/>
              <c:yMode val="edge"/>
              <c:x val="5.6595579497506571E-2"/>
              <c:y val="0.37506305808314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crossAx val="179572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a-IR" sz="1600" b="1" dirty="0">
                <a:cs typeface="B Nazanin" panose="00000400000000000000" pitchFamily="2" charset="-78"/>
              </a:rPr>
              <a:t>مقایسه کیفیت آرد تولید شده</a:t>
            </a:r>
            <a:endParaRPr lang="ar-DZ" sz="1600" b="1" dirty="0">
              <a:cs typeface="B Nazanin" panose="00000400000000000000" pitchFamily="2" charset="-78"/>
            </a:endParaRPr>
          </a:p>
        </c:rich>
      </c:tx>
      <c:layout>
        <c:manualLayout>
          <c:xMode val="edge"/>
          <c:yMode val="edge"/>
          <c:x val="0.30346294372261184"/>
          <c:y val="8.0494207836647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14723612890836"/>
          <c:y val="0.18385230008371056"/>
          <c:w val="0.75441071057279885"/>
          <c:h val="0.6067335735298143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4"/>
                </a:gs>
                <a:gs pos="100000">
                  <a:schemeClr val="accent4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Sheet1!$D$25:$D$29</c:f>
              <c:numCache>
                <c:formatCode>0.0</c:formatCode>
                <c:ptCount val="5"/>
                <c:pt idx="0">
                  <c:v>29.411764705882351</c:v>
                </c:pt>
                <c:pt idx="1">
                  <c:v>17.647058823529413</c:v>
                </c:pt>
                <c:pt idx="2">
                  <c:v>17.647058823529413</c:v>
                </c:pt>
                <c:pt idx="3">
                  <c:v>23.529411764705884</c:v>
                </c:pt>
                <c:pt idx="4">
                  <c:v>11.764705882352942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0D-4BCB-8865-7EA150E1C41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95721615"/>
        <c:axId val="1795733263"/>
      </c:barChart>
      <c:catAx>
        <c:axId val="1795721615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algn="ctr"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400" b="1" i="0" baseline="0" dirty="0" smtClean="0">
                    <a:effectLst/>
                    <a:cs typeface="B Nazanin" panose="00000400000000000000" pitchFamily="2" charset="-78"/>
                  </a:rPr>
                  <a:t>رنج میزان تفاوت</a:t>
                </a:r>
                <a:endParaRPr lang="en-US" sz="1200" dirty="0">
                  <a:effectLst/>
                  <a:cs typeface="B Nazanin" panose="00000400000000000000" pitchFamily="2" charset="-78"/>
                </a:endParaRPr>
              </a:p>
            </c:rich>
          </c:tx>
          <c:layout>
            <c:manualLayout>
              <c:xMode val="edge"/>
              <c:yMode val="edge"/>
              <c:x val="0.43150119041685675"/>
              <c:y val="0.857865667076377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algn="ctr"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low"/>
        <c:crossAx val="1795733263"/>
        <c:crosses val="autoZero"/>
        <c:auto val="1"/>
        <c:lblAlgn val="ctr"/>
        <c:lblOffset val="100"/>
        <c:noMultiLvlLbl val="0"/>
      </c:catAx>
      <c:valAx>
        <c:axId val="179573326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400" dirty="0">
                    <a:cs typeface="B Nazanin" panose="00000400000000000000" pitchFamily="2" charset="-78"/>
                  </a:rPr>
                  <a:t>درصد اختلاف</a:t>
                </a:r>
                <a:endParaRPr lang="en-US" sz="1400" dirty="0">
                  <a:cs typeface="B Nazanin" panose="00000400000000000000" pitchFamily="2" charset="-78"/>
                </a:endParaRPr>
              </a:p>
            </c:rich>
          </c:tx>
          <c:layout>
            <c:manualLayout>
              <c:xMode val="edge"/>
              <c:yMode val="edge"/>
              <c:x val="5.6595579497506571E-2"/>
              <c:y val="0.37506305808314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crossAx val="179572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a-IR" sz="1600" b="1" dirty="0">
                <a:cs typeface="B Nazanin" panose="00000400000000000000" pitchFamily="2" charset="-78"/>
              </a:rPr>
              <a:t>مقایسه میزان مصرف انرژی</a:t>
            </a:r>
            <a:endParaRPr lang="ar-DZ" sz="1600" b="1" dirty="0">
              <a:cs typeface="B Nazanin" panose="00000400000000000000" pitchFamily="2" charset="-78"/>
            </a:endParaRPr>
          </a:p>
        </c:rich>
      </c:tx>
      <c:layout>
        <c:manualLayout>
          <c:xMode val="edge"/>
          <c:yMode val="edge"/>
          <c:x val="0.33511162802457589"/>
          <c:y val="4.1449984134957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14723612890836"/>
          <c:y val="0.18385230008371056"/>
          <c:w val="0.75441071057279885"/>
          <c:h val="0.6067335735298143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Sheet1!$D$49:$D$53</c:f>
              <c:numCache>
                <c:formatCode>0.0</c:formatCode>
                <c:ptCount val="5"/>
                <c:pt idx="0">
                  <c:v>17.647058823529413</c:v>
                </c:pt>
                <c:pt idx="1">
                  <c:v>11.764705882352942</c:v>
                </c:pt>
                <c:pt idx="2">
                  <c:v>35.294117647058826</c:v>
                </c:pt>
                <c:pt idx="3">
                  <c:v>29.411764705882351</c:v>
                </c:pt>
                <c:pt idx="4">
                  <c:v>5.882352941176471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B-4C01-AC88-044D54D56CB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95721615"/>
        <c:axId val="1795733263"/>
      </c:barChart>
      <c:catAx>
        <c:axId val="1795721615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400" b="1" i="0" baseline="0" dirty="0" smtClean="0">
                    <a:effectLst/>
                    <a:cs typeface="B Nazanin" panose="00000400000000000000" pitchFamily="2" charset="-78"/>
                  </a:rPr>
                  <a:t>رنج میزان تفاوت</a:t>
                </a:r>
                <a:endParaRPr lang="en-US" sz="1200" dirty="0">
                  <a:effectLst/>
                  <a:cs typeface="B Nazanin" panose="00000400000000000000" pitchFamily="2" charset="-78"/>
                </a:endParaRPr>
              </a:p>
            </c:rich>
          </c:tx>
          <c:layout>
            <c:manualLayout>
              <c:xMode val="edge"/>
              <c:yMode val="edge"/>
              <c:x val="0.42789152777745315"/>
              <c:y val="0.86779203941236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low"/>
        <c:crossAx val="1795733263"/>
        <c:crosses val="autoZero"/>
        <c:auto val="1"/>
        <c:lblAlgn val="ctr"/>
        <c:lblOffset val="100"/>
        <c:noMultiLvlLbl val="0"/>
      </c:catAx>
      <c:valAx>
        <c:axId val="179573326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400" dirty="0">
                    <a:cs typeface="B Nazanin" panose="00000400000000000000" pitchFamily="2" charset="-78"/>
                  </a:rPr>
                  <a:t>درصد اختلاف</a:t>
                </a:r>
                <a:endParaRPr lang="en-US" sz="1400" dirty="0">
                  <a:cs typeface="B Nazanin" panose="00000400000000000000" pitchFamily="2" charset="-78"/>
                </a:endParaRPr>
              </a:p>
            </c:rich>
          </c:tx>
          <c:layout>
            <c:manualLayout>
              <c:xMode val="edge"/>
              <c:yMode val="edge"/>
              <c:x val="5.6595579497506571E-2"/>
              <c:y val="0.37506305808314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crossAx val="179572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fa-IR" sz="1600" b="1" dirty="0">
                <a:cs typeface="B Nazanin" panose="00000400000000000000" pitchFamily="2" charset="-78"/>
              </a:rPr>
              <a:t>مقایسه خصوصیات فیزیکی غلتک‌ها (میانگین داده‌ها)</a:t>
            </a:r>
            <a:endParaRPr lang="ar-DZ" sz="1600" b="1" dirty="0">
              <a:cs typeface="B Nazanin" panose="00000400000000000000" pitchFamily="2" charset="-78"/>
            </a:endParaRPr>
          </a:p>
        </c:rich>
      </c:tx>
      <c:layout>
        <c:manualLayout>
          <c:xMode val="edge"/>
          <c:yMode val="edge"/>
          <c:x val="0.12787891451456504"/>
          <c:y val="2.52892419972019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714723612890836"/>
          <c:y val="0.18385230008371056"/>
          <c:w val="0.75441071057279885"/>
          <c:h val="0.60673357352981439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Sheet1!$D$72:$D$76</c:f>
              <c:numCache>
                <c:formatCode>0.0</c:formatCode>
                <c:ptCount val="5"/>
                <c:pt idx="0">
                  <c:v>11.764705882352942</c:v>
                </c:pt>
                <c:pt idx="1">
                  <c:v>23.529411764705884</c:v>
                </c:pt>
                <c:pt idx="2">
                  <c:v>35.294117647058826</c:v>
                </c:pt>
                <c:pt idx="3">
                  <c:v>11.764705882352942</c:v>
                </c:pt>
                <c:pt idx="4">
                  <c:v>17.647058823529413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F2-4216-8B5C-4DB4259E45D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795721615"/>
        <c:axId val="1795733263"/>
      </c:barChart>
      <c:catAx>
        <c:axId val="1795721615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400" b="1" i="0" baseline="0" dirty="0" smtClean="0">
                    <a:effectLst/>
                    <a:cs typeface="B Nazanin" panose="00000400000000000000" pitchFamily="2" charset="-78"/>
                  </a:rPr>
                  <a:t>رنج میزان تفاوت</a:t>
                </a:r>
                <a:endParaRPr lang="en-US" sz="1200" dirty="0">
                  <a:effectLst/>
                  <a:cs typeface="B Nazanin" panose="00000400000000000000" pitchFamily="2" charset="-78"/>
                </a:endParaRPr>
              </a:p>
            </c:rich>
          </c:tx>
          <c:layout>
            <c:manualLayout>
              <c:xMode val="edge"/>
              <c:yMode val="edge"/>
              <c:x val="0.42789152777745315"/>
              <c:y val="0.863849064148792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low"/>
        <c:crossAx val="1795733263"/>
        <c:crosses val="autoZero"/>
        <c:auto val="1"/>
        <c:lblAlgn val="ctr"/>
        <c:lblOffset val="100"/>
        <c:noMultiLvlLbl val="0"/>
      </c:catAx>
      <c:valAx>
        <c:axId val="179573326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a-IR" sz="1400" dirty="0">
                    <a:cs typeface="B Nazanin" panose="00000400000000000000" pitchFamily="2" charset="-78"/>
                  </a:rPr>
                  <a:t>درصد اختلاف</a:t>
                </a:r>
                <a:endParaRPr lang="en-US" sz="1400" dirty="0">
                  <a:cs typeface="B Nazanin" panose="00000400000000000000" pitchFamily="2" charset="-78"/>
                </a:endParaRPr>
              </a:p>
            </c:rich>
          </c:tx>
          <c:layout>
            <c:manualLayout>
              <c:xMode val="edge"/>
              <c:yMode val="edge"/>
              <c:x val="5.6595579497506571E-2"/>
              <c:y val="0.37506305808314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crossAx val="1795721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0.18781</cdr:x>
      <cdr:y>0.78045</cdr:y>
    </cdr:from>
    <cdr:to>
      <cdr:x>0.2979</cdr:x>
      <cdr:y>0.85267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3920" y="2552700"/>
          <a:ext cx="51816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a-IR" sz="1400" b="1">
              <a:cs typeface="B Nazanin" panose="00000400000000000000" pitchFamily="2" charset="-78"/>
            </a:rPr>
            <a:t>5</a:t>
          </a:r>
          <a:r>
            <a:rPr lang="fa-IR" sz="1400" b="1" baseline="0">
              <a:cs typeface="B Nazanin" panose="00000400000000000000" pitchFamily="2" charset="-78"/>
            </a:rPr>
            <a:t> - 0</a:t>
          </a:r>
          <a:endParaRPr lang="en-US" sz="1400" b="1">
            <a:cs typeface="B Nazanin" panose="00000400000000000000" pitchFamily="2" charset="-7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0.18781</cdr:x>
      <cdr:y>0.78045</cdr:y>
    </cdr:from>
    <cdr:to>
      <cdr:x>0.2979</cdr:x>
      <cdr:y>0.85267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3920" y="2552700"/>
          <a:ext cx="51816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a-IR" sz="1400" b="1">
              <a:cs typeface="B Nazanin" panose="00000400000000000000" pitchFamily="2" charset="-78"/>
            </a:rPr>
            <a:t>5</a:t>
          </a:r>
          <a:r>
            <a:rPr lang="fa-IR" sz="1400" b="1" baseline="0">
              <a:cs typeface="B Nazanin" panose="00000400000000000000" pitchFamily="2" charset="-78"/>
            </a:rPr>
            <a:t> - 0</a:t>
          </a:r>
          <a:endParaRPr lang="en-US" sz="1400" b="1">
            <a:cs typeface="B Nazanin" panose="00000400000000000000" pitchFamily="2" charset="-78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0.18781</cdr:x>
      <cdr:y>0.78045</cdr:y>
    </cdr:from>
    <cdr:to>
      <cdr:x>0.2979</cdr:x>
      <cdr:y>0.85267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3920" y="2552700"/>
          <a:ext cx="51816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a-IR" sz="1400" b="1">
              <a:cs typeface="B Nazanin" panose="00000400000000000000" pitchFamily="2" charset="-78"/>
            </a:rPr>
            <a:t>5</a:t>
          </a:r>
          <a:r>
            <a:rPr lang="fa-IR" sz="1400" b="1" baseline="0">
              <a:cs typeface="B Nazanin" panose="00000400000000000000" pitchFamily="2" charset="-78"/>
            </a:rPr>
            <a:t> - 0</a:t>
          </a:r>
          <a:endParaRPr lang="en-US" sz="1400" b="1">
            <a:cs typeface="B Nazanin" panose="00000400000000000000" pitchFamily="2" charset="-78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0.18781</cdr:x>
      <cdr:y>0.78045</cdr:y>
    </cdr:from>
    <cdr:to>
      <cdr:x>0.2979</cdr:x>
      <cdr:y>0.85267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3920" y="2552700"/>
          <a:ext cx="518160" cy="236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a-IR" sz="1400" b="1">
              <a:cs typeface="B Nazanin" panose="00000400000000000000" pitchFamily="2" charset="-78"/>
            </a:rPr>
            <a:t>5</a:t>
          </a:r>
          <a:r>
            <a:rPr lang="fa-IR" sz="1400" b="1" baseline="0">
              <a:cs typeface="B Nazanin" panose="00000400000000000000" pitchFamily="2" charset="-78"/>
            </a:rPr>
            <a:t> - 0</a:t>
          </a:r>
          <a:endParaRPr lang="en-US" sz="1400" b="1">
            <a:cs typeface="B Nazanin" panose="00000400000000000000" pitchFamily="2" charset="-7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E50A8-BF64-4E8C-ACA1-A842C645A989}" type="datetimeFigureOut">
              <a:rPr lang="en-US" smtClean="0"/>
              <a:t>7/15/2023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B7319-7D0F-4FF6-A84A-46531DCE8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6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04800" y="6324600"/>
            <a:ext cx="457200" cy="304800"/>
          </a:xfrm>
        </p:spPr>
        <p:txBody>
          <a:bodyPr/>
          <a:lstStyle>
            <a:lvl1pPr>
              <a:defRPr sz="1400">
                <a:cs typeface="B Nazanin" panose="00000400000000000000" pitchFamily="2" charset="-78"/>
              </a:defRPr>
            </a:lvl1pPr>
          </a:lstStyle>
          <a:p>
            <a:r>
              <a:rPr lang="fa-IR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5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8DA15-32D8-47A9-AD58-4164D5095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4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1" name="Group 40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itle 1"/>
          <p:cNvSpPr txBox="1">
            <a:spLocks/>
          </p:cNvSpPr>
          <p:nvPr/>
        </p:nvSpPr>
        <p:spPr>
          <a:xfrm>
            <a:off x="2904526" y="2742938"/>
            <a:ext cx="6382948" cy="14738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fa-IR" sz="4400" b="1" dirty="0" smtClean="0">
                <a:solidFill>
                  <a:schemeClr val="bg2">
                    <a:lumMod val="50000"/>
                  </a:schemeClr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B Nazanin" panose="00000400000000000000" pitchFamily="2" charset="-78"/>
              </a:rPr>
              <a:t>شرکت صنایع</a:t>
            </a:r>
          </a:p>
          <a:p>
            <a:pPr>
              <a:lnSpc>
                <a:spcPct val="120000"/>
              </a:lnSpc>
            </a:pPr>
            <a:r>
              <a:rPr lang="fa-IR" sz="4800" b="1" dirty="0" smtClean="0">
                <a:latin typeface="Yu Gothic Light" panose="020B0300000000000000" pitchFamily="34" charset="-128"/>
                <a:ea typeface="Yu Gothic Light" panose="020B0300000000000000" pitchFamily="34" charset="-128"/>
                <a:cs typeface="B Nazanin" panose="00000400000000000000" pitchFamily="2" charset="-78"/>
              </a:rPr>
              <a:t>غلطک سازان طبرستان شرق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6" y="4673546"/>
            <a:ext cx="3657605" cy="14569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18" y="245966"/>
            <a:ext cx="2140959" cy="152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34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9982200" y="256961"/>
            <a:ext cx="1734811" cy="1876639"/>
            <a:chOff x="9191813" y="180493"/>
            <a:chExt cx="1954267" cy="2091174"/>
          </a:xfrm>
        </p:grpSpPr>
        <p:grpSp>
          <p:nvGrpSpPr>
            <p:cNvPr id="35" name="Group 34"/>
            <p:cNvGrpSpPr/>
            <p:nvPr/>
          </p:nvGrpSpPr>
          <p:grpSpPr>
            <a:xfrm rot="4383221">
              <a:off x="9123360" y="248946"/>
              <a:ext cx="2091174" cy="1954267"/>
              <a:chOff x="5324746" y="164391"/>
              <a:chExt cx="2812891" cy="2536642"/>
            </a:xfrm>
          </p:grpSpPr>
          <p:sp>
            <p:nvSpPr>
              <p:cNvPr id="37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7"/>
              <p:cNvSpPr/>
              <p:nvPr/>
            </p:nvSpPr>
            <p:spPr>
              <a:xfrm rot="20691842">
                <a:off x="5324746" y="164391"/>
                <a:ext cx="2643724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277014" y="740541"/>
              <a:ext cx="1412485" cy="651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عملکرد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7831188" y="5593780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34070" y="2364055"/>
            <a:ext cx="4939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بر اساس میزان 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آمپر</a:t>
            </a:r>
            <a:r>
              <a:rPr lang="fa-IR" sz="2800" dirty="0" smtClean="0">
                <a:cs typeface="B Nazanin" panose="00000400000000000000" pitchFamily="2" charset="-78"/>
              </a:rPr>
              <a:t> نمایش داده شده بر روی </a:t>
            </a:r>
            <a:r>
              <a:rPr lang="fa-IR" sz="2800" dirty="0" err="1" smtClean="0">
                <a:cs typeface="B Nazanin" panose="00000400000000000000" pitchFamily="2" charset="-78"/>
              </a:rPr>
              <a:t>پنل</a:t>
            </a:r>
            <a:r>
              <a:rPr lang="fa-IR" sz="2800" dirty="0" smtClean="0">
                <a:cs typeface="B Nazanin" panose="00000400000000000000" pitchFamily="2" charset="-78"/>
              </a:rPr>
              <a:t> کنترل دستگاه </a:t>
            </a:r>
            <a:r>
              <a:rPr lang="fa-IR" sz="2800" dirty="0" err="1" smtClean="0">
                <a:cs typeface="B Nazanin" panose="00000400000000000000" pitchFamily="2" charset="-78"/>
              </a:rPr>
              <a:t>والس</a:t>
            </a:r>
            <a:endParaRPr lang="en-US" sz="3200" dirty="0" smtClean="0">
              <a:cs typeface="B Nazanin" panose="00000400000000000000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1000" y="1676400"/>
            <a:ext cx="5216659" cy="3569996"/>
            <a:chOff x="0" y="0"/>
            <a:chExt cx="4706569" cy="3220918"/>
          </a:xfrm>
        </p:grpSpPr>
        <p:graphicFrame>
          <p:nvGraphicFramePr>
            <p:cNvPr id="28" name="Chart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47961636"/>
                </p:ext>
              </p:extLst>
            </p:nvPr>
          </p:nvGraphicFramePr>
          <p:xfrm>
            <a:off x="0" y="0"/>
            <a:ext cx="4706569" cy="32209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TextBox 1"/>
            <p:cNvSpPr txBox="1"/>
            <p:nvPr/>
          </p:nvSpPr>
          <p:spPr>
            <a:xfrm>
              <a:off x="1569720" y="2521527"/>
              <a:ext cx="678180" cy="22305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10 - 5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2240280" y="2521527"/>
              <a:ext cx="632460" cy="26877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15 - 10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3017520" y="2513907"/>
              <a:ext cx="518160" cy="23067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&lt;</a:t>
              </a:r>
              <a:r>
                <a:rPr lang="fa-IR" sz="1400" b="1" baseline="0">
                  <a:cs typeface="B Nazanin" panose="00000400000000000000" pitchFamily="2" charset="-78"/>
                </a:rPr>
                <a:t> 15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  <p:sp>
          <p:nvSpPr>
            <p:cNvPr id="32" name="TextBox 1"/>
            <p:cNvSpPr txBox="1"/>
            <p:nvPr/>
          </p:nvSpPr>
          <p:spPr>
            <a:xfrm>
              <a:off x="3665220" y="2506287"/>
              <a:ext cx="731520" cy="26877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یکسان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16200000">
            <a:off x="11050891" y="5530416"/>
            <a:ext cx="118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ساخت ایران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600" b="1" dirty="0" smtClean="0"/>
              <a:t>7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37893" y="805934"/>
            <a:ext cx="1737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5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9982200" y="256961"/>
            <a:ext cx="1734811" cy="1876639"/>
            <a:chOff x="9191813" y="180493"/>
            <a:chExt cx="1954267" cy="2091174"/>
          </a:xfrm>
        </p:grpSpPr>
        <p:grpSp>
          <p:nvGrpSpPr>
            <p:cNvPr id="35" name="Group 34"/>
            <p:cNvGrpSpPr/>
            <p:nvPr/>
          </p:nvGrpSpPr>
          <p:grpSpPr>
            <a:xfrm rot="4383221">
              <a:off x="9123360" y="248946"/>
              <a:ext cx="2091174" cy="1954267"/>
              <a:chOff x="5324746" y="164391"/>
              <a:chExt cx="2812891" cy="2536642"/>
            </a:xfrm>
          </p:grpSpPr>
          <p:sp>
            <p:nvSpPr>
              <p:cNvPr id="37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7"/>
              <p:cNvSpPr/>
              <p:nvPr/>
            </p:nvSpPr>
            <p:spPr>
              <a:xfrm rot="20691842">
                <a:off x="5324746" y="164391"/>
                <a:ext cx="2643724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277014" y="740541"/>
              <a:ext cx="1412485" cy="651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عملکرد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7831188" y="5593780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1148" y="2272629"/>
            <a:ext cx="5043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خصوصیات فیزیکی شامل: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دمای</a:t>
            </a:r>
            <a:r>
              <a:rPr lang="fa-IR" sz="2800" dirty="0" smtClean="0">
                <a:cs typeface="B Nazanin" panose="00000400000000000000" pitchFamily="2" charset="-78"/>
              </a:rPr>
              <a:t> کارکرد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لرزش</a:t>
            </a:r>
            <a:r>
              <a:rPr lang="fa-IR" sz="2800" dirty="0" smtClean="0">
                <a:cs typeface="B Nazanin" panose="00000400000000000000" pitchFamily="2" charset="-78"/>
              </a:rPr>
              <a:t> دستگاه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میزان خوردگی و 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سایش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کارکرد </a:t>
            </a:r>
            <a:r>
              <a:rPr lang="fa-IR" sz="2800" dirty="0" smtClean="0">
                <a:solidFill>
                  <a:srgbClr val="FF0000"/>
                </a:solidFill>
                <a:cs typeface="B Nazanin" panose="00000400000000000000" pitchFamily="2" charset="-78"/>
              </a:rPr>
              <a:t>یکنواخت</a:t>
            </a:r>
            <a:r>
              <a:rPr lang="fa-IR" sz="2800" dirty="0" smtClean="0">
                <a:cs typeface="B Nazanin" panose="00000400000000000000" pitchFamily="2" charset="-78"/>
              </a:rPr>
              <a:t> (صدای یکسان)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1000" y="1676400"/>
            <a:ext cx="5221369" cy="3573219"/>
            <a:chOff x="0" y="0"/>
            <a:chExt cx="4706569" cy="3220918"/>
          </a:xfrm>
        </p:grpSpPr>
        <p:graphicFrame>
          <p:nvGraphicFramePr>
            <p:cNvPr id="28" name="Chart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38199242"/>
                </p:ext>
              </p:extLst>
            </p:nvPr>
          </p:nvGraphicFramePr>
          <p:xfrm>
            <a:off x="0" y="0"/>
            <a:ext cx="4706569" cy="32209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TextBox 1"/>
            <p:cNvSpPr txBox="1"/>
            <p:nvPr/>
          </p:nvSpPr>
          <p:spPr>
            <a:xfrm>
              <a:off x="1569720" y="2521527"/>
              <a:ext cx="678180" cy="22305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10 - 5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2240280" y="2521527"/>
              <a:ext cx="632460" cy="26877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15 - 10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3017520" y="2513907"/>
              <a:ext cx="518160" cy="23067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&lt;</a:t>
              </a:r>
              <a:r>
                <a:rPr lang="fa-IR" sz="1400" b="1" baseline="0">
                  <a:cs typeface="B Nazanin" panose="00000400000000000000" pitchFamily="2" charset="-78"/>
                </a:rPr>
                <a:t> 15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  <p:sp>
          <p:nvSpPr>
            <p:cNvPr id="32" name="TextBox 1"/>
            <p:cNvSpPr txBox="1"/>
            <p:nvPr/>
          </p:nvSpPr>
          <p:spPr>
            <a:xfrm>
              <a:off x="3665220" y="2506287"/>
              <a:ext cx="731520" cy="26877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 dirty="0">
                  <a:cs typeface="B Nazanin" panose="00000400000000000000" pitchFamily="2" charset="-78"/>
                </a:rPr>
                <a:t>یکسان</a:t>
              </a:r>
              <a:endParaRPr lang="en-US" sz="1400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16200000">
            <a:off x="11050891" y="5530416"/>
            <a:ext cx="118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ساخت ایران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600" b="1" dirty="0" smtClean="0"/>
              <a:t>8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37893" y="805934"/>
            <a:ext cx="1737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89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9918026" y="256961"/>
            <a:ext cx="1798986" cy="1876639"/>
            <a:chOff x="9119520" y="180493"/>
            <a:chExt cx="2026560" cy="2091174"/>
          </a:xfrm>
        </p:grpSpPr>
        <p:grpSp>
          <p:nvGrpSpPr>
            <p:cNvPr id="35" name="Group 34"/>
            <p:cNvGrpSpPr/>
            <p:nvPr/>
          </p:nvGrpSpPr>
          <p:grpSpPr>
            <a:xfrm rot="4383221">
              <a:off x="9123360" y="248946"/>
              <a:ext cx="2091174" cy="1954267"/>
              <a:chOff x="5324746" y="164391"/>
              <a:chExt cx="2812891" cy="2536642"/>
            </a:xfrm>
          </p:grpSpPr>
          <p:sp>
            <p:nvSpPr>
              <p:cNvPr id="37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7"/>
              <p:cNvSpPr/>
              <p:nvPr/>
            </p:nvSpPr>
            <p:spPr>
              <a:xfrm rot="20691842">
                <a:off x="5324746" y="164391"/>
                <a:ext cx="2643724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119520" y="560200"/>
              <a:ext cx="1678007" cy="12003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استراتژی</a:t>
              </a:r>
            </a:p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شرکت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7831188" y="5593780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2039926" y="2701299"/>
            <a:ext cx="98036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تامین رفاه و امنیت برای پرسنل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عدم بدهی به تامین کنندگان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عدم بدهی به ارگان‌ها، </a:t>
            </a:r>
            <a:r>
              <a:rPr lang="fa-IR" sz="2800" dirty="0" err="1" smtClean="0">
                <a:cs typeface="B Nazanin" panose="00000400000000000000" pitchFamily="2" charset="-78"/>
              </a:rPr>
              <a:t>بانک‌ها</a:t>
            </a:r>
            <a:r>
              <a:rPr lang="fa-IR" sz="2800" dirty="0" smtClean="0">
                <a:cs typeface="B Nazanin" panose="00000400000000000000" pitchFamily="2" charset="-78"/>
              </a:rPr>
              <a:t> و سازمان‌های دولتی و خصوصی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بهینه‌سازی مصرف انرژی در فرآیندهای تولید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تولید محصول دوستدار محیط زیست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فراهم نمودن سازمان و تولید پایدار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en-US" sz="2800" b="1" dirty="0" smtClean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8124" y="1457226"/>
            <a:ext cx="80281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dirty="0">
                <a:cs typeface="B Nazanin" panose="00000400000000000000" pitchFamily="2" charset="-78"/>
              </a:rPr>
              <a:t>ایجاد حس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امنیت</a:t>
            </a:r>
            <a:r>
              <a:rPr lang="fa-IR" sz="2800" dirty="0">
                <a:cs typeface="B Nazanin" panose="00000400000000000000" pitchFamily="2" charset="-78"/>
              </a:rPr>
              <a:t>،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پشتیبانی</a:t>
            </a:r>
            <a:r>
              <a:rPr lang="fa-IR" sz="2800" dirty="0">
                <a:cs typeface="B Nazanin" panose="00000400000000000000" pitchFamily="2" charset="-78"/>
              </a:rPr>
              <a:t> و </a:t>
            </a:r>
            <a:r>
              <a:rPr lang="fa-IR" sz="3200" b="1" dirty="0">
                <a:solidFill>
                  <a:srgbClr val="FF0000"/>
                </a:solidFill>
                <a:cs typeface="B Nazanin" panose="00000400000000000000" pitchFamily="2" charset="-78"/>
              </a:rPr>
              <a:t>اعتماد</a:t>
            </a:r>
            <a:r>
              <a:rPr lang="fa-IR" sz="2800" dirty="0">
                <a:cs typeface="B Nazanin" panose="00000400000000000000" pitchFamily="2" charset="-78"/>
              </a:rPr>
              <a:t> در مصرف کنندگان </a:t>
            </a:r>
            <a:r>
              <a:rPr lang="fa-IR" sz="2800" dirty="0" smtClean="0">
                <a:cs typeface="B Nazanin" panose="00000400000000000000" pitchFamily="2" charset="-78"/>
              </a:rPr>
              <a:t>محصول</a:t>
            </a:r>
          </a:p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با تدوین مسئولیتهای اجتماعی:</a:t>
            </a:r>
            <a:endParaRPr lang="fa-IR" sz="2800" dirty="0">
              <a:cs typeface="B Nazani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1050891" y="5530416"/>
            <a:ext cx="118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ساخت ایران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600" b="1" dirty="0" smtClean="0"/>
              <a:t>9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-637893" y="805934"/>
            <a:ext cx="1737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38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9982200" y="256961"/>
            <a:ext cx="1734811" cy="1876639"/>
            <a:chOff x="9191813" y="180493"/>
            <a:chExt cx="1954267" cy="2091174"/>
          </a:xfrm>
        </p:grpSpPr>
        <p:grpSp>
          <p:nvGrpSpPr>
            <p:cNvPr id="35" name="Group 34"/>
            <p:cNvGrpSpPr/>
            <p:nvPr/>
          </p:nvGrpSpPr>
          <p:grpSpPr>
            <a:xfrm rot="4383221">
              <a:off x="9123360" y="248946"/>
              <a:ext cx="2091174" cy="1954267"/>
              <a:chOff x="5324746" y="164391"/>
              <a:chExt cx="2812891" cy="2536642"/>
            </a:xfrm>
          </p:grpSpPr>
          <p:sp>
            <p:nvSpPr>
              <p:cNvPr id="37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7"/>
              <p:cNvSpPr/>
              <p:nvPr/>
            </p:nvSpPr>
            <p:spPr>
              <a:xfrm rot="20691842">
                <a:off x="5324746" y="164391"/>
                <a:ext cx="2643724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403778" y="606025"/>
              <a:ext cx="1253576" cy="12003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گستره</a:t>
              </a:r>
            </a:p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بازار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7831188" y="5593780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2" y="1488795"/>
            <a:ext cx="5217632" cy="3913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>
            <a:off x="6215515" y="2617938"/>
            <a:ext cx="4823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در کمتر از 2 سال پس از </a:t>
            </a:r>
            <a:r>
              <a:rPr lang="fa-IR" sz="2800" dirty="0" err="1" smtClean="0">
                <a:cs typeface="B Nazanin" panose="00000400000000000000" pitchFamily="2" charset="-78"/>
              </a:rPr>
              <a:t>تجاری‌سازی</a:t>
            </a:r>
            <a:r>
              <a:rPr lang="fa-IR" sz="2800" dirty="0" smtClean="0">
                <a:cs typeface="B Nazanin" panose="00000400000000000000" pitchFamily="2" charset="-78"/>
              </a:rPr>
              <a:t> محصول</a:t>
            </a:r>
            <a:endParaRPr lang="en-US" sz="3200" b="1" dirty="0" smtClean="0">
              <a:cs typeface="B Nazani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1050891" y="5530416"/>
            <a:ext cx="118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ساخت ایران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600" b="1" dirty="0" smtClean="0"/>
              <a:t>10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637893" y="805934"/>
            <a:ext cx="1737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04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3237469" y="2449947"/>
            <a:ext cx="9583540" cy="4896588"/>
            <a:chOff x="-1897345" y="2286000"/>
            <a:chExt cx="9583540" cy="489658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97345" y="2286000"/>
              <a:ext cx="9583540" cy="4896588"/>
            </a:xfrm>
            <a:prstGeom prst="rect">
              <a:avLst/>
            </a:prstGeom>
          </p:spPr>
        </p:pic>
        <p:grpSp>
          <p:nvGrpSpPr>
            <p:cNvPr id="40" name="Group 39"/>
            <p:cNvGrpSpPr/>
            <p:nvPr/>
          </p:nvGrpSpPr>
          <p:grpSpPr>
            <a:xfrm>
              <a:off x="4131754" y="3572066"/>
              <a:ext cx="509960" cy="509960"/>
              <a:chOff x="8857721" y="3078273"/>
              <a:chExt cx="2115941" cy="2115941"/>
            </a:xfrm>
            <a:effectLst/>
          </p:grpSpPr>
          <p:grpSp>
            <p:nvGrpSpPr>
              <p:cNvPr id="41" name="Group 40"/>
              <p:cNvGrpSpPr/>
              <p:nvPr/>
            </p:nvGrpSpPr>
            <p:grpSpPr>
              <a:xfrm>
                <a:off x="8857721" y="3078273"/>
                <a:ext cx="2115941" cy="2115941"/>
                <a:chOff x="8893281" y="2677794"/>
                <a:chExt cx="2115941" cy="2115941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8893281" y="2677794"/>
                  <a:ext cx="2115941" cy="2115941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9211203" y="2985065"/>
                  <a:ext cx="1480096" cy="1480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>
                <a:off x="9545668" y="3766219"/>
                <a:ext cx="740048" cy="7400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9982199" y="256961"/>
            <a:ext cx="1734811" cy="1876639"/>
            <a:chOff x="9191813" y="180493"/>
            <a:chExt cx="1954267" cy="2091174"/>
          </a:xfrm>
        </p:grpSpPr>
        <p:grpSp>
          <p:nvGrpSpPr>
            <p:cNvPr id="35" name="Group 34"/>
            <p:cNvGrpSpPr/>
            <p:nvPr/>
          </p:nvGrpSpPr>
          <p:grpSpPr>
            <a:xfrm rot="4383221">
              <a:off x="9123360" y="248946"/>
              <a:ext cx="2091174" cy="1954267"/>
              <a:chOff x="5324746" y="164391"/>
              <a:chExt cx="2812891" cy="2536642"/>
            </a:xfrm>
          </p:grpSpPr>
          <p:sp>
            <p:nvSpPr>
              <p:cNvPr id="37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7"/>
              <p:cNvSpPr/>
              <p:nvPr/>
            </p:nvSpPr>
            <p:spPr>
              <a:xfrm rot="20691842">
                <a:off x="5324746" y="164391"/>
                <a:ext cx="2643724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469413" y="541693"/>
              <a:ext cx="1049522" cy="12003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چشم</a:t>
              </a:r>
            </a:p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انداز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7831188" y="5593780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13126" y="2301959"/>
            <a:ext cx="455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افزایش سهم بازار داخلی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صادرات به سایر کشورها</a:t>
            </a:r>
            <a:endParaRPr lang="en-US" sz="3200" b="1" dirty="0" smtClean="0">
              <a:cs typeface="B Nazanin" panose="000004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1050891" y="5530416"/>
            <a:ext cx="118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ساخت ایران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18308" y="6261719"/>
            <a:ext cx="457200" cy="304800"/>
          </a:xfrm>
        </p:spPr>
        <p:txBody>
          <a:bodyPr/>
          <a:lstStyle/>
          <a:p>
            <a:r>
              <a:rPr lang="fa-IR" sz="1600" b="1" dirty="0" smtClean="0">
                <a:solidFill>
                  <a:schemeClr val="bg1"/>
                </a:solidFill>
              </a:rPr>
              <a:t>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-637893" y="805934"/>
            <a:ext cx="1737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0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9982199" y="256961"/>
            <a:ext cx="1734811" cy="1876639"/>
            <a:chOff x="9191813" y="180493"/>
            <a:chExt cx="1954267" cy="2091174"/>
          </a:xfrm>
        </p:grpSpPr>
        <p:grpSp>
          <p:nvGrpSpPr>
            <p:cNvPr id="35" name="Group 34"/>
            <p:cNvGrpSpPr/>
            <p:nvPr/>
          </p:nvGrpSpPr>
          <p:grpSpPr>
            <a:xfrm rot="4383221">
              <a:off x="9123360" y="248946"/>
              <a:ext cx="2091174" cy="1954267"/>
              <a:chOff x="5324746" y="164391"/>
              <a:chExt cx="2812891" cy="2536642"/>
            </a:xfrm>
          </p:grpSpPr>
          <p:sp>
            <p:nvSpPr>
              <p:cNvPr id="37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7"/>
              <p:cNvSpPr/>
              <p:nvPr/>
            </p:nvSpPr>
            <p:spPr>
              <a:xfrm rot="20691842">
                <a:off x="5324746" y="164391"/>
                <a:ext cx="2643724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606782" y="738176"/>
              <a:ext cx="874362" cy="651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ارائه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7831188" y="5593780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6854" y="2678703"/>
            <a:ext cx="91284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cs typeface="B Nazanin" panose="00000400000000000000" pitchFamily="2" charset="-78"/>
              </a:rPr>
              <a:t>رسول ساداتی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 smtClean="0">
                <a:cs typeface="B Nazanin" panose="00000400000000000000" pitchFamily="2" charset="-78"/>
              </a:rPr>
              <a:t>کارشناس ارشد مهندسی مکانیک</a:t>
            </a:r>
          </a:p>
          <a:p>
            <a:pPr algn="ctr" rtl="1"/>
            <a:r>
              <a:rPr lang="fa-IR" sz="2400" dirty="0" smtClean="0">
                <a:cs typeface="B Nazanin" panose="00000400000000000000" pitchFamily="2" charset="-78"/>
              </a:rPr>
              <a:t>عضو هیئت مدیره </a:t>
            </a:r>
            <a:r>
              <a:rPr lang="fa-IR" sz="2400" dirty="0" smtClean="0">
                <a:cs typeface="B Nazanin" panose="00000400000000000000" pitchFamily="2" charset="-78"/>
              </a:rPr>
              <a:t>سهامدار </a:t>
            </a:r>
            <a:r>
              <a:rPr lang="fa-IR" sz="2400" dirty="0" smtClean="0">
                <a:cs typeface="B Nazanin" panose="00000400000000000000" pitchFamily="2" charset="-78"/>
              </a:rPr>
              <a:t>شرکت صنایع غلطک شرق (اریکو)</a:t>
            </a:r>
          </a:p>
          <a:p>
            <a:pPr algn="ctr" rtl="1"/>
            <a:r>
              <a:rPr lang="fa-IR" sz="2400" dirty="0" smtClean="0">
                <a:cs typeface="B Nazanin" panose="00000400000000000000" pitchFamily="2" charset="-78"/>
              </a:rPr>
              <a:t>مدیر فروش و سهامدار شرکت صنایع غلطک سازان طبرستان شرق </a:t>
            </a:r>
            <a:r>
              <a:rPr lang="fa-IR" sz="2400" dirty="0">
                <a:cs typeface="B Nazanin" panose="00000400000000000000" pitchFamily="2" charset="-78"/>
              </a:rPr>
              <a:t>(</a:t>
            </a:r>
            <a:r>
              <a:rPr lang="fa-IR" sz="2400" dirty="0" smtClean="0">
                <a:cs typeface="B Nazanin" panose="00000400000000000000" pitchFamily="2" charset="-78"/>
              </a:rPr>
              <a:t>اتریکو)</a:t>
            </a:r>
            <a:endParaRPr lang="fa-IR" sz="2800" dirty="0" smtClean="0">
              <a:cs typeface="B Nazanin" panose="000004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1050891" y="5530416"/>
            <a:ext cx="118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ساخت ایران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618308" y="6261719"/>
            <a:ext cx="457200" cy="304800"/>
          </a:xfrm>
        </p:spPr>
        <p:txBody>
          <a:bodyPr/>
          <a:lstStyle/>
          <a:p>
            <a:r>
              <a:rPr lang="fa-IR" sz="1600" b="1" dirty="0" smtClean="0">
                <a:solidFill>
                  <a:schemeClr val="bg1"/>
                </a:solidFill>
              </a:rPr>
              <a:t>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6200000">
            <a:off x="-637893" y="805934"/>
            <a:ext cx="1737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363" y="769466"/>
            <a:ext cx="1545274" cy="19320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33135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8" b="32222"/>
          <a:stretch/>
        </p:blipFill>
        <p:spPr>
          <a:xfrm>
            <a:off x="3370503" y="2304272"/>
            <a:ext cx="5482765" cy="2995705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9982200" y="256961"/>
            <a:ext cx="1734811" cy="1876639"/>
            <a:chOff x="9191813" y="180493"/>
            <a:chExt cx="1954267" cy="2091174"/>
          </a:xfrm>
        </p:grpSpPr>
        <p:grpSp>
          <p:nvGrpSpPr>
            <p:cNvPr id="35" name="Group 34"/>
            <p:cNvGrpSpPr/>
            <p:nvPr/>
          </p:nvGrpSpPr>
          <p:grpSpPr>
            <a:xfrm rot="4383221">
              <a:off x="9123360" y="248946"/>
              <a:ext cx="2091174" cy="1954267"/>
              <a:chOff x="5324746" y="164391"/>
              <a:chExt cx="2812891" cy="2536642"/>
            </a:xfrm>
          </p:grpSpPr>
          <p:sp>
            <p:nvSpPr>
              <p:cNvPr id="37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7"/>
              <p:cNvSpPr/>
              <p:nvPr/>
            </p:nvSpPr>
            <p:spPr>
              <a:xfrm rot="20691842">
                <a:off x="5324746" y="164391"/>
                <a:ext cx="2643724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313657" y="760919"/>
              <a:ext cx="1547920" cy="651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ویژگی‌ها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38600" y="1062582"/>
            <a:ext cx="414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cs typeface="B Nazanin" panose="00000400000000000000" pitchFamily="2" charset="-78"/>
              </a:rPr>
              <a:t>با تشکر از توجه شما</a:t>
            </a:r>
            <a:endParaRPr lang="en-US" sz="4800" b="1" dirty="0" smtClean="0">
              <a:cs typeface="B Nazanin" panose="00000400000000000000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1050891" y="5530416"/>
            <a:ext cx="118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ساخت ایران 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7831188" y="5593780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6660" y="5873044"/>
            <a:ext cx="235045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sz="2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7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982265" y="257405"/>
            <a:ext cx="1734730" cy="1876197"/>
            <a:chOff x="9191888" y="180989"/>
            <a:chExt cx="1954176" cy="2090681"/>
          </a:xfrm>
        </p:grpSpPr>
        <p:grpSp>
          <p:nvGrpSpPr>
            <p:cNvPr id="9" name="Group 8"/>
            <p:cNvGrpSpPr/>
            <p:nvPr/>
          </p:nvGrpSpPr>
          <p:grpSpPr>
            <a:xfrm rot="4383221">
              <a:off x="9123635" y="249242"/>
              <a:ext cx="2090681" cy="1954176"/>
              <a:chOff x="5325410" y="164510"/>
              <a:chExt cx="2812227" cy="2536523"/>
            </a:xfrm>
          </p:grpSpPr>
          <p:sp>
            <p:nvSpPr>
              <p:cNvPr id="8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ight Triangle 7"/>
              <p:cNvSpPr/>
              <p:nvPr/>
            </p:nvSpPr>
            <p:spPr>
              <a:xfrm rot="20691842">
                <a:off x="5325410" y="164510"/>
                <a:ext cx="2643723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28575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9514462" y="774505"/>
              <a:ext cx="127150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فهرست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57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58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86666" y="1420539"/>
            <a:ext cx="6799286" cy="4313021"/>
            <a:chOff x="2854837" y="1600976"/>
            <a:chExt cx="6799286" cy="4313021"/>
          </a:xfrm>
        </p:grpSpPr>
        <p:sp>
          <p:nvSpPr>
            <p:cNvPr id="63" name="Oval 62"/>
            <p:cNvSpPr/>
            <p:nvPr/>
          </p:nvSpPr>
          <p:spPr>
            <a:xfrm>
              <a:off x="5458019" y="4777663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cs typeface="B Nazanin" panose="00000400000000000000" pitchFamily="2" charset="-78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854837" y="1600976"/>
              <a:ext cx="6799286" cy="4313021"/>
              <a:chOff x="1927214" y="1846452"/>
              <a:chExt cx="6799286" cy="431302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927214" y="1846452"/>
                <a:ext cx="6799286" cy="4313021"/>
                <a:chOff x="1927214" y="1846452"/>
                <a:chExt cx="6799286" cy="4313021"/>
              </a:xfrm>
            </p:grpSpPr>
            <p:sp>
              <p:nvSpPr>
                <p:cNvPr id="60" name="Oval 59"/>
                <p:cNvSpPr/>
                <p:nvPr/>
              </p:nvSpPr>
              <p:spPr>
                <a:xfrm>
                  <a:off x="7812100" y="5023139"/>
                  <a:ext cx="914400" cy="9144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00" b="1" dirty="0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1927214" y="1846452"/>
                  <a:ext cx="6799286" cy="2931380"/>
                  <a:chOff x="592354" y="4877648"/>
                  <a:chExt cx="6799286" cy="2931380"/>
                </a:xfrm>
              </p:grpSpPr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592354" y="5034453"/>
                    <a:ext cx="6799286" cy="2490257"/>
                    <a:chOff x="2354617" y="2453242"/>
                    <a:chExt cx="6799286" cy="2490257"/>
                  </a:xfrm>
                </p:grpSpPr>
                <p:grpSp>
                  <p:nvGrpSpPr>
                    <p:cNvPr id="4" name="Group 3"/>
                    <p:cNvGrpSpPr/>
                    <p:nvPr/>
                  </p:nvGrpSpPr>
                  <p:grpSpPr>
                    <a:xfrm>
                      <a:off x="2354617" y="2750952"/>
                      <a:ext cx="5862110" cy="2136489"/>
                      <a:chOff x="4504836" y="2165160"/>
                      <a:chExt cx="4772794" cy="1785174"/>
                    </a:xfrm>
                  </p:grpSpPr>
                  <p:sp>
                    <p:nvSpPr>
                      <p:cNvPr id="73" name="TextBox 72"/>
                      <p:cNvSpPr txBox="1"/>
                      <p:nvPr/>
                    </p:nvSpPr>
                    <p:spPr>
                      <a:xfrm>
                        <a:off x="8487767" y="2165161"/>
                        <a:ext cx="789863" cy="4371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r" rtl="1"/>
                        <a:r>
                          <a:rPr lang="fa-IR" sz="2800" b="1" dirty="0" smtClean="0">
                            <a:latin typeface="Microsoft JhengHei UI Light" panose="020B0304030504040204" pitchFamily="34" charset="-120"/>
                            <a:ea typeface="Microsoft JhengHei UI Light" panose="020B0304030504040204" pitchFamily="34" charset="-120"/>
                            <a:cs typeface="B Nazanin" panose="00000400000000000000" pitchFamily="2" charset="-78"/>
                          </a:rPr>
                          <a:t>معرفی</a:t>
                        </a:r>
                        <a:endParaRPr lang="en-US" sz="2800" b="1" dirty="0"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80" name="TextBox 79"/>
                      <p:cNvSpPr txBox="1"/>
                      <p:nvPr/>
                    </p:nvSpPr>
                    <p:spPr>
                      <a:xfrm>
                        <a:off x="5598533" y="2165160"/>
                        <a:ext cx="928207" cy="4371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r" rtl="1"/>
                        <a:r>
                          <a:rPr lang="fa-IR" sz="2800" b="1" dirty="0" smtClean="0">
                            <a:latin typeface="Microsoft JhengHei UI Light" panose="020B0304030504040204" pitchFamily="34" charset="-120"/>
                            <a:ea typeface="Microsoft JhengHei UI Light" panose="020B0304030504040204" pitchFamily="34" charset="-120"/>
                            <a:cs typeface="B Nazanin" panose="00000400000000000000" pitchFamily="2" charset="-78"/>
                          </a:rPr>
                          <a:t>محصول</a:t>
                        </a:r>
                        <a:endParaRPr lang="en-US" sz="3000" b="1" dirty="0"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81" name="TextBox 80"/>
                      <p:cNvSpPr txBox="1"/>
                      <p:nvPr/>
                    </p:nvSpPr>
                    <p:spPr>
                      <a:xfrm>
                        <a:off x="8174536" y="3513150"/>
                        <a:ext cx="1103094" cy="4371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r" rtl="1"/>
                        <a:r>
                          <a:rPr lang="fa-IR" sz="2800" b="1" dirty="0" smtClean="0">
                            <a:latin typeface="Microsoft JhengHei UI Light" panose="020B0304030504040204" pitchFamily="34" charset="-120"/>
                            <a:ea typeface="Microsoft JhengHei UI Light" panose="020B0304030504040204" pitchFamily="34" charset="-120"/>
                            <a:cs typeface="B Nazanin" panose="00000400000000000000" pitchFamily="2" charset="-78"/>
                          </a:rPr>
                          <a:t>تکنولوژی</a:t>
                        </a:r>
                        <a:endParaRPr lang="en-US" sz="2800" b="1" dirty="0"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B Nazanin" panose="00000400000000000000" pitchFamily="2" charset="-78"/>
                        </a:endParaRPr>
                      </a:p>
                    </p:txBody>
                  </p:sp>
                  <p:sp>
                    <p:nvSpPr>
                      <p:cNvPr id="82" name="TextBox 81"/>
                      <p:cNvSpPr txBox="1"/>
                      <p:nvPr/>
                    </p:nvSpPr>
                    <p:spPr>
                      <a:xfrm>
                        <a:off x="4504836" y="3513150"/>
                        <a:ext cx="2021904" cy="43718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r" rtl="1"/>
                        <a:r>
                          <a:rPr lang="fa-IR" sz="2800" b="1" dirty="0" smtClean="0">
                            <a:latin typeface="Microsoft JhengHei UI Light" panose="020B0304030504040204" pitchFamily="34" charset="-120"/>
                            <a:ea typeface="Microsoft JhengHei UI Light" panose="020B0304030504040204" pitchFamily="34" charset="-120"/>
                            <a:cs typeface="B Nazanin" panose="00000400000000000000" pitchFamily="2" charset="-78"/>
                          </a:rPr>
                          <a:t>ویژگی‌ها</a:t>
                        </a:r>
                        <a:r>
                          <a:rPr lang="en-US" sz="2800" b="1" dirty="0" smtClean="0">
                            <a:latin typeface="Microsoft JhengHei UI Light" panose="020B0304030504040204" pitchFamily="34" charset="-120"/>
                            <a:ea typeface="Microsoft JhengHei UI Light" panose="020B0304030504040204" pitchFamily="34" charset="-120"/>
                            <a:cs typeface="B Nazanin" panose="00000400000000000000" pitchFamily="2" charset="-78"/>
                          </a:rPr>
                          <a:t> </a:t>
                        </a:r>
                        <a:r>
                          <a:rPr lang="fa-IR" sz="2800" b="1" dirty="0" smtClean="0">
                            <a:latin typeface="Microsoft JhengHei UI Light" panose="020B0304030504040204" pitchFamily="34" charset="-120"/>
                            <a:ea typeface="Microsoft JhengHei UI Light" panose="020B0304030504040204" pitchFamily="34" charset="-120"/>
                            <a:cs typeface="B Nazanin" panose="00000400000000000000" pitchFamily="2" charset="-78"/>
                          </a:rPr>
                          <a:t>و عملکرد</a:t>
                        </a:r>
                        <a:endParaRPr lang="en-US" sz="2800" b="1" dirty="0">
                          <a:latin typeface="Microsoft JhengHei UI Light" panose="020B0304030504040204" pitchFamily="34" charset="-120"/>
                          <a:ea typeface="Microsoft JhengHei UI Light" panose="020B0304030504040204" pitchFamily="34" charset="-120"/>
                          <a:cs typeface="B Nazanin" panose="00000400000000000000" pitchFamily="2" charset="-78"/>
                        </a:endParaRPr>
                      </a:p>
                    </p:txBody>
                  </p:sp>
                </p:grpSp>
                <p:sp>
                  <p:nvSpPr>
                    <p:cNvPr id="5" name="Oval 4"/>
                    <p:cNvSpPr/>
                    <p:nvPr/>
                  </p:nvSpPr>
                  <p:spPr>
                    <a:xfrm>
                      <a:off x="8239503" y="2453242"/>
                      <a:ext cx="914400" cy="91440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000" b="1" dirty="0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38" name="Oval 37"/>
                    <p:cNvSpPr/>
                    <p:nvPr/>
                  </p:nvSpPr>
                  <p:spPr>
                    <a:xfrm>
                      <a:off x="4957799" y="4029099"/>
                      <a:ext cx="914400" cy="91440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000" b="1" dirty="0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39" name="Oval 38"/>
                    <p:cNvSpPr/>
                    <p:nvPr/>
                  </p:nvSpPr>
                  <p:spPr>
                    <a:xfrm>
                      <a:off x="4957799" y="2453242"/>
                      <a:ext cx="914400" cy="91440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000" b="1" dirty="0">
                        <a:cs typeface="B Nazanin" panose="00000400000000000000" pitchFamily="2" charset="-78"/>
                      </a:endParaRPr>
                    </a:p>
                  </p:txBody>
                </p:sp>
                <p:sp>
                  <p:nvSpPr>
                    <p:cNvPr id="40" name="Oval 39"/>
                    <p:cNvSpPr/>
                    <p:nvPr/>
                  </p:nvSpPr>
                  <p:spPr>
                    <a:xfrm>
                      <a:off x="8239503" y="4029099"/>
                      <a:ext cx="914400" cy="91440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6">
                        <a:shade val="50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4000" b="1" dirty="0">
                        <a:cs typeface="B Nazanin" panose="00000400000000000000" pitchFamily="2" charset="-78"/>
                      </a:endParaRPr>
                    </a:p>
                  </p:txBody>
                </p:sp>
              </p:grp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339093" y="4877648"/>
                    <a:ext cx="658697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a-IR" sz="8000" b="1" dirty="0" smtClean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cs typeface="B Nazanin" panose="00000400000000000000" pitchFamily="2" charset="-78"/>
                      </a:rPr>
                      <a:t>1</a:t>
                    </a:r>
                    <a:endParaRPr lang="en-US" sz="8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2996328" y="6485589"/>
                    <a:ext cx="693090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a-IR" sz="8000" b="1" dirty="0" smtClean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cs typeface="B Nazanin" panose="00000400000000000000" pitchFamily="2" charset="-78"/>
                      </a:rPr>
                      <a:t>4</a:t>
                    </a:r>
                    <a:endParaRPr lang="en-US" sz="8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023242" y="4893782"/>
                    <a:ext cx="732055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a-IR" sz="8000" b="1" dirty="0" smtClean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cs typeface="B Nazanin" panose="00000400000000000000" pitchFamily="2" charset="-78"/>
                      </a:rPr>
                      <a:t>2</a:t>
                    </a:r>
                    <a:endParaRPr lang="en-US" sz="8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6339093" y="6461167"/>
                    <a:ext cx="779325" cy="132343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a-IR" sz="8000" b="1" dirty="0" smtClean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bg1"/>
                        </a:solidFill>
                        <a:cs typeface="B Nazanin" panose="00000400000000000000" pitchFamily="2" charset="-78"/>
                      </a:rPr>
                      <a:t>3</a:t>
                    </a:r>
                    <a:endParaRPr lang="en-US" sz="8000" b="1" dirty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41" name="TextBox 40"/>
                <p:cNvSpPr txBox="1"/>
                <p:nvPr/>
              </p:nvSpPr>
              <p:spPr>
                <a:xfrm>
                  <a:off x="7662670" y="4836034"/>
                  <a:ext cx="669978" cy="13234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fa-IR" sz="8000" b="1" dirty="0" smtClean="0">
                      <a:ln w="28575">
                        <a:solidFill>
                          <a:schemeClr val="tx1"/>
                        </a:solidFill>
                      </a:ln>
                      <a:solidFill>
                        <a:schemeClr val="bg1"/>
                      </a:solidFill>
                      <a:cs typeface="B Nazanin" panose="00000400000000000000" pitchFamily="2" charset="-78"/>
                    </a:rPr>
                    <a:t>5</a:t>
                  </a:r>
                  <a:endParaRPr lang="en-US" sz="8000" b="1" dirty="0">
                    <a:ln w="28575">
                      <a:solidFill>
                        <a:schemeClr val="tx1"/>
                      </a:solidFill>
                    </a:ln>
                    <a:solidFill>
                      <a:schemeClr val="bg1"/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6461716" y="5270919"/>
                <a:ext cx="13276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1"/>
                <a:r>
                  <a:rPr lang="fa-IR" sz="2800" b="1" dirty="0" smtClean="0">
                    <a:latin typeface="Microsoft JhengHei UI Light" panose="020B0304030504040204" pitchFamily="34" charset="-120"/>
                    <a:ea typeface="Microsoft JhengHei UI Light" panose="020B0304030504040204" pitchFamily="34" charset="-120"/>
                    <a:cs typeface="B Nazanin" panose="00000400000000000000" pitchFamily="2" charset="-78"/>
                  </a:rPr>
                  <a:t>استراتژی</a:t>
                </a:r>
                <a:endParaRPr lang="en-US" sz="2800" b="1" dirty="0"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361773" y="4590557"/>
              <a:ext cx="7038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sz="8000" b="1" dirty="0" smtClean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cs typeface="B Nazanin" panose="00000400000000000000" pitchFamily="2" charset="-78"/>
                </a:rPr>
                <a:t>6</a:t>
              </a:r>
              <a:endParaRPr lang="en-US" sz="8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084067" y="5025443"/>
              <a:ext cx="22541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2800" b="1" dirty="0" smtClean="0"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بازار و چشم انداز</a:t>
              </a:r>
              <a:endParaRPr lang="en-US" sz="28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 rot="16200000">
            <a:off x="11050891" y="5530416"/>
            <a:ext cx="118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ساخت ایران </a:t>
            </a:r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7831188" y="5593780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6371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>
          <a:xfrm>
            <a:off x="685800" y="2859735"/>
            <a:ext cx="5920348" cy="113852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021684" y="5184605"/>
            <a:ext cx="2897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CRUSHING ROLL PRODUCER</a:t>
            </a:r>
            <a:endParaRPr lang="en-US" sz="16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525640" y="42882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8147917" y="5638800"/>
            <a:ext cx="2672483" cy="449369"/>
            <a:chOff x="1046640" y="5331912"/>
            <a:chExt cx="3883977" cy="887126"/>
          </a:xfrm>
        </p:grpSpPr>
        <p:grpSp>
          <p:nvGrpSpPr>
            <p:cNvPr id="39" name="Group 38"/>
            <p:cNvGrpSpPr/>
            <p:nvPr/>
          </p:nvGrpSpPr>
          <p:grpSpPr>
            <a:xfrm>
              <a:off x="1047420" y="5331912"/>
              <a:ext cx="3883197" cy="447004"/>
              <a:chOff x="5019607" y="5110595"/>
              <a:chExt cx="3883197" cy="42478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312668" y="5113392"/>
                <a:ext cx="1294636" cy="421986"/>
                <a:chOff x="7074668" y="3887416"/>
                <a:chExt cx="1294636" cy="609600"/>
              </a:xfrm>
              <a:solidFill>
                <a:schemeClr val="accent1">
                  <a:lumMod val="50000"/>
                </a:schemeClr>
              </a:solidFill>
            </p:grpSpPr>
            <p:sp>
              <p:nvSpPr>
                <p:cNvPr id="24" name="Right Triangle 23"/>
                <p:cNvSpPr/>
                <p:nvPr/>
              </p:nvSpPr>
              <p:spPr>
                <a:xfrm>
                  <a:off x="7074668" y="3887416"/>
                  <a:ext cx="304800" cy="609600"/>
                </a:xfrm>
                <a:prstGeom prst="rtTriangl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ight Triangle 24"/>
                <p:cNvSpPr/>
                <p:nvPr/>
              </p:nvSpPr>
              <p:spPr>
                <a:xfrm flipH="1">
                  <a:off x="7378704" y="3889187"/>
                  <a:ext cx="990600" cy="605360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5019607" y="5112981"/>
                <a:ext cx="1291994" cy="422183"/>
                <a:chOff x="7077007" y="3886820"/>
                <a:chExt cx="1291994" cy="609884"/>
              </a:xfrm>
            </p:grpSpPr>
            <p:sp>
              <p:nvSpPr>
                <p:cNvPr id="28" name="Right Triangle 27"/>
                <p:cNvSpPr/>
                <p:nvPr/>
              </p:nvSpPr>
              <p:spPr>
                <a:xfrm>
                  <a:off x="7077007" y="3886820"/>
                  <a:ext cx="304800" cy="609600"/>
                </a:xfrm>
                <a:prstGeom prst="rtTriangle">
                  <a:avLst/>
                </a:pr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ight Triangle 28"/>
                <p:cNvSpPr/>
                <p:nvPr/>
              </p:nvSpPr>
              <p:spPr>
                <a:xfrm flipH="1">
                  <a:off x="7378401" y="3891344"/>
                  <a:ext cx="990600" cy="605360"/>
                </a:xfrm>
                <a:prstGeom prst="rt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7604976" y="5110595"/>
                <a:ext cx="1297828" cy="422199"/>
                <a:chOff x="7071576" y="3883371"/>
                <a:chExt cx="1297828" cy="609907"/>
              </a:xfrm>
            </p:grpSpPr>
            <p:sp>
              <p:nvSpPr>
                <p:cNvPr id="31" name="Right Triangle 30"/>
                <p:cNvSpPr/>
                <p:nvPr/>
              </p:nvSpPr>
              <p:spPr>
                <a:xfrm>
                  <a:off x="7071576" y="3883371"/>
                  <a:ext cx="304800" cy="60960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ight Triangle 31"/>
                <p:cNvSpPr/>
                <p:nvPr/>
              </p:nvSpPr>
              <p:spPr>
                <a:xfrm flipH="1">
                  <a:off x="7378804" y="3887917"/>
                  <a:ext cx="990600" cy="605361"/>
                </a:xfrm>
                <a:prstGeom prst="rtTriangle">
                  <a:avLst/>
                </a:prstGeom>
                <a:solidFill>
                  <a:srgbClr val="FAB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 flipH="1" flipV="1">
              <a:off x="1046640" y="5774187"/>
              <a:ext cx="3881697" cy="444851"/>
              <a:chOff x="5338504" y="5112550"/>
              <a:chExt cx="3881696" cy="425694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6330477" y="5115367"/>
                <a:ext cx="1292451" cy="421986"/>
                <a:chOff x="7092477" y="3890270"/>
                <a:chExt cx="1292451" cy="609600"/>
              </a:xfrm>
              <a:solidFill>
                <a:schemeClr val="accent1">
                  <a:lumMod val="50000"/>
                </a:schemeClr>
              </a:solidFill>
            </p:grpSpPr>
            <p:sp>
              <p:nvSpPr>
                <p:cNvPr id="68" name="Right Triangle 67"/>
                <p:cNvSpPr/>
                <p:nvPr/>
              </p:nvSpPr>
              <p:spPr>
                <a:xfrm>
                  <a:off x="7092477" y="3890270"/>
                  <a:ext cx="304800" cy="609600"/>
                </a:xfrm>
                <a:prstGeom prst="rtTriangl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ight Triangle 68"/>
                <p:cNvSpPr/>
                <p:nvPr/>
              </p:nvSpPr>
              <p:spPr>
                <a:xfrm flipH="1">
                  <a:off x="7394328" y="3893846"/>
                  <a:ext cx="990600" cy="605362"/>
                </a:xfrm>
                <a:prstGeom prst="rtTriangl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Right Triangle 66"/>
              <p:cNvSpPr/>
              <p:nvPr/>
            </p:nvSpPr>
            <p:spPr>
              <a:xfrm flipH="1">
                <a:off x="5338504" y="5119192"/>
                <a:ext cx="990600" cy="419052"/>
              </a:xfrm>
              <a:prstGeom prst="rtTriangl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7621839" y="5114672"/>
                <a:ext cx="1293561" cy="421986"/>
                <a:chOff x="7088439" y="3889266"/>
                <a:chExt cx="1293561" cy="609600"/>
              </a:xfrm>
            </p:grpSpPr>
            <p:sp>
              <p:nvSpPr>
                <p:cNvPr id="64" name="Right Triangle 63"/>
                <p:cNvSpPr/>
                <p:nvPr/>
              </p:nvSpPr>
              <p:spPr>
                <a:xfrm>
                  <a:off x="7088439" y="3889266"/>
                  <a:ext cx="304800" cy="60960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ight Triangle 64"/>
                <p:cNvSpPr/>
                <p:nvPr/>
              </p:nvSpPr>
              <p:spPr>
                <a:xfrm flipH="1">
                  <a:off x="7391400" y="3890439"/>
                  <a:ext cx="990600" cy="605361"/>
                </a:xfrm>
                <a:prstGeom prst="rtTriangle">
                  <a:avLst/>
                </a:prstGeom>
                <a:solidFill>
                  <a:srgbClr val="FABE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2" name="Right Triangle 61"/>
              <p:cNvSpPr/>
              <p:nvPr/>
            </p:nvSpPr>
            <p:spPr>
              <a:xfrm>
                <a:off x="8915400" y="5112550"/>
                <a:ext cx="304800" cy="421986"/>
              </a:xfrm>
              <a:prstGeom prst="rtTriangl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8014612" y="3962400"/>
            <a:ext cx="333963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 Unicode MS" panose="020B0604020202020204" pitchFamily="34" charset="-128"/>
              </a:rPr>
              <a:t>UNIQUE SOLUTION FOR FLOUR MILLS</a:t>
            </a:r>
          </a:p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 Unicode MS" panose="020B0604020202020204" pitchFamily="34" charset="-128"/>
              </a:rPr>
              <a:t>LESS ENERGY CONSUMPTION</a:t>
            </a:r>
          </a:p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 Unicode MS" panose="020B0604020202020204" pitchFamily="34" charset="-128"/>
              </a:rPr>
              <a:t>SHARPER </a:t>
            </a:r>
          </a:p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 Unicode MS" panose="020B0604020202020204" pitchFamily="34" charset="-128"/>
              </a:rPr>
              <a:t>LONG LASTING</a:t>
            </a:r>
          </a:p>
          <a:p>
            <a:r>
              <a:rPr lang="en-US" sz="1400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Arial Unicode MS" panose="020B0604020202020204" pitchFamily="34" charset="-128"/>
              </a:rPr>
              <a:t>GREAT PERFORMANCE</a:t>
            </a:r>
            <a:endParaRPr lang="en-US" sz="1400" dirty="0"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Arial Unicode MS" panose="020B0604020202020204" pitchFamily="34" charset="-128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60590" y="4813698"/>
            <a:ext cx="4326827" cy="13311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rPr>
              <a:t>تولید کننده </a:t>
            </a:r>
            <a:r>
              <a:rPr lang="fa-IR" sz="2800" b="1" dirty="0" err="1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rPr>
              <a:t>رول‌های</a:t>
            </a:r>
            <a:r>
              <a:rPr lang="fa-IR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rPr>
              <a:t> آسیاب غلات</a:t>
            </a:r>
          </a:p>
          <a:p>
            <a:pPr algn="r" rtl="1">
              <a:lnSpc>
                <a:spcPct val="150000"/>
              </a:lnSpc>
            </a:pPr>
            <a:r>
              <a:rPr lang="fa-IR" sz="2800" b="1" dirty="0" smtClean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rPr>
              <a:t>ساخت ایران</a:t>
            </a:r>
            <a:endParaRPr lang="en-US" sz="2800" b="1" dirty="0"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B Nazanin" panose="00000400000000000000" pitchFamily="2" charset="-78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>
          <a:xfrm>
            <a:off x="-63244" y="4163765"/>
            <a:ext cx="7813704" cy="5541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latin typeface="Montserrat SemiBold" panose="00000700000000000000" pitchFamily="2" charset="0"/>
                <a:ea typeface="Yu Gothic Light" panose="020B0300000000000000" pitchFamily="34" charset="-128"/>
                <a:cs typeface="Microsoft New Tai Lue" panose="020B0502040204020203" pitchFamily="34" charset="0"/>
              </a:rPr>
              <a:t>E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Montserrat SemiBold" panose="00000700000000000000" pitchFamily="2" charset="0"/>
                <a:ea typeface="Yu Gothic Light" panose="020B0300000000000000" pitchFamily="34" charset="-128"/>
                <a:cs typeface="Microsoft New Tai Lue" panose="020B0502040204020203" pitchFamily="34" charset="0"/>
              </a:rPr>
              <a:t>ast</a:t>
            </a:r>
            <a:r>
              <a:rPr lang="en-US" sz="2800" dirty="0" smtClean="0">
                <a:latin typeface="Montserrat SemiBold" panose="00000700000000000000" pitchFamily="2" charset="0"/>
                <a:ea typeface="Yu Gothic Light" panose="020B0300000000000000" pitchFamily="34" charset="-128"/>
                <a:cs typeface="Microsoft New Tai Lue" panose="020B0502040204020203" pitchFamily="34" charset="0"/>
              </a:rPr>
              <a:t> </a:t>
            </a:r>
            <a:r>
              <a:rPr lang="en-US" sz="2800" b="1" u="sng" dirty="0" smtClean="0">
                <a:latin typeface="Montserrat SemiBold" panose="00000700000000000000" pitchFamily="2" charset="0"/>
                <a:ea typeface="Yu Gothic Light" panose="020B0300000000000000" pitchFamily="34" charset="-128"/>
                <a:cs typeface="Microsoft New Tai Lue" panose="020B0502040204020203" pitchFamily="34" charset="0"/>
              </a:rPr>
              <a:t>T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Montserrat SemiBold" panose="00000700000000000000" pitchFamily="2" charset="0"/>
                <a:ea typeface="Yu Gothic Light" panose="020B0300000000000000" pitchFamily="34" charset="-128"/>
                <a:cs typeface="Microsoft New Tai Lue" panose="020B0502040204020203" pitchFamily="34" charset="0"/>
              </a:rPr>
              <a:t>abarestan</a:t>
            </a:r>
            <a:r>
              <a:rPr lang="en-US" sz="2800" dirty="0" smtClean="0">
                <a:latin typeface="Montserrat SemiBold" panose="00000700000000000000" pitchFamily="2" charset="0"/>
                <a:ea typeface="Yu Gothic Light" panose="020B0300000000000000" pitchFamily="34" charset="-128"/>
                <a:cs typeface="Microsoft New Tai Lue" panose="020B0502040204020203" pitchFamily="34" charset="0"/>
              </a:rPr>
              <a:t> </a:t>
            </a:r>
            <a:r>
              <a:rPr lang="en-US" sz="2800" b="1" u="sng" dirty="0" smtClean="0">
                <a:latin typeface="Montserrat SemiBold" panose="00000700000000000000" pitchFamily="2" charset="0"/>
                <a:ea typeface="Yu Gothic Light" panose="020B0300000000000000" pitchFamily="34" charset="-128"/>
                <a:cs typeface="Microsoft New Tai Lue" panose="020B0502040204020203" pitchFamily="34" charset="0"/>
              </a:rPr>
              <a:t>R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Montserrat SemiBold" panose="00000700000000000000" pitchFamily="2" charset="0"/>
                <a:ea typeface="Yu Gothic Light" panose="020B0300000000000000" pitchFamily="34" charset="-128"/>
                <a:cs typeface="Microsoft New Tai Lue" panose="020B0502040204020203" pitchFamily="34" charset="0"/>
              </a:rPr>
              <a:t>oll</a:t>
            </a:r>
            <a:r>
              <a:rPr lang="en-US" sz="2800" dirty="0" smtClean="0">
                <a:latin typeface="Montserrat SemiBold" panose="00000700000000000000" pitchFamily="2" charset="0"/>
                <a:ea typeface="Yu Gothic Light" panose="020B0300000000000000" pitchFamily="34" charset="-128"/>
                <a:cs typeface="Microsoft New Tai Lue" panose="020B0502040204020203" pitchFamily="34" charset="0"/>
              </a:rPr>
              <a:t> </a:t>
            </a:r>
            <a:r>
              <a:rPr lang="en-US" sz="2800" b="1" u="sng" dirty="0" smtClean="0">
                <a:latin typeface="Montserrat SemiBold" panose="00000700000000000000" pitchFamily="2" charset="0"/>
                <a:ea typeface="Yu Gothic Light" panose="020B0300000000000000" pitchFamily="34" charset="-128"/>
                <a:cs typeface="Microsoft New Tai Lue" panose="020B0502040204020203" pitchFamily="34" charset="0"/>
              </a:rPr>
              <a:t>I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  <a:latin typeface="Montserrat SemiBold" panose="00000700000000000000" pitchFamily="2" charset="0"/>
                <a:ea typeface="Yu Gothic Light" panose="020B0300000000000000" pitchFamily="34" charset="-128"/>
                <a:cs typeface="Microsoft New Tai Lue" panose="020B0502040204020203" pitchFamily="34" charset="0"/>
              </a:rPr>
              <a:t>ndustries</a:t>
            </a:r>
            <a:r>
              <a:rPr lang="en-US" sz="2800" dirty="0" smtClean="0">
                <a:latin typeface="Montserrat SemiBold" panose="00000700000000000000" pitchFamily="2" charset="0"/>
                <a:ea typeface="Yu Gothic Light" panose="020B0300000000000000" pitchFamily="34" charset="-128"/>
                <a:cs typeface="Microsoft New Tai Lue" panose="020B0502040204020203" pitchFamily="34" charset="0"/>
              </a:rPr>
              <a:t> </a:t>
            </a:r>
            <a:r>
              <a:rPr lang="en-US" sz="2800" b="1" u="sng" dirty="0" smtClean="0">
                <a:latin typeface="Montserrat SemiBold" panose="00000700000000000000" pitchFamily="2" charset="0"/>
                <a:ea typeface="Yu Gothic Light" panose="020B0300000000000000" pitchFamily="34" charset="-128"/>
                <a:cs typeface="Microsoft New Tai Lue" panose="020B0502040204020203" pitchFamily="34" charset="0"/>
              </a:rPr>
              <a:t>Co</a:t>
            </a:r>
            <a:endParaRPr lang="fa-IR" sz="2800" b="1" u="sng" dirty="0">
              <a:latin typeface="Montserrat SemiBold" panose="00000700000000000000" pitchFamily="2" charset="0"/>
              <a:ea typeface="Yu Gothic Light" panose="020B0300000000000000" pitchFamily="34" charset="-128"/>
              <a:cs typeface="+mn-cs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Title 1"/>
          <p:cNvSpPr txBox="1">
            <a:spLocks/>
          </p:cNvSpPr>
          <p:nvPr/>
        </p:nvSpPr>
        <p:spPr>
          <a:xfrm>
            <a:off x="927699" y="794845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74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0" y="6107668"/>
            <a:ext cx="1737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9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9982200" y="256961"/>
            <a:ext cx="1734811" cy="1876639"/>
            <a:chOff x="9191813" y="180493"/>
            <a:chExt cx="1954267" cy="2091174"/>
          </a:xfrm>
        </p:grpSpPr>
        <p:grpSp>
          <p:nvGrpSpPr>
            <p:cNvPr id="35" name="Group 34"/>
            <p:cNvGrpSpPr/>
            <p:nvPr/>
          </p:nvGrpSpPr>
          <p:grpSpPr>
            <a:xfrm rot="4383221">
              <a:off x="9123360" y="248946"/>
              <a:ext cx="2091174" cy="1954267"/>
              <a:chOff x="5324746" y="164391"/>
              <a:chExt cx="2812891" cy="2536642"/>
            </a:xfrm>
          </p:grpSpPr>
          <p:sp>
            <p:nvSpPr>
              <p:cNvPr id="37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7"/>
              <p:cNvSpPr/>
              <p:nvPr/>
            </p:nvSpPr>
            <p:spPr>
              <a:xfrm rot="20691842">
                <a:off x="5324746" y="164391"/>
                <a:ext cx="2643724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478886" y="740541"/>
              <a:ext cx="1217461" cy="651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معرفی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6" name="Title 1"/>
          <p:cNvSpPr txBox="1">
            <a:spLocks/>
          </p:cNvSpPr>
          <p:nvPr/>
        </p:nvSpPr>
        <p:spPr>
          <a:xfrm>
            <a:off x="927699" y="794845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13426" y="1965848"/>
            <a:ext cx="9164664" cy="4127945"/>
            <a:chOff x="-4236344" y="1269291"/>
            <a:chExt cx="9164664" cy="4127945"/>
          </a:xfrm>
        </p:grpSpPr>
        <p:grpSp>
          <p:nvGrpSpPr>
            <p:cNvPr id="7" name="Group 6"/>
            <p:cNvGrpSpPr/>
            <p:nvPr/>
          </p:nvGrpSpPr>
          <p:grpSpPr>
            <a:xfrm>
              <a:off x="-4236344" y="1269291"/>
              <a:ext cx="9164664" cy="4127945"/>
              <a:chOff x="1676400" y="2447167"/>
              <a:chExt cx="9164664" cy="4127945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676400" y="2983837"/>
                <a:ext cx="9164664" cy="3591275"/>
                <a:chOff x="-614354" y="4937878"/>
                <a:chExt cx="9164664" cy="3591275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-614354" y="4937878"/>
                  <a:ext cx="9164664" cy="3591275"/>
                  <a:chOff x="1436822" y="2670166"/>
                  <a:chExt cx="9164664" cy="3591275"/>
                </a:xfrm>
              </p:grpSpPr>
              <p:grpSp>
                <p:nvGrpSpPr>
                  <p:cNvPr id="13" name="Group 12"/>
                  <p:cNvGrpSpPr/>
                  <p:nvPr/>
                </p:nvGrpSpPr>
                <p:grpSpPr>
                  <a:xfrm>
                    <a:off x="1436822" y="2670166"/>
                    <a:ext cx="9164664" cy="2319220"/>
                    <a:chOff x="1436822" y="2670166"/>
                    <a:chExt cx="9164664" cy="2319220"/>
                  </a:xfrm>
                </p:grpSpPr>
                <p:pic>
                  <p:nvPicPr>
                    <p:cNvPr id="10" name="Picture 9"/>
                    <p:cNvPicPr>
                      <a:picLocks noChangeAspect="1"/>
                    </p:cNvPicPr>
                    <p:nvPr/>
                  </p:nvPicPr>
                  <p:blipFill rotWithShape="1"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-2178" t="33738" r="2178" b="1856"/>
                    <a:stretch/>
                  </p:blipFill>
                  <p:spPr>
                    <a:xfrm>
                      <a:off x="5775569" y="2670166"/>
                      <a:ext cx="4825917" cy="231922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1" name="Picture 10"/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7437" r="22732"/>
                    <a:stretch/>
                  </p:blipFill>
                  <p:spPr>
                    <a:xfrm>
                      <a:off x="1436822" y="2670166"/>
                      <a:ext cx="4440264" cy="231922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18309" y="5061291"/>
                    <a:ext cx="1152525" cy="120015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2829" y="7470937"/>
                  <a:ext cx="1676228" cy="898458"/>
                </a:xfrm>
                <a:prstGeom prst="rect">
                  <a:avLst/>
                </a:prstGeom>
              </p:spPr>
            </p:pic>
          </p:grpSp>
          <p:sp>
            <p:nvSpPr>
              <p:cNvPr id="5" name="TextBox 4"/>
              <p:cNvSpPr txBox="1"/>
              <p:nvPr/>
            </p:nvSpPr>
            <p:spPr>
              <a:xfrm>
                <a:off x="6901220" y="2448883"/>
                <a:ext cx="34018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a-IR" sz="2800" b="1" dirty="0" smtClean="0">
                    <a:cs typeface="B Nazanin" panose="00000400000000000000" pitchFamily="2" charset="-78"/>
                  </a:rPr>
                  <a:t>شرکت صنایع غلطک شرق</a:t>
                </a:r>
                <a:endParaRPr lang="en-US" sz="2800" b="1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394701" y="2447167"/>
                <a:ext cx="33730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a-IR" sz="2800" b="1" dirty="0" smtClean="0">
                    <a:cs typeface="B Nazanin" panose="00000400000000000000" pitchFamily="2" charset="-78"/>
                  </a:rPr>
                  <a:t>ریخته‌گری فولاد طبرستان</a:t>
                </a:r>
                <a:endParaRPr lang="en-US" sz="2800" b="1" dirty="0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-279643" y="1692142"/>
              <a:ext cx="1428596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a-IR" sz="16600" dirty="0" smtClean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+</a:t>
              </a:r>
              <a:endParaRPr lang="en-US" sz="1660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600" b="1" dirty="0" smtClean="0"/>
              <a:t>1</a:t>
            </a:r>
            <a:endParaRPr lang="en-US" sz="1600" b="1" dirty="0"/>
          </a:p>
        </p:txBody>
      </p:sp>
      <p:sp>
        <p:nvSpPr>
          <p:cNvPr id="59" name="TextBox 58"/>
          <p:cNvSpPr txBox="1"/>
          <p:nvPr/>
        </p:nvSpPr>
        <p:spPr>
          <a:xfrm rot="16200000">
            <a:off x="-637893" y="805934"/>
            <a:ext cx="1737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26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9796">
            <a:off x="8415018" y="1334154"/>
            <a:ext cx="3872702" cy="4501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2"/>
          <a:stretch/>
        </p:blipFill>
        <p:spPr>
          <a:xfrm>
            <a:off x="0" y="-9756"/>
            <a:ext cx="5443639" cy="6858000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9982200" y="256961"/>
            <a:ext cx="1734811" cy="1876639"/>
            <a:chOff x="9191813" y="180493"/>
            <a:chExt cx="1954267" cy="2091174"/>
          </a:xfrm>
        </p:grpSpPr>
        <p:grpSp>
          <p:nvGrpSpPr>
            <p:cNvPr id="35" name="Group 34"/>
            <p:cNvGrpSpPr/>
            <p:nvPr/>
          </p:nvGrpSpPr>
          <p:grpSpPr>
            <a:xfrm rot="4383221">
              <a:off x="9123360" y="248946"/>
              <a:ext cx="2091174" cy="1954267"/>
              <a:chOff x="5324746" y="164391"/>
              <a:chExt cx="2812891" cy="2536642"/>
            </a:xfrm>
          </p:grpSpPr>
          <p:sp>
            <p:nvSpPr>
              <p:cNvPr id="37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7"/>
              <p:cNvSpPr/>
              <p:nvPr/>
            </p:nvSpPr>
            <p:spPr>
              <a:xfrm rot="20691842">
                <a:off x="5324746" y="164391"/>
                <a:ext cx="2643724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260385" y="740541"/>
              <a:ext cx="1435961" cy="651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محصول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68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69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1" name="Title 1"/>
          <p:cNvSpPr txBox="1">
            <a:spLocks/>
          </p:cNvSpPr>
          <p:nvPr/>
        </p:nvSpPr>
        <p:spPr>
          <a:xfrm>
            <a:off x="8594146" y="5552090"/>
            <a:ext cx="6382948" cy="5541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FRESH BRAND</a:t>
            </a:r>
          </a:p>
          <a:p>
            <a:pPr algn="l"/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DEEP BACKGROUND</a:t>
            </a:r>
            <a:endParaRPr lang="fa-IR" sz="2000" dirty="0">
              <a:solidFill>
                <a:schemeClr val="bg2">
                  <a:lumMod val="75000"/>
                </a:schemeClr>
              </a:solidFill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03390"/>
              </p:ext>
            </p:extLst>
          </p:nvPr>
        </p:nvGraphicFramePr>
        <p:xfrm>
          <a:off x="797386" y="1412885"/>
          <a:ext cx="7344475" cy="3717663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12789">
                  <a:extLst>
                    <a:ext uri="{9D8B030D-6E8A-4147-A177-3AD203B41FA5}">
                      <a16:colId xmlns:a16="http://schemas.microsoft.com/office/drawing/2014/main" val="3042065803"/>
                    </a:ext>
                  </a:extLst>
                </a:gridCol>
                <a:gridCol w="1910562">
                  <a:extLst>
                    <a:ext uri="{9D8B030D-6E8A-4147-A177-3AD203B41FA5}">
                      <a16:colId xmlns:a16="http://schemas.microsoft.com/office/drawing/2014/main" val="392753604"/>
                    </a:ext>
                  </a:extLst>
                </a:gridCol>
                <a:gridCol w="1910562">
                  <a:extLst>
                    <a:ext uri="{9D8B030D-6E8A-4147-A177-3AD203B41FA5}">
                      <a16:colId xmlns:a16="http://schemas.microsoft.com/office/drawing/2014/main" val="269446355"/>
                    </a:ext>
                  </a:extLst>
                </a:gridCol>
                <a:gridCol w="1910562">
                  <a:extLst>
                    <a:ext uri="{9D8B030D-6E8A-4147-A177-3AD203B41FA5}">
                      <a16:colId xmlns:a16="http://schemas.microsoft.com/office/drawing/2014/main" val="629072606"/>
                    </a:ext>
                  </a:extLst>
                </a:gridCol>
              </a:tblGrid>
              <a:tr h="304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Corrugated Rolls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Smooth Rolls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Crumbler Rolls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extLst>
                  <a:ext uri="{0D108BD9-81ED-4DB2-BD59-A6C34878D82A}">
                    <a16:rowId xmlns:a16="http://schemas.microsoft.com/office/drawing/2014/main" val="3422023128"/>
                  </a:ext>
                </a:extLst>
              </a:tr>
              <a:tr h="304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Material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EPR 500*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EPR 400*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DIN 1.1191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extLst>
                  <a:ext uri="{0D108BD9-81ED-4DB2-BD59-A6C34878D82A}">
                    <a16:rowId xmlns:a16="http://schemas.microsoft.com/office/drawing/2014/main" val="2985353652"/>
                  </a:ext>
                </a:extLst>
              </a:tr>
              <a:tr h="10456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Hardness range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530-570 HV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500-535 HB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52 ± 2 HRC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460-500 HV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435-470 HB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46 ± 2 HRC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190-210 HV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180-200 HB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10 ± 2 HRC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extLst>
                  <a:ext uri="{0D108BD9-81ED-4DB2-BD59-A6C34878D82A}">
                    <a16:rowId xmlns:a16="http://schemas.microsoft.com/office/drawing/2014/main" val="737943112"/>
                  </a:ext>
                </a:extLst>
              </a:tr>
              <a:tr h="5349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OD range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250 mm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9.8”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250 mm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9.8”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150-300 mm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5.9” – 11.8"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extLst>
                  <a:ext uri="{0D108BD9-81ED-4DB2-BD59-A6C34878D82A}">
                    <a16:rowId xmlns:a16="http://schemas.microsoft.com/office/drawing/2014/main" val="2068634875"/>
                  </a:ext>
                </a:extLst>
              </a:tr>
              <a:tr h="5349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Length range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1000-1500 mm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39.4”-  59”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1000-1500 mm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39.4”-  59”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600-1500 mm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23.6”-  59”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extLst>
                  <a:ext uri="{0D108BD9-81ED-4DB2-BD59-A6C34878D82A}">
                    <a16:rowId xmlns:a16="http://schemas.microsoft.com/office/drawing/2014/main" val="1406858248"/>
                  </a:ext>
                </a:extLst>
              </a:tr>
              <a:tr h="304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Chilled layer</a:t>
                      </a:r>
                      <a:endParaRPr lang="en-US" sz="2000" b="1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15-20 mm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15-20 mm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----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extLst>
                  <a:ext uri="{0D108BD9-81ED-4DB2-BD59-A6C34878D82A}">
                    <a16:rowId xmlns:a16="http://schemas.microsoft.com/office/drawing/2014/main" val="1567941108"/>
                  </a:ext>
                </a:extLst>
              </a:tr>
              <a:tr h="6420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Journals material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DIN 1.1191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DIN 1.7225 (opt)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DIN 1.1191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DIN 1.7225 (opt).1191</a:t>
                      </a:r>
                      <a:endParaRPr lang="en-US" sz="1600" b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Times New Roman" panose="02020603050405020304" pitchFamily="18" charset="0"/>
                          <a:ea typeface="Yu Gothic Light" panose="020B0300000000000000" pitchFamily="34" charset="-128"/>
                          <a:cs typeface="Times New Roman" panose="02020603050405020304" pitchFamily="18" charset="0"/>
                        </a:rPr>
                        <a:t>DIN 1.1191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Yu Gothic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77729" marR="77729" marT="0" marB="0" anchor="ctr"/>
                </a:tc>
                <a:extLst>
                  <a:ext uri="{0D108BD9-81ED-4DB2-BD59-A6C34878D82A}">
                    <a16:rowId xmlns:a16="http://schemas.microsoft.com/office/drawing/2014/main" val="502078606"/>
                  </a:ext>
                </a:extLst>
              </a:tr>
            </a:tbl>
          </a:graphicData>
        </a:graphic>
      </p:graphicFrame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719" y="5663810"/>
            <a:ext cx="1617681" cy="71675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392" y="5273382"/>
            <a:ext cx="1858054" cy="123826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3753" y="4733123"/>
            <a:ext cx="2159208" cy="19055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179377" y="4100261"/>
            <a:ext cx="1019394" cy="1039556"/>
            <a:chOff x="7879367" y="636845"/>
            <a:chExt cx="1019394" cy="1039556"/>
          </a:xfrm>
        </p:grpSpPr>
        <p:sp>
          <p:nvSpPr>
            <p:cNvPr id="6" name="Flowchart: Off-page Connector 5"/>
            <p:cNvSpPr/>
            <p:nvPr/>
          </p:nvSpPr>
          <p:spPr>
            <a:xfrm>
              <a:off x="7923123" y="636845"/>
              <a:ext cx="916077" cy="103955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4621 w 10000"/>
                <a:gd name="connsiteY3" fmla="*/ 5151 h 8000"/>
                <a:gd name="connsiteX4" fmla="*/ 0 w 10000"/>
                <a:gd name="connsiteY4" fmla="*/ 8000 h 8000"/>
                <a:gd name="connsiteX5" fmla="*/ 0 w 10000"/>
                <a:gd name="connsiteY5" fmla="*/ 0 h 8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4954 w 10000"/>
                <a:gd name="connsiteY3" fmla="*/ 6366 h 10000"/>
                <a:gd name="connsiteX4" fmla="*/ 0 w 10000"/>
                <a:gd name="connsiteY4" fmla="*/ 10000 h 10000"/>
                <a:gd name="connsiteX5" fmla="*/ 0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0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4954" y="6366"/>
                  </a:lnTo>
                  <a:lnTo>
                    <a:pt x="0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cs typeface="B Nazanin" panose="00000400000000000000" pitchFamily="2" charset="-7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79367" y="666963"/>
              <a:ext cx="1019394" cy="663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ts val="2160"/>
                </a:lnSpc>
              </a:pPr>
              <a:r>
                <a:rPr lang="fa-IR" sz="2000" b="1" dirty="0" smtClean="0">
                  <a:solidFill>
                    <a:schemeClr val="bg1"/>
                  </a:solidFill>
                  <a:cs typeface="B Nazanin" panose="00000400000000000000" pitchFamily="2" charset="-78"/>
                </a:rPr>
                <a:t>12 ماه </a:t>
              </a:r>
              <a:r>
                <a:rPr lang="fa-IR" sz="2000" b="1" dirty="0" err="1" smtClean="0">
                  <a:solidFill>
                    <a:schemeClr val="bg1"/>
                  </a:solidFill>
                  <a:cs typeface="B Nazanin" panose="00000400000000000000" pitchFamily="2" charset="-78"/>
                </a:rPr>
                <a:t>گـارانتی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16200000">
            <a:off x="11050891" y="5530416"/>
            <a:ext cx="118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ساخت ایران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600" b="1" dirty="0" smtClean="0"/>
              <a:t>2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37893" y="805934"/>
            <a:ext cx="1737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55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9923181" y="256961"/>
            <a:ext cx="1793829" cy="1876639"/>
            <a:chOff x="9125329" y="180493"/>
            <a:chExt cx="2020751" cy="2091174"/>
          </a:xfrm>
        </p:grpSpPr>
        <p:grpSp>
          <p:nvGrpSpPr>
            <p:cNvPr id="35" name="Group 34"/>
            <p:cNvGrpSpPr/>
            <p:nvPr/>
          </p:nvGrpSpPr>
          <p:grpSpPr>
            <a:xfrm rot="4383221">
              <a:off x="9123360" y="248946"/>
              <a:ext cx="2091174" cy="1954267"/>
              <a:chOff x="5324746" y="164391"/>
              <a:chExt cx="2812891" cy="2536642"/>
            </a:xfrm>
          </p:grpSpPr>
          <p:sp>
            <p:nvSpPr>
              <p:cNvPr id="37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7"/>
              <p:cNvSpPr/>
              <p:nvPr/>
            </p:nvSpPr>
            <p:spPr>
              <a:xfrm rot="20691842">
                <a:off x="5324746" y="164391"/>
                <a:ext cx="2643724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125329" y="740541"/>
              <a:ext cx="1715858" cy="651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تکنولوژی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3129" y="2354347"/>
            <a:ext cx="417934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ریخته‌گری دولایه و گریز از مرکز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آلیاژهای بهینه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ماشین‌کاری مدرن</a:t>
            </a:r>
            <a:endParaRPr lang="en-US" sz="2800" dirty="0">
              <a:cs typeface="B Nazanin" panose="000004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5172" y="1548330"/>
            <a:ext cx="6313058" cy="4280857"/>
            <a:chOff x="6739207" y="1874245"/>
            <a:chExt cx="4989519" cy="3200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5" t="8588" r="7632" b="21412"/>
            <a:stretch/>
          </p:blipFill>
          <p:spPr>
            <a:xfrm>
              <a:off x="6739207" y="1874245"/>
              <a:ext cx="4038600" cy="32004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691741" y="2115629"/>
              <a:ext cx="1062985" cy="31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b="1" dirty="0">
                  <a:cs typeface="B Nazanin" panose="00000400000000000000" pitchFamily="2" charset="-78"/>
                </a:rPr>
                <a:t>ورودی مذاب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58141" y="3841094"/>
              <a:ext cx="1361462" cy="31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b="1" dirty="0" smtClean="0">
                  <a:cs typeface="B Nazanin" panose="00000400000000000000" pitchFamily="2" charset="-78"/>
                </a:rPr>
                <a:t>دوران قالب فلزی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227397" y="3160192"/>
              <a:ext cx="1501329" cy="31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b="1" dirty="0" smtClean="0">
                  <a:cs typeface="B Nazanin" panose="00000400000000000000" pitchFamily="2" charset="-78"/>
                </a:rPr>
                <a:t>نیروی گریز از مرکز</a:t>
              </a:r>
              <a:endParaRPr lang="en-US" b="1" dirty="0">
                <a:cs typeface="B Nazanin" panose="00000400000000000000" pitchFamily="2" charset="-78"/>
              </a:endParaRP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7831188" y="5593780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39" name="TextBox 38"/>
          <p:cNvSpPr txBox="1"/>
          <p:nvPr/>
        </p:nvSpPr>
        <p:spPr>
          <a:xfrm rot="16200000">
            <a:off x="11050891" y="5530416"/>
            <a:ext cx="118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ساخت ایران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600" b="1" dirty="0" smtClean="0"/>
              <a:t>3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37893" y="805934"/>
            <a:ext cx="1737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42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9982200" y="256961"/>
            <a:ext cx="1734811" cy="1876639"/>
            <a:chOff x="9191813" y="180493"/>
            <a:chExt cx="1954267" cy="2091174"/>
          </a:xfrm>
        </p:grpSpPr>
        <p:grpSp>
          <p:nvGrpSpPr>
            <p:cNvPr id="35" name="Group 34"/>
            <p:cNvGrpSpPr/>
            <p:nvPr/>
          </p:nvGrpSpPr>
          <p:grpSpPr>
            <a:xfrm rot="4383221">
              <a:off x="9123360" y="248946"/>
              <a:ext cx="2091174" cy="1954267"/>
              <a:chOff x="5324746" y="164391"/>
              <a:chExt cx="2812891" cy="2536642"/>
            </a:xfrm>
          </p:grpSpPr>
          <p:sp>
            <p:nvSpPr>
              <p:cNvPr id="37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7"/>
              <p:cNvSpPr/>
              <p:nvPr/>
            </p:nvSpPr>
            <p:spPr>
              <a:xfrm rot="20691842">
                <a:off x="5324746" y="164391"/>
                <a:ext cx="2643724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277652" y="760919"/>
              <a:ext cx="1547920" cy="651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ویژگی‌ها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23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6200000">
            <a:off x="11050891" y="5530416"/>
            <a:ext cx="118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ساخت ایران 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7831188" y="5593780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0886" y="2300330"/>
            <a:ext cx="5343853" cy="3834778"/>
            <a:chOff x="215788" y="1105384"/>
            <a:chExt cx="5166581" cy="370756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98" t="10878" r="3367" b="20233"/>
            <a:stretch/>
          </p:blipFill>
          <p:spPr>
            <a:xfrm>
              <a:off x="523565" y="1362616"/>
              <a:ext cx="4734236" cy="247003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 rot="16200000">
              <a:off x="386208" y="4105380"/>
              <a:ext cx="909279" cy="505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400" dirty="0" smtClean="0">
                  <a:cs typeface="B Nazanin" panose="00000400000000000000" pitchFamily="2" charset="-78"/>
                </a:rPr>
                <a:t>سطح بیرونی</a:t>
              </a:r>
            </a:p>
            <a:p>
              <a:pPr algn="r" rtl="1"/>
              <a:r>
                <a:rPr lang="fa-IR" sz="1400" dirty="0" smtClean="0">
                  <a:cs typeface="B Nazanin" panose="00000400000000000000" pitchFamily="2" charset="-78"/>
                </a:rPr>
                <a:t> غلتک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4647560" y="3974135"/>
              <a:ext cx="963756" cy="505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400" dirty="0" smtClean="0">
                  <a:cs typeface="B Nazanin" panose="00000400000000000000" pitchFamily="2" charset="-78"/>
                </a:rPr>
                <a:t>سطح داخلی </a:t>
              </a:r>
            </a:p>
            <a:p>
              <a:pPr algn="r" rtl="1"/>
              <a:r>
                <a:rPr lang="fa-IR" sz="1400" dirty="0" smtClean="0">
                  <a:cs typeface="B Nazanin" panose="00000400000000000000" pitchFamily="2" charset="-78"/>
                </a:rPr>
                <a:t>غلتک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65315" y="1105384"/>
              <a:ext cx="285967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sz="1400" b="1" dirty="0" smtClean="0">
                  <a:cs typeface="B Nazanin" panose="00000400000000000000" pitchFamily="2" charset="-78"/>
                </a:rPr>
                <a:t>نمودار تغییرات میزان سختی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-259616" y="2443745"/>
              <a:ext cx="12585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1400" b="1" dirty="0" smtClean="0">
                  <a:cs typeface="B Nazanin" panose="00000400000000000000" pitchFamily="2" charset="-78"/>
                </a:rPr>
                <a:t>سختی (ویکرز)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25914" y="2323361"/>
            <a:ext cx="54667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آلیاژ بهینه‌سازی شده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مقاومت به خوردگی و سایش بالا (عمر بیشتر)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دمای کمتر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کیفیت بالاتر آرد تولیدی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مصرف انرژی کمتر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600" b="1" dirty="0" smtClean="0"/>
              <a:t>4</a:t>
            </a:r>
            <a:endParaRPr lang="en-US" sz="1600" b="1" dirty="0"/>
          </a:p>
        </p:txBody>
      </p:sp>
      <p:sp>
        <p:nvSpPr>
          <p:cNvPr id="39" name="TextBox 38"/>
          <p:cNvSpPr txBox="1"/>
          <p:nvPr/>
        </p:nvSpPr>
        <p:spPr>
          <a:xfrm rot="16200000">
            <a:off x="-637893" y="805934"/>
            <a:ext cx="1737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37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9982200" y="256961"/>
            <a:ext cx="1734811" cy="1876639"/>
            <a:chOff x="9191813" y="180493"/>
            <a:chExt cx="1954267" cy="2091174"/>
          </a:xfrm>
        </p:grpSpPr>
        <p:grpSp>
          <p:nvGrpSpPr>
            <p:cNvPr id="35" name="Group 34"/>
            <p:cNvGrpSpPr/>
            <p:nvPr/>
          </p:nvGrpSpPr>
          <p:grpSpPr>
            <a:xfrm rot="4383221">
              <a:off x="9123360" y="248946"/>
              <a:ext cx="2091174" cy="1954267"/>
              <a:chOff x="5324746" y="164391"/>
              <a:chExt cx="2812891" cy="2536642"/>
            </a:xfrm>
          </p:grpSpPr>
          <p:sp>
            <p:nvSpPr>
              <p:cNvPr id="37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7"/>
              <p:cNvSpPr/>
              <p:nvPr/>
            </p:nvSpPr>
            <p:spPr>
              <a:xfrm rot="20691842">
                <a:off x="5324746" y="164391"/>
                <a:ext cx="2643724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277014" y="740541"/>
              <a:ext cx="1412485" cy="651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عملکرد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7831188" y="5593780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48161" y="2472474"/>
            <a:ext cx="49883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تعداد خریداران: </a:t>
            </a:r>
            <a:r>
              <a:rPr lang="fa-IR" sz="2800" b="1" dirty="0" smtClean="0">
                <a:cs typeface="B Nazanin" panose="00000400000000000000" pitchFamily="2" charset="-78"/>
              </a:rPr>
              <a:t>22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تعداد </a:t>
            </a:r>
            <a:r>
              <a:rPr lang="fa-IR" sz="2800" dirty="0" err="1" smtClean="0">
                <a:cs typeface="B Nazanin" panose="00000400000000000000" pitchFamily="2" charset="-78"/>
              </a:rPr>
              <a:t>خریدارانی</a:t>
            </a:r>
            <a:r>
              <a:rPr lang="fa-IR" sz="2800" dirty="0" smtClean="0">
                <a:cs typeface="B Nazanin" panose="00000400000000000000" pitchFamily="2" charset="-78"/>
              </a:rPr>
              <a:t> که </a:t>
            </a:r>
            <a:r>
              <a:rPr lang="fa-IR" sz="2800" dirty="0" err="1" smtClean="0">
                <a:cs typeface="B Nazanin" panose="00000400000000000000" pitchFamily="2" charset="-78"/>
              </a:rPr>
              <a:t>رول‌ها</a:t>
            </a:r>
            <a:r>
              <a:rPr lang="fa-IR" sz="2800" dirty="0" smtClean="0">
                <a:cs typeface="B Nazanin" panose="00000400000000000000" pitchFamily="2" charset="-78"/>
              </a:rPr>
              <a:t> را هنوز نصب </a:t>
            </a:r>
            <a:r>
              <a:rPr lang="fa-IR" sz="2800" dirty="0" err="1" smtClean="0">
                <a:cs typeface="B Nazanin" panose="00000400000000000000" pitchFamily="2" charset="-78"/>
              </a:rPr>
              <a:t>نکرده‌اند</a:t>
            </a:r>
            <a:r>
              <a:rPr lang="fa-IR" sz="2800" dirty="0" smtClean="0">
                <a:cs typeface="B Nazanin" panose="00000400000000000000" pitchFamily="2" charset="-78"/>
              </a:rPr>
              <a:t>: </a:t>
            </a:r>
            <a:r>
              <a:rPr lang="fa-IR" sz="2800" b="1" dirty="0" smtClean="0">
                <a:cs typeface="B Nazanin" panose="00000400000000000000" pitchFamily="2" charset="-78"/>
              </a:rPr>
              <a:t>3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تعداد </a:t>
            </a:r>
            <a:r>
              <a:rPr lang="fa-IR" sz="2800" dirty="0" err="1" smtClean="0">
                <a:cs typeface="B Nazanin" panose="00000400000000000000" pitchFamily="2" charset="-78"/>
              </a:rPr>
              <a:t>مشتریانی</a:t>
            </a:r>
            <a:r>
              <a:rPr lang="fa-IR" sz="2800" dirty="0" smtClean="0">
                <a:cs typeface="B Nazanin" panose="00000400000000000000" pitchFamily="2" charset="-78"/>
              </a:rPr>
              <a:t> که اطلاعات درخواستی را ارسال </a:t>
            </a:r>
            <a:r>
              <a:rPr lang="fa-IR" sz="2800" dirty="0" err="1" smtClean="0">
                <a:cs typeface="B Nazanin" panose="00000400000000000000" pitchFamily="2" charset="-78"/>
              </a:rPr>
              <a:t>نکرده‌اند</a:t>
            </a:r>
            <a:r>
              <a:rPr lang="fa-IR" sz="2800" dirty="0" smtClean="0">
                <a:cs typeface="B Nazanin" panose="00000400000000000000" pitchFamily="2" charset="-78"/>
              </a:rPr>
              <a:t>: </a:t>
            </a:r>
            <a:r>
              <a:rPr lang="fa-IR" sz="2800" b="1" dirty="0" smtClean="0">
                <a:cs typeface="B Nazanin" panose="00000400000000000000" pitchFamily="2" charset="-78"/>
              </a:rPr>
              <a:t>2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تعداد مشارکت کنندگان: </a:t>
            </a:r>
            <a:r>
              <a:rPr lang="fa-IR" sz="2800" b="1" dirty="0" smtClean="0">
                <a:cs typeface="B Nazanin" panose="00000400000000000000" pitchFamily="2" charset="-78"/>
              </a:rPr>
              <a:t>17</a:t>
            </a:r>
            <a:endParaRPr lang="en-US" sz="2800" b="1" dirty="0" smtClean="0">
              <a:cs typeface="B Nazanin" panose="00000400000000000000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1000" y="1687804"/>
            <a:ext cx="5216660" cy="3569996"/>
            <a:chOff x="0" y="0"/>
            <a:chExt cx="4706569" cy="3220918"/>
          </a:xfrm>
        </p:grpSpPr>
        <p:graphicFrame>
          <p:nvGraphicFramePr>
            <p:cNvPr id="28" name="Chart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8124065"/>
                </p:ext>
              </p:extLst>
            </p:nvPr>
          </p:nvGraphicFramePr>
          <p:xfrm>
            <a:off x="0" y="0"/>
            <a:ext cx="4706569" cy="32209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TextBox 1"/>
            <p:cNvSpPr txBox="1"/>
            <p:nvPr/>
          </p:nvSpPr>
          <p:spPr>
            <a:xfrm>
              <a:off x="1569720" y="2521527"/>
              <a:ext cx="678180" cy="22305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10 - 5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2240280" y="2521527"/>
              <a:ext cx="632460" cy="26877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15 - 10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3017520" y="2513907"/>
              <a:ext cx="518160" cy="23067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&lt;</a:t>
              </a:r>
              <a:r>
                <a:rPr lang="fa-IR" sz="1400" b="1" baseline="0">
                  <a:cs typeface="B Nazanin" panose="00000400000000000000" pitchFamily="2" charset="-78"/>
                </a:rPr>
                <a:t> 15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  <p:sp>
          <p:nvSpPr>
            <p:cNvPr id="32" name="TextBox 1"/>
            <p:cNvSpPr txBox="1"/>
            <p:nvPr/>
          </p:nvSpPr>
          <p:spPr>
            <a:xfrm>
              <a:off x="3665220" y="2506287"/>
              <a:ext cx="731520" cy="26877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یکسان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16200000">
            <a:off x="11050891" y="5530416"/>
            <a:ext cx="118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ساخت ایران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600" b="1" dirty="0" smtClean="0"/>
              <a:t>5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37893" y="805934"/>
            <a:ext cx="1737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7696200" y="4898241"/>
            <a:ext cx="3919518" cy="3919518"/>
            <a:chOff x="8633581" y="3009900"/>
            <a:chExt cx="2819400" cy="2819400"/>
          </a:xfrm>
        </p:grpSpPr>
        <p:grpSp>
          <p:nvGrpSpPr>
            <p:cNvPr id="45" name="Group 44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Oval 45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061040" y="-919262"/>
            <a:ext cx="1909862" cy="1909862"/>
            <a:chOff x="8633581" y="3009900"/>
            <a:chExt cx="2819400" cy="2819400"/>
          </a:xfrm>
          <a:effectLst/>
        </p:grpSpPr>
        <p:grpSp>
          <p:nvGrpSpPr>
            <p:cNvPr id="49" name="Group 48"/>
            <p:cNvGrpSpPr/>
            <p:nvPr/>
          </p:nvGrpSpPr>
          <p:grpSpPr>
            <a:xfrm>
              <a:off x="8633581" y="3009900"/>
              <a:ext cx="2819400" cy="2819400"/>
              <a:chOff x="8669141" y="2609421"/>
              <a:chExt cx="2819400" cy="2819400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669141" y="2609421"/>
                <a:ext cx="2819400" cy="281940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020870" y="2971800"/>
                <a:ext cx="2115941" cy="21159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338792" y="3279073"/>
                <a:ext cx="1480095" cy="148009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9673255" y="4060225"/>
              <a:ext cx="740048" cy="74004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35108"/>
            <a:ext cx="2047618" cy="409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Group 33"/>
          <p:cNvGrpSpPr/>
          <p:nvPr/>
        </p:nvGrpSpPr>
        <p:grpSpPr>
          <a:xfrm>
            <a:off x="9982200" y="256961"/>
            <a:ext cx="1734811" cy="1876639"/>
            <a:chOff x="9191813" y="180493"/>
            <a:chExt cx="1954267" cy="2091174"/>
          </a:xfrm>
        </p:grpSpPr>
        <p:grpSp>
          <p:nvGrpSpPr>
            <p:cNvPr id="35" name="Group 34"/>
            <p:cNvGrpSpPr/>
            <p:nvPr/>
          </p:nvGrpSpPr>
          <p:grpSpPr>
            <a:xfrm rot="4383221">
              <a:off x="9123360" y="248946"/>
              <a:ext cx="2091174" cy="1954267"/>
              <a:chOff x="5324746" y="164391"/>
              <a:chExt cx="2812891" cy="2536642"/>
            </a:xfrm>
          </p:grpSpPr>
          <p:sp>
            <p:nvSpPr>
              <p:cNvPr id="37" name="Right Triangle 7"/>
              <p:cNvSpPr/>
              <p:nvPr/>
            </p:nvSpPr>
            <p:spPr>
              <a:xfrm>
                <a:off x="5487857" y="212152"/>
                <a:ext cx="2649780" cy="2488881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chemeClr val="dk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ight Triangle 7"/>
              <p:cNvSpPr/>
              <p:nvPr/>
            </p:nvSpPr>
            <p:spPr>
              <a:xfrm rot="20691842">
                <a:off x="5324746" y="164391"/>
                <a:ext cx="2643724" cy="2486708"/>
              </a:xfrm>
              <a:custGeom>
                <a:avLst/>
                <a:gdLst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2514600 w 2514600"/>
                  <a:gd name="connsiteY2" fmla="*/ 1000083 h 1000083"/>
                  <a:gd name="connsiteX3" fmla="*/ 0 w 2514600"/>
                  <a:gd name="connsiteY3" fmla="*/ 1000083 h 1000083"/>
                  <a:gd name="connsiteX0" fmla="*/ 0 w 2514600"/>
                  <a:gd name="connsiteY0" fmla="*/ 1000083 h 1000083"/>
                  <a:gd name="connsiteX1" fmla="*/ 0 w 2514600"/>
                  <a:gd name="connsiteY1" fmla="*/ 0 h 1000083"/>
                  <a:gd name="connsiteX2" fmla="*/ 911352 w 2514600"/>
                  <a:gd name="connsiteY2" fmla="*/ 265515 h 1000083"/>
                  <a:gd name="connsiteX3" fmla="*/ 2514600 w 2514600"/>
                  <a:gd name="connsiteY3" fmla="*/ 1000083 h 1000083"/>
                  <a:gd name="connsiteX4" fmla="*/ 0 w 2514600"/>
                  <a:gd name="connsiteY4" fmla="*/ 1000083 h 1000083"/>
                  <a:gd name="connsiteX0" fmla="*/ 224801 w 2739401"/>
                  <a:gd name="connsiteY0" fmla="*/ 1035485 h 1035485"/>
                  <a:gd name="connsiteX1" fmla="*/ 224801 w 2739401"/>
                  <a:gd name="connsiteY1" fmla="*/ 35402 h 1035485"/>
                  <a:gd name="connsiteX2" fmla="*/ 1136153 w 2739401"/>
                  <a:gd name="connsiteY2" fmla="*/ 300917 h 1035485"/>
                  <a:gd name="connsiteX3" fmla="*/ 2739401 w 2739401"/>
                  <a:gd name="connsiteY3" fmla="*/ 1035485 h 1035485"/>
                  <a:gd name="connsiteX4" fmla="*/ 224801 w 2739401"/>
                  <a:gd name="connsiteY4" fmla="*/ 1035485 h 1035485"/>
                  <a:gd name="connsiteX0" fmla="*/ 224801 w 2810738"/>
                  <a:gd name="connsiteY0" fmla="*/ 1035485 h 1191179"/>
                  <a:gd name="connsiteX1" fmla="*/ 224801 w 2810738"/>
                  <a:gd name="connsiteY1" fmla="*/ 35402 h 1191179"/>
                  <a:gd name="connsiteX2" fmla="*/ 1136153 w 2810738"/>
                  <a:gd name="connsiteY2" fmla="*/ 300917 h 1191179"/>
                  <a:gd name="connsiteX3" fmla="*/ 2739401 w 2810738"/>
                  <a:gd name="connsiteY3" fmla="*/ 1035485 h 1191179"/>
                  <a:gd name="connsiteX4" fmla="*/ 224801 w 2810738"/>
                  <a:gd name="connsiteY4" fmla="*/ 1035485 h 1191179"/>
                  <a:gd name="connsiteX0" fmla="*/ 224801 w 2810738"/>
                  <a:gd name="connsiteY0" fmla="*/ 1044678 h 1200372"/>
                  <a:gd name="connsiteX1" fmla="*/ 224801 w 2810738"/>
                  <a:gd name="connsiteY1" fmla="*/ 44595 h 1200372"/>
                  <a:gd name="connsiteX2" fmla="*/ 1136153 w 2810738"/>
                  <a:gd name="connsiteY2" fmla="*/ 310110 h 1200372"/>
                  <a:gd name="connsiteX3" fmla="*/ 2739401 w 2810738"/>
                  <a:gd name="connsiteY3" fmla="*/ 1044678 h 1200372"/>
                  <a:gd name="connsiteX4" fmla="*/ 224801 w 2810738"/>
                  <a:gd name="connsiteY4" fmla="*/ 1044678 h 1200372"/>
                  <a:gd name="connsiteX0" fmla="*/ 224801 w 2810738"/>
                  <a:gd name="connsiteY0" fmla="*/ 1030447 h 1186141"/>
                  <a:gd name="connsiteX1" fmla="*/ 224801 w 2810738"/>
                  <a:gd name="connsiteY1" fmla="*/ 30364 h 1186141"/>
                  <a:gd name="connsiteX2" fmla="*/ 1136153 w 2810738"/>
                  <a:gd name="connsiteY2" fmla="*/ 295879 h 1186141"/>
                  <a:gd name="connsiteX3" fmla="*/ 2739401 w 2810738"/>
                  <a:gd name="connsiteY3" fmla="*/ 1030447 h 1186141"/>
                  <a:gd name="connsiteX4" fmla="*/ 224801 w 2810738"/>
                  <a:gd name="connsiteY4" fmla="*/ 1030447 h 1186141"/>
                  <a:gd name="connsiteX0" fmla="*/ 239232 w 2786255"/>
                  <a:gd name="connsiteY0" fmla="*/ 1374545 h 1522044"/>
                  <a:gd name="connsiteX1" fmla="*/ 239232 w 2786255"/>
                  <a:gd name="connsiteY1" fmla="*/ 374462 h 1522044"/>
                  <a:gd name="connsiteX2" fmla="*/ 1443192 w 2786255"/>
                  <a:gd name="connsiteY2" fmla="*/ 27329 h 1522044"/>
                  <a:gd name="connsiteX3" fmla="*/ 2753832 w 2786255"/>
                  <a:gd name="connsiteY3" fmla="*/ 1374545 h 1522044"/>
                  <a:gd name="connsiteX4" fmla="*/ 239232 w 2786255"/>
                  <a:gd name="connsiteY4" fmla="*/ 1374545 h 1522044"/>
                  <a:gd name="connsiteX0" fmla="*/ 200676 w 2890987"/>
                  <a:gd name="connsiteY0" fmla="*/ 2390559 h 2413761"/>
                  <a:gd name="connsiteX1" fmla="*/ 337836 w 2890987"/>
                  <a:gd name="connsiteY1" fmla="*/ 393780 h 2413761"/>
                  <a:gd name="connsiteX2" fmla="*/ 1541796 w 2890987"/>
                  <a:gd name="connsiteY2" fmla="*/ 46647 h 2413761"/>
                  <a:gd name="connsiteX3" fmla="*/ 2852436 w 2890987"/>
                  <a:gd name="connsiteY3" fmla="*/ 1393863 h 2413761"/>
                  <a:gd name="connsiteX4" fmla="*/ 200676 w 2890987"/>
                  <a:gd name="connsiteY4" fmla="*/ 2390559 h 2413761"/>
                  <a:gd name="connsiteX0" fmla="*/ 200676 w 2738505"/>
                  <a:gd name="connsiteY0" fmla="*/ 2432416 h 2462897"/>
                  <a:gd name="connsiteX1" fmla="*/ 337836 w 2738505"/>
                  <a:gd name="connsiteY1" fmla="*/ 435637 h 2462897"/>
                  <a:gd name="connsiteX2" fmla="*/ 1541796 w 2738505"/>
                  <a:gd name="connsiteY2" fmla="*/ 88504 h 2462897"/>
                  <a:gd name="connsiteX3" fmla="*/ 2706132 w 2738505"/>
                  <a:gd name="connsiteY3" fmla="*/ 1655176 h 2462897"/>
                  <a:gd name="connsiteX4" fmla="*/ 200676 w 2738505"/>
                  <a:gd name="connsiteY4" fmla="*/ 2432416 h 2462897"/>
                  <a:gd name="connsiteX0" fmla="*/ 138644 w 2675148"/>
                  <a:gd name="connsiteY0" fmla="*/ 2488021 h 2518502"/>
                  <a:gd name="connsiteX1" fmla="*/ 586700 w 2675148"/>
                  <a:gd name="connsiteY1" fmla="*/ 335794 h 2518502"/>
                  <a:gd name="connsiteX2" fmla="*/ 1479764 w 2675148"/>
                  <a:gd name="connsiteY2" fmla="*/ 144109 h 2518502"/>
                  <a:gd name="connsiteX3" fmla="*/ 2644100 w 2675148"/>
                  <a:gd name="connsiteY3" fmla="*/ 1710781 h 2518502"/>
                  <a:gd name="connsiteX4" fmla="*/ 138644 w 2675148"/>
                  <a:gd name="connsiteY4" fmla="*/ 2488021 h 2518502"/>
                  <a:gd name="connsiteX0" fmla="*/ 166182 w 2703374"/>
                  <a:gd name="connsiteY0" fmla="*/ 2465647 h 2496128"/>
                  <a:gd name="connsiteX1" fmla="*/ 449646 w 2703374"/>
                  <a:gd name="connsiteY1" fmla="*/ 368284 h 2496128"/>
                  <a:gd name="connsiteX2" fmla="*/ 1507302 w 2703374"/>
                  <a:gd name="connsiteY2" fmla="*/ 121735 h 2496128"/>
                  <a:gd name="connsiteX3" fmla="*/ 2671638 w 2703374"/>
                  <a:gd name="connsiteY3" fmla="*/ 1688407 h 2496128"/>
                  <a:gd name="connsiteX4" fmla="*/ 166182 w 2703374"/>
                  <a:gd name="connsiteY4" fmla="*/ 2465647 h 2496128"/>
                  <a:gd name="connsiteX0" fmla="*/ 166182 w 2649780"/>
                  <a:gd name="connsiteY0" fmla="*/ 2460943 h 2488881"/>
                  <a:gd name="connsiteX1" fmla="*/ 449646 w 2649780"/>
                  <a:gd name="connsiteY1" fmla="*/ 363580 h 2488881"/>
                  <a:gd name="connsiteX2" fmla="*/ 1507302 w 2649780"/>
                  <a:gd name="connsiteY2" fmla="*/ 117031 h 2488881"/>
                  <a:gd name="connsiteX3" fmla="*/ 2616774 w 2649780"/>
                  <a:gd name="connsiteY3" fmla="*/ 1619695 h 2488881"/>
                  <a:gd name="connsiteX4" fmla="*/ 166182 w 2649780"/>
                  <a:gd name="connsiteY4" fmla="*/ 2460943 h 2488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9780" h="2488881">
                    <a:moveTo>
                      <a:pt x="166182" y="2460943"/>
                    </a:moveTo>
                    <a:cubicBezTo>
                      <a:pt x="-252918" y="2294263"/>
                      <a:pt x="226126" y="754232"/>
                      <a:pt x="449646" y="363580"/>
                    </a:cubicBezTo>
                    <a:cubicBezTo>
                      <a:pt x="673166" y="-27072"/>
                      <a:pt x="1146114" y="-92321"/>
                      <a:pt x="1507302" y="117031"/>
                    </a:cubicBezTo>
                    <a:cubicBezTo>
                      <a:pt x="1868490" y="326383"/>
                      <a:pt x="2840294" y="1229043"/>
                      <a:pt x="2616774" y="1619695"/>
                    </a:cubicBezTo>
                    <a:cubicBezTo>
                      <a:pt x="2393254" y="2010347"/>
                      <a:pt x="585282" y="2627623"/>
                      <a:pt x="166182" y="2460943"/>
                    </a:cubicBezTo>
                    <a:close/>
                  </a:path>
                </a:pathLst>
              </a:custGeom>
              <a:solidFill>
                <a:srgbClr val="92D050">
                  <a:alpha val="50000"/>
                </a:srgbClr>
              </a:solidFill>
              <a:ln w="1905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9277014" y="740541"/>
              <a:ext cx="1412485" cy="651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200" b="1" dirty="0" smtClean="0">
                  <a:solidFill>
                    <a:schemeClr val="bg1"/>
                  </a:solidFill>
                  <a:latin typeface="Microsoft JhengHei UI Light" panose="020B0304030504040204" pitchFamily="34" charset="-120"/>
                  <a:ea typeface="Microsoft JhengHei UI Light" panose="020B0304030504040204" pitchFamily="34" charset="-120"/>
                  <a:cs typeface="B Nazanin" panose="00000400000000000000" pitchFamily="2" charset="-78"/>
                </a:rPr>
                <a:t>عملکرد</a:t>
              </a:r>
              <a:endParaRPr lang="en-US" sz="3200" b="1" dirty="0">
                <a:solidFill>
                  <a:schemeClr val="bg1"/>
                </a:solidFill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B Nazanin" panose="00000400000000000000" pitchFamily="2" charset="-78"/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2850111" y="215270"/>
            <a:ext cx="1831675" cy="5541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nergy saving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arth protective</a:t>
            </a:r>
            <a:b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</a:br>
            <a:r>
              <a:rPr lang="en-US" sz="1100" b="1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E</a:t>
            </a:r>
            <a:r>
              <a:rPr lang="en-US" sz="1100" dirty="0" smtClean="0">
                <a:latin typeface="Yu Gothic Light" panose="020B0300000000000000" pitchFamily="34" charset="-128"/>
                <a:ea typeface="Yu Gothic Light" panose="020B0300000000000000" pitchFamily="34" charset="-128"/>
              </a:rPr>
              <a:t>conomy</a:t>
            </a:r>
            <a:endParaRPr lang="fa-IR" sz="1100" dirty="0">
              <a:latin typeface="Yu Gothic Light" panose="020B0300000000000000" pitchFamily="34" charset="-128"/>
              <a:ea typeface="Yu Gothic Light" panose="020B0300000000000000" pitchFamily="34" charset="-128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859511" y="167637"/>
            <a:ext cx="1122554" cy="366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Konexy Personal Use" pitchFamily="50" charset="0"/>
              </a:rPr>
              <a:t>3E</a:t>
            </a:r>
            <a:endParaRPr lang="fa-IR" sz="2800" dirty="0">
              <a:latin typeface="Konexy Personal Use" pitchFamily="50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2839551" y="282421"/>
            <a:ext cx="3646" cy="419895"/>
          </a:xfrm>
          <a:prstGeom prst="line">
            <a:avLst/>
          </a:prstGeom>
          <a:ln w="76200">
            <a:solidFill>
              <a:srgbClr val="1BBB2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7831188" y="5593780"/>
            <a:ext cx="1922412" cy="4708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برندی جدید</a:t>
            </a:r>
          </a:p>
          <a:p>
            <a:pPr algn="r" rtl="1"/>
            <a:r>
              <a:rPr lang="fa-IR" sz="1800" b="1" dirty="0" smtClean="0">
                <a:latin typeface="Bahnschrift SemiBold" panose="020B0502040204020203" pitchFamily="34" charset="0"/>
                <a:ea typeface="Yu Gothic Light" panose="020B0300000000000000" pitchFamily="34" charset="-128"/>
                <a:cs typeface="B Nazanin" panose="00000400000000000000" pitchFamily="2" charset="-78"/>
              </a:rPr>
              <a:t>با پشتوانه‌ای با سابقه</a:t>
            </a:r>
            <a:endParaRPr lang="fa-IR" sz="1800" dirty="0">
              <a:latin typeface="Bahnschrift SemiBold" panose="020B0502040204020203" pitchFamily="34" charset="0"/>
              <a:ea typeface="Yu Gothic Light" panose="020B0300000000000000" pitchFamily="34" charset="-128"/>
              <a:cs typeface="B Nazanin" panose="00000400000000000000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26858" y="2251262"/>
            <a:ext cx="588357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B Nazanin" panose="00000400000000000000" pitchFamily="2" charset="-78"/>
              </a:rPr>
              <a:t>معیار ارزیابی کیفیت آرد: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میزان استحصال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دانه بندی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خاصیت پرسی یا برشی مورد نظر آسیابان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fa-IR" sz="2800" dirty="0" smtClean="0">
                <a:cs typeface="B Nazanin" panose="00000400000000000000" pitchFamily="2" charset="-78"/>
              </a:rPr>
              <a:t>و سایر پارامترهای مد نظر مصرف کننده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en-US" sz="3200" b="1" dirty="0" smtClean="0">
              <a:cs typeface="B Nazanin" panose="00000400000000000000" pitchFamily="2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1000" y="1676400"/>
            <a:ext cx="5216660" cy="3569996"/>
            <a:chOff x="0" y="0"/>
            <a:chExt cx="4706569" cy="3220918"/>
          </a:xfrm>
        </p:grpSpPr>
        <p:graphicFrame>
          <p:nvGraphicFramePr>
            <p:cNvPr id="28" name="Chart 2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27501789"/>
                </p:ext>
              </p:extLst>
            </p:nvPr>
          </p:nvGraphicFramePr>
          <p:xfrm>
            <a:off x="0" y="0"/>
            <a:ext cx="4706569" cy="322091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TextBox 1"/>
            <p:cNvSpPr txBox="1"/>
            <p:nvPr/>
          </p:nvSpPr>
          <p:spPr>
            <a:xfrm>
              <a:off x="1569720" y="2521527"/>
              <a:ext cx="678180" cy="22305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10 - 5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  <p:sp>
          <p:nvSpPr>
            <p:cNvPr id="30" name="TextBox 1"/>
            <p:cNvSpPr txBox="1"/>
            <p:nvPr/>
          </p:nvSpPr>
          <p:spPr>
            <a:xfrm>
              <a:off x="2240280" y="2521527"/>
              <a:ext cx="632460" cy="26877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15 - 10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  <p:sp>
          <p:nvSpPr>
            <p:cNvPr id="31" name="TextBox 1"/>
            <p:cNvSpPr txBox="1"/>
            <p:nvPr/>
          </p:nvSpPr>
          <p:spPr>
            <a:xfrm>
              <a:off x="3017520" y="2513907"/>
              <a:ext cx="518160" cy="23067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&lt;</a:t>
              </a:r>
              <a:r>
                <a:rPr lang="fa-IR" sz="1400" b="1" baseline="0">
                  <a:cs typeface="B Nazanin" panose="00000400000000000000" pitchFamily="2" charset="-78"/>
                </a:rPr>
                <a:t> 15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  <p:sp>
          <p:nvSpPr>
            <p:cNvPr id="32" name="TextBox 1"/>
            <p:cNvSpPr txBox="1"/>
            <p:nvPr/>
          </p:nvSpPr>
          <p:spPr>
            <a:xfrm>
              <a:off x="3665220" y="2506287"/>
              <a:ext cx="731520" cy="268779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a-IR" sz="1400" b="1">
                  <a:cs typeface="B Nazanin" panose="00000400000000000000" pitchFamily="2" charset="-78"/>
                </a:rPr>
                <a:t>یکسان</a:t>
              </a:r>
              <a:endParaRPr lang="en-US" sz="1400" b="1">
                <a:cs typeface="B Nazanin" panose="00000400000000000000" pitchFamily="2" charset="-78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 rot="16200000">
            <a:off x="11050891" y="5530416"/>
            <a:ext cx="118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b="1" dirty="0" smtClean="0">
                <a:solidFill>
                  <a:schemeClr val="accent1">
                    <a:lumMod val="75000"/>
                  </a:schemeClr>
                </a:solidFill>
                <a:cs typeface="B Nazanin" panose="00000400000000000000" pitchFamily="2" charset="-78"/>
              </a:rPr>
              <a:t>ساخت ایران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a-IR" sz="1600" b="1" dirty="0" smtClean="0"/>
              <a:t>6</a:t>
            </a:r>
            <a:endParaRPr lang="en-US" sz="1600" b="1" dirty="0"/>
          </a:p>
        </p:txBody>
      </p:sp>
      <p:sp>
        <p:nvSpPr>
          <p:cNvPr id="40" name="TextBox 39"/>
          <p:cNvSpPr txBox="1"/>
          <p:nvPr/>
        </p:nvSpPr>
        <p:spPr>
          <a:xfrm rot="16200000">
            <a:off x="-637893" y="805934"/>
            <a:ext cx="1737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www.etrico.ir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2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شماره اسلاید">
      <a:majorFont>
        <a:latin typeface="Calibri Light"/>
        <a:ea typeface=""/>
        <a:cs typeface="Times New Roman"/>
      </a:majorFont>
      <a:minorFont>
        <a:latin typeface="Calibri"/>
        <a:ea typeface=""/>
        <a:cs typeface="B Nazan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1125</TotalTime>
  <Words>703</Words>
  <Application>Microsoft Office PowerPoint</Application>
  <PresentationFormat>Widescreen</PresentationFormat>
  <Paragraphs>265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 Unicode MS</vt:lpstr>
      <vt:lpstr>Microsoft JhengHei UI Light</vt:lpstr>
      <vt:lpstr>Yu Gothic Light</vt:lpstr>
      <vt:lpstr>Arial</vt:lpstr>
      <vt:lpstr>Arial Rounded MT Bold</vt:lpstr>
      <vt:lpstr>B Nazanin</vt:lpstr>
      <vt:lpstr>Bahnschrift SemiBold</vt:lpstr>
      <vt:lpstr>Calibri</vt:lpstr>
      <vt:lpstr>Calibri Light</vt:lpstr>
      <vt:lpstr>Konexy Personal Use</vt:lpstr>
      <vt:lpstr>Microsoft New Tai Lue</vt:lpstr>
      <vt:lpstr>Montserrat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Rasoul Sadati</dc:creator>
  <cp:lastModifiedBy>Rasoul Sadati</cp:lastModifiedBy>
  <cp:revision>140</cp:revision>
  <dcterms:created xsi:type="dcterms:W3CDTF">2023-06-14T14:10:06Z</dcterms:created>
  <dcterms:modified xsi:type="dcterms:W3CDTF">2023-07-15T08:38:54Z</dcterms:modified>
</cp:coreProperties>
</file>