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333" r:id="rId3"/>
    <p:sldId id="334" r:id="rId4"/>
    <p:sldId id="325" r:id="rId5"/>
    <p:sldId id="327" r:id="rId6"/>
    <p:sldId id="310" r:id="rId7"/>
    <p:sldId id="316" r:id="rId8"/>
    <p:sldId id="329" r:id="rId9"/>
    <p:sldId id="330" r:id="rId10"/>
    <p:sldId id="331" r:id="rId11"/>
    <p:sldId id="33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C9A"/>
    <a:srgbClr val="FFCC00"/>
    <a:srgbClr val="404F70"/>
    <a:srgbClr val="435375"/>
    <a:srgbClr val="FEC2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E4BB-CA21-4743-86E9-5B6239F3880C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00246-15D8-481B-8AD9-A6F786B98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C8142-52BE-4300-B9EF-E708A15074B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6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6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1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8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5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E82E-E01C-4E37-B1C0-F2E925096A00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3ACB3-8D80-4A64-AA0F-87B5856DB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B4A0-306A-4A07-989B-EFF26F940B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203A-4A06-4DF0-A4FE-0BAF8697A4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1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634" y="131423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WHICH ONE </a:t>
            </a:r>
            <a:r>
              <a:rPr lang="tr-TR" sz="4000" b="1" dirty="0" smtClean="0">
                <a:solidFill>
                  <a:srgbClr val="0070C0"/>
                </a:solidFill>
                <a:latin typeface="Nazanin"/>
                <a:cs typeface="B Lotus" panose="00000400000000000000" pitchFamily="2" charset="-78"/>
              </a:rPr>
              <a:t>CAME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FIRST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?</a:t>
            </a:r>
            <a:endParaRPr lang="fa-IR" sz="4000" b="1" dirty="0">
              <a:solidFill>
                <a:schemeClr val="accent6">
                  <a:lumMod val="75000"/>
                </a:schemeClr>
              </a:solidFill>
              <a:latin typeface="Nazanin"/>
              <a:cs typeface="B Lotus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63" y="937532"/>
            <a:ext cx="7113542" cy="53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sp>
        <p:nvSpPr>
          <p:cNvPr id="9" name="object 98"/>
          <p:cNvSpPr/>
          <p:nvPr/>
        </p:nvSpPr>
        <p:spPr>
          <a:xfrm>
            <a:off x="784406" y="385847"/>
            <a:ext cx="6299566" cy="97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alt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Future of BRAN LOOKS LIKE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2" descr="C:\Users\Asus\Pictures\fsn-pic\food additives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70257" y="1427371"/>
            <a:ext cx="7450053" cy="5430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53125" y="1383988"/>
            <a:ext cx="1842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smtClean="0">
                <a:solidFill>
                  <a:prstClr val="white"/>
                </a:solidFill>
                <a:latin typeface="Signika Negative" pitchFamily="2" charset="0"/>
                <a:cs typeface="B Titr" panose="00000700000000000000" pitchFamily="2" charset="-78"/>
              </a:rPr>
              <a:t>THANK YOU </a:t>
            </a:r>
            <a:endParaRPr lang="en-US" sz="3200" b="1" dirty="0">
              <a:solidFill>
                <a:prstClr val="white"/>
              </a:solidFill>
              <a:latin typeface="Signika Negative" pitchFamily="2" charset="0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42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4728" y="258061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tr-TR" sz="4000" b="1" dirty="0" smtClean="0">
                <a:solidFill>
                  <a:srgbClr val="FF0000"/>
                </a:solidFill>
                <a:latin typeface="Nazanin"/>
                <a:cs typeface="B Lotus" panose="00000400000000000000" pitchFamily="2" charset="-78"/>
              </a:rPr>
              <a:t>NONE of Them 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!!!</a:t>
            </a:r>
            <a:b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</a:br>
            <a: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/>
            </a:r>
            <a:br>
              <a:rPr lang="tr-TR" sz="4000" b="1" dirty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</a:b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 </a:t>
            </a:r>
            <a:r>
              <a:rPr lang="tr-TR" sz="4000" b="1" dirty="0" smtClean="0">
                <a:solidFill>
                  <a:srgbClr val="0070C0"/>
                </a:solidFill>
                <a:latin typeface="Nazanin"/>
                <a:cs typeface="B Lotus" panose="00000400000000000000" pitchFamily="2" charset="-78"/>
              </a:rPr>
              <a:t>ENZYMES</a:t>
            </a:r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 </a:t>
            </a:r>
            <a:endParaRPr lang="fa-IR" sz="4000" b="1" dirty="0">
              <a:solidFill>
                <a:schemeClr val="accent6">
                  <a:lumMod val="75000"/>
                </a:schemeClr>
              </a:solidFill>
              <a:latin typeface="Nazanin"/>
              <a:cs typeface="B Lotus" panose="00000400000000000000" pitchFamily="2" charset="-78"/>
            </a:endParaRPr>
          </a:p>
        </p:txBody>
      </p:sp>
      <p:pic>
        <p:nvPicPr>
          <p:cNvPr id="1026" name="Picture 2" descr="Enzymes Images – Browse 33,186 Stock Photos, Vectors, and Video | Adobe 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06" y="2197053"/>
            <a:ext cx="7826044" cy="38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/>
          <p:nvPr/>
        </p:nvSpPr>
        <p:spPr>
          <a:xfrm>
            <a:off x="8982156" y="630683"/>
            <a:ext cx="42840" cy="5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/>
          <p:nvPr/>
        </p:nvSpPr>
        <p:spPr>
          <a:xfrm>
            <a:off x="9297325" y="610932"/>
            <a:ext cx="111190" cy="18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object 69"/>
          <p:cNvSpPr/>
          <p:nvPr/>
        </p:nvSpPr>
        <p:spPr>
          <a:xfrm>
            <a:off x="124200" y="269379"/>
            <a:ext cx="9033901" cy="1061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object 2"/>
          <p:cNvSpPr/>
          <p:nvPr/>
        </p:nvSpPr>
        <p:spPr>
          <a:xfrm>
            <a:off x="7538043" y="-22648"/>
            <a:ext cx="3937052" cy="6854545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0" y="7559040"/>
                </a:moveTo>
                <a:lnTo>
                  <a:pt x="10692384" y="7559040"/>
                </a:lnTo>
                <a:lnTo>
                  <a:pt x="10692384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1F2F2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TextBox 14"/>
          <p:cNvSpPr txBox="1"/>
          <p:nvPr/>
        </p:nvSpPr>
        <p:spPr>
          <a:xfrm>
            <a:off x="15864" y="257226"/>
            <a:ext cx="897151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f-Z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WHEAT BRAN</a:t>
            </a:r>
            <a:r>
              <a:rPr lang="af-ZA" sz="3200" dirty="0" smtClean="0">
                <a:solidFill>
                  <a:schemeClr val="bg1"/>
                </a:solidFill>
              </a:rPr>
              <a:t>: A </a:t>
            </a:r>
            <a:r>
              <a:rPr lang="af-Z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Golden</a:t>
            </a:r>
            <a:r>
              <a:rPr lang="af-ZA" sz="3200" dirty="0" smtClean="0">
                <a:solidFill>
                  <a:schemeClr val="bg1"/>
                </a:solidFill>
              </a:rPr>
              <a:t> Source of </a:t>
            </a:r>
            <a:r>
              <a:rPr lang="af-ZA" sz="3200" dirty="0" smtClean="0">
                <a:solidFill>
                  <a:srgbClr val="92D050"/>
                </a:solidFill>
              </a:rPr>
              <a:t>Enzymes</a:t>
            </a:r>
            <a:r>
              <a:rPr lang="af-ZA" sz="3200" dirty="0" smtClean="0">
                <a:solidFill>
                  <a:schemeClr val="bg1"/>
                </a:solidFill>
              </a:rPr>
              <a:t> and basic </a:t>
            </a:r>
            <a:r>
              <a:rPr lang="af-ZA" sz="3200" dirty="0" smtClean="0">
                <a:solidFill>
                  <a:srgbClr val="92D050"/>
                </a:solidFill>
              </a:rPr>
              <a:t>Biochemical</a:t>
            </a:r>
            <a:r>
              <a:rPr lang="af-ZA" sz="3200" dirty="0" smtClean="0">
                <a:solidFill>
                  <a:schemeClr val="bg1"/>
                </a:solidFill>
              </a:rPr>
              <a:t> Products</a:t>
            </a:r>
            <a:endParaRPr lang="af-ZA" sz="3200" b="1" dirty="0" smtClean="0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51" y="1422889"/>
            <a:ext cx="6909820" cy="53782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27848" y="1963987"/>
            <a:ext cx="40388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URWPalladioL-Roma"/>
              </a:rPr>
              <a:t>ACCORDING TO FAO: over </a:t>
            </a:r>
            <a:r>
              <a:rPr lang="en-US" sz="2000" dirty="0">
                <a:latin typeface="URWPalladioL-Roma"/>
              </a:rPr>
              <a:t>one-third (1.3 billion </a:t>
            </a:r>
            <a:r>
              <a:rPr lang="en-US" sz="2000" dirty="0" err="1">
                <a:latin typeface="URWPalladioL-Roma"/>
              </a:rPr>
              <a:t>tonnes</a:t>
            </a:r>
            <a:r>
              <a:rPr lang="en-US" sz="2000" dirty="0">
                <a:latin typeface="URWPalladioL-Roma"/>
              </a:rPr>
              <a:t>) of the world’s </a:t>
            </a:r>
            <a:r>
              <a:rPr lang="en-US" sz="2000" dirty="0" smtClean="0">
                <a:latin typeface="URWPalladioL-Roma"/>
              </a:rPr>
              <a:t>food production for </a:t>
            </a:r>
            <a:r>
              <a:rPr lang="en-US" sz="2000" dirty="0">
                <a:latin typeface="URWPalladioL-Roma"/>
              </a:rPr>
              <a:t>human consumption is wasted each year, particularly in the case of cereals, </a:t>
            </a:r>
            <a:r>
              <a:rPr lang="en-US" sz="2000" dirty="0" smtClean="0">
                <a:latin typeface="URWPalladioL-Roma"/>
              </a:rPr>
              <a:t>accounting for </a:t>
            </a:r>
            <a:r>
              <a:rPr lang="en-US" sz="2000" dirty="0">
                <a:latin typeface="URWPalladioL-Roma"/>
              </a:rPr>
              <a:t>30% (286 million </a:t>
            </a:r>
            <a:r>
              <a:rPr lang="en-US" sz="2000" dirty="0" err="1">
                <a:latin typeface="URWPalladioL-Roma"/>
              </a:rPr>
              <a:t>tonnes</a:t>
            </a:r>
            <a:r>
              <a:rPr lang="en-US" sz="2000" dirty="0">
                <a:latin typeface="URWPalladioL-Roma"/>
              </a:rPr>
              <a:t>) of </a:t>
            </a:r>
            <a:r>
              <a:rPr lang="en-US" sz="2000" dirty="0" smtClean="0">
                <a:latin typeface="URWPalladioL-Roma"/>
              </a:rPr>
              <a:t>its total output…</a:t>
            </a:r>
            <a:endParaRPr lang="fa-IR" sz="2000" dirty="0"/>
          </a:p>
        </p:txBody>
      </p:sp>
      <p:sp>
        <p:nvSpPr>
          <p:cNvPr id="11" name="Rectangle 10"/>
          <p:cNvSpPr/>
          <p:nvPr/>
        </p:nvSpPr>
        <p:spPr>
          <a:xfrm>
            <a:off x="7256823" y="4332467"/>
            <a:ext cx="4303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URWPalladioL-Roma"/>
              </a:rPr>
              <a:t>cereal </a:t>
            </a:r>
            <a:r>
              <a:rPr lang="en-US" sz="2000" dirty="0" smtClean="0">
                <a:latin typeface="URWPalladioL-Roma"/>
              </a:rPr>
              <a:t>by-products, as </a:t>
            </a:r>
            <a:r>
              <a:rPr lang="en-US" sz="2000" dirty="0">
                <a:latin typeface="URWPalladioL-Roma"/>
              </a:rPr>
              <a:t>cereal bran, are frequently </a:t>
            </a:r>
            <a:r>
              <a:rPr lang="en-US" sz="2000" dirty="0" smtClean="0">
                <a:latin typeface="URWPalladioL-Roma"/>
              </a:rPr>
              <a:t>devalued and </a:t>
            </a:r>
            <a:r>
              <a:rPr lang="en-US" sz="2000" dirty="0">
                <a:latin typeface="URWPalladioL-Roma"/>
              </a:rPr>
              <a:t>utilized in animal feed, perceived as </a:t>
            </a:r>
            <a:r>
              <a:rPr lang="en-US" sz="2000" dirty="0" smtClean="0">
                <a:latin typeface="URWPalladioL-Roma"/>
              </a:rPr>
              <a:t>waste..</a:t>
            </a:r>
            <a:endParaRPr lang="fa-IR" sz="2000" dirty="0"/>
          </a:p>
        </p:txBody>
      </p:sp>
      <p:sp>
        <p:nvSpPr>
          <p:cNvPr id="19" name="Rectangle 18"/>
          <p:cNvSpPr/>
          <p:nvPr/>
        </p:nvSpPr>
        <p:spPr>
          <a:xfrm>
            <a:off x="7256823" y="5502519"/>
            <a:ext cx="4303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RWPalladioL-Roma"/>
              </a:rPr>
              <a:t>For Iran’s Grain Market: 3 million Tones a year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2257" y="170612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1"/>
            <a:r>
              <a:rPr lang="tr-TR" sz="4000" b="1" dirty="0" smtClean="0">
                <a:solidFill>
                  <a:schemeClr val="accent6">
                    <a:lumMod val="75000"/>
                  </a:schemeClr>
                </a:solidFill>
                <a:latin typeface="Nazanin"/>
                <a:cs typeface="B Lotus" panose="00000400000000000000" pitchFamily="2" charset="-78"/>
              </a:rPr>
              <a:t>HISTORICAL FLASH BACK</a:t>
            </a:r>
            <a:endParaRPr lang="fa-IR" sz="4000" b="1" dirty="0">
              <a:solidFill>
                <a:schemeClr val="accent6">
                  <a:lumMod val="75000"/>
                </a:schemeClr>
              </a:solidFill>
              <a:latin typeface="Nazanin"/>
              <a:cs typeface="B Lotus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38" y="1206705"/>
            <a:ext cx="10528662" cy="58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114634"/>
            <a:ext cx="1496814" cy="1153510"/>
          </a:xfrm>
          <a:prstGeom prst="rect">
            <a:avLst/>
          </a:prstGeom>
        </p:spPr>
      </p:pic>
      <p:sp>
        <p:nvSpPr>
          <p:cNvPr id="8" name="object 98"/>
          <p:cNvSpPr/>
          <p:nvPr/>
        </p:nvSpPr>
        <p:spPr>
          <a:xfrm>
            <a:off x="784406" y="385847"/>
            <a:ext cx="6299566" cy="97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APPROACH: </a:t>
            </a:r>
            <a:r>
              <a:rPr lang="af-Z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BioTechnological Valorization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5" y="1363550"/>
            <a:ext cx="6498697" cy="433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569" y="5693629"/>
            <a:ext cx="9370431" cy="2726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18" y="1684871"/>
            <a:ext cx="3326637" cy="35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591700"/>
            <a:ext cx="7962900" cy="535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1700"/>
            <a:ext cx="4621826" cy="3488786"/>
          </a:xfrm>
          <a:prstGeom prst="rect">
            <a:avLst/>
          </a:prstGeom>
        </p:spPr>
      </p:pic>
      <p:sp>
        <p:nvSpPr>
          <p:cNvPr id="9" name="object 98"/>
          <p:cNvSpPr/>
          <p:nvPr/>
        </p:nvSpPr>
        <p:spPr>
          <a:xfrm>
            <a:off x="784406" y="385847"/>
            <a:ext cx="6299566" cy="977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 FACT: </a:t>
            </a:r>
            <a:r>
              <a:rPr lang="af-ZA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NUTRITINAL VALUE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104181"/>
            <a:ext cx="4807131" cy="2077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sp>
        <p:nvSpPr>
          <p:cNvPr id="9" name="object 98"/>
          <p:cNvSpPr/>
          <p:nvPr/>
        </p:nvSpPr>
        <p:spPr>
          <a:xfrm>
            <a:off x="334596" y="188841"/>
            <a:ext cx="6299566" cy="977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BIOFIBRAN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" y="3231487"/>
            <a:ext cx="4764269" cy="2175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580" y="3399356"/>
            <a:ext cx="4533900" cy="3543300"/>
          </a:xfrm>
          <a:prstGeom prst="rect">
            <a:avLst/>
          </a:prstGeom>
        </p:spPr>
      </p:pic>
      <p:pic>
        <p:nvPicPr>
          <p:cNvPr id="1026" name="Picture 2" descr="Aqualon ST2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38" y="896014"/>
            <a:ext cx="2356701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411" y="2039014"/>
            <a:ext cx="3600450" cy="15049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547545" y="4549291"/>
            <a:ext cx="2815654" cy="1243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3563438" y="4883858"/>
            <a:ext cx="2513511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f-Z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MARKET </a:t>
            </a:r>
            <a:r>
              <a:rPr lang="af-Z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STUDY</a:t>
            </a:r>
            <a:endParaRPr lang="en-US" altLang="fa-IR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sp>
        <p:nvSpPr>
          <p:cNvPr id="9" name="object 98"/>
          <p:cNvSpPr/>
          <p:nvPr/>
        </p:nvSpPr>
        <p:spPr>
          <a:xfrm>
            <a:off x="784406" y="385847"/>
            <a:ext cx="6299566" cy="97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 FACT: </a:t>
            </a:r>
            <a:r>
              <a:rPr lang="af-ZA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Biochemical Transformation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3691" y="16132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smtClean="0"/>
              <a:t>Biotechnology </a:t>
            </a:r>
            <a:r>
              <a:rPr lang="en-US" altLang="en-US" smtClean="0"/>
              <a:t>– using living organisms, or the products of living organisms, for human benefit to make a product or solve a problem</a:t>
            </a:r>
          </a:p>
          <a:p>
            <a:endParaRPr lang="en-US" altLang="en-US" smtClean="0"/>
          </a:p>
          <a:p>
            <a:r>
              <a:rPr lang="en-US" altLang="en-US" smtClean="0"/>
              <a:t>Historical Examples</a:t>
            </a:r>
          </a:p>
          <a:p>
            <a:pPr lvl="1"/>
            <a:r>
              <a:rPr lang="en-US" altLang="en-US" smtClean="0"/>
              <a:t>Fermentation</a:t>
            </a:r>
          </a:p>
          <a:p>
            <a:pPr lvl="1"/>
            <a:r>
              <a:rPr lang="en-US" altLang="en-US" smtClean="0"/>
              <a:t>Selective breeding</a:t>
            </a:r>
          </a:p>
          <a:p>
            <a:pPr lvl="1"/>
            <a:r>
              <a:rPr lang="en-US" altLang="en-US" smtClean="0"/>
              <a:t>Use of antibiotics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68" y="2839946"/>
            <a:ext cx="6162675" cy="368617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16916" y="3984172"/>
            <a:ext cx="1925793" cy="1011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0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670" y="269379"/>
            <a:ext cx="1496814" cy="1153510"/>
          </a:xfrm>
          <a:prstGeom prst="rect">
            <a:avLst/>
          </a:prstGeom>
        </p:spPr>
      </p:pic>
      <p:sp>
        <p:nvSpPr>
          <p:cNvPr id="9" name="object 98"/>
          <p:cNvSpPr/>
          <p:nvPr/>
        </p:nvSpPr>
        <p:spPr>
          <a:xfrm>
            <a:off x="784406" y="385847"/>
            <a:ext cx="6299566" cy="97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af-ZA" alt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ProSIT a VEGAN PROTEIN</a:t>
            </a:r>
            <a:endParaRPr lang="en-US" altLang="fa-IR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525" y="3689239"/>
            <a:ext cx="4460195" cy="2507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38" y="1642790"/>
            <a:ext cx="7331174" cy="455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734" y="1642790"/>
            <a:ext cx="2695178" cy="1517710"/>
          </a:xfrm>
          <a:prstGeom prst="rect">
            <a:avLst/>
          </a:prstGeom>
        </p:spPr>
      </p:pic>
      <p:pic>
        <p:nvPicPr>
          <p:cNvPr id="11" name="Picture 2" descr="C:\Users\Asus\Pictures\fsn-pic\food additives1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366225" y="1422889"/>
            <a:ext cx="4517259" cy="3292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9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161</Words>
  <Application>Microsoft Office PowerPoint</Application>
  <PresentationFormat>Widescreen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 Lotus</vt:lpstr>
      <vt:lpstr>B Titr</vt:lpstr>
      <vt:lpstr>Calibri</vt:lpstr>
      <vt:lpstr>Calibri Light</vt:lpstr>
      <vt:lpstr>Nazanin</vt:lpstr>
      <vt:lpstr>Signika Negative</vt:lpstr>
      <vt:lpstr>URWPalladioL-Roma</vt:lpstr>
      <vt:lpstr>Office Theme</vt:lpstr>
      <vt:lpstr>4_Office Theme</vt:lpstr>
      <vt:lpstr>WHICH ONE CAME FIRST?</vt:lpstr>
      <vt:lpstr>NONE of Them !!!   ENZYMES </vt:lpstr>
      <vt:lpstr>PowerPoint Presentation</vt:lpstr>
      <vt:lpstr>HISTORICAL FLASH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Hormoz Immen</dc:creator>
  <cp:lastModifiedBy>Taghi Salem</cp:lastModifiedBy>
  <cp:revision>306</cp:revision>
  <dcterms:created xsi:type="dcterms:W3CDTF">2014-03-01T04:34:18Z</dcterms:created>
  <dcterms:modified xsi:type="dcterms:W3CDTF">2023-07-15T14:17:17Z</dcterms:modified>
</cp:coreProperties>
</file>