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57" r:id="rId15"/>
    <p:sldId id="271" r:id="rId16"/>
    <p:sldId id="272"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255"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dirty="0">
                <a:solidFill>
                  <a:schemeClr val="accent2"/>
                </a:solidFill>
              </a:rPr>
              <a:t>GRAIN BUSINESS,</a:t>
            </a:r>
            <a:br>
              <a:rPr lang="en-US" dirty="0">
                <a:solidFill>
                  <a:schemeClr val="accent2"/>
                </a:solidFill>
              </a:rPr>
            </a:br>
            <a:r>
              <a:rPr lang="en-US" dirty="0">
                <a:solidFill>
                  <a:schemeClr val="accent2"/>
                </a:solidFill>
              </a:rPr>
              <a:t> RUSSIA OUTLOOK</a:t>
            </a:r>
            <a:endParaRPr lang="ru-RU" dirty="0">
              <a:solidFill>
                <a:schemeClr val="accent2"/>
              </a:solidFill>
            </a:endParaRPr>
          </a:p>
        </p:txBody>
      </p:sp>
      <p:sp>
        <p:nvSpPr>
          <p:cNvPr id="3" name="Подзаголовок 2"/>
          <p:cNvSpPr>
            <a:spLocks noGrp="1"/>
          </p:cNvSpPr>
          <p:nvPr>
            <p:ph type="subTitle" idx="1"/>
          </p:nvPr>
        </p:nvSpPr>
        <p:spPr/>
        <p:txBody>
          <a:bodyPr/>
          <a:lstStyle/>
          <a:p>
            <a:r>
              <a:rPr lang="en-US" dirty="0"/>
              <a:t>IRAN GRAIN CONFERENCE 1-2 October 2024</a:t>
            </a:r>
            <a:br>
              <a:rPr lang="en-US" dirty="0"/>
            </a:br>
            <a:r>
              <a:rPr lang="en-US" dirty="0"/>
              <a:t>Russia Representative office</a:t>
            </a:r>
            <a:br>
              <a:rPr lang="en-US" dirty="0"/>
            </a:br>
            <a:r>
              <a:rPr lang="en-US" b="1" dirty="0"/>
              <a:t>Hadi Beyk</a:t>
            </a:r>
            <a:endParaRPr lang="ru-RU" b="1" dirty="0"/>
          </a:p>
        </p:txBody>
      </p:sp>
    </p:spTree>
    <p:extLst>
      <p:ext uri="{BB962C8B-B14F-4D97-AF65-F5344CB8AC3E}">
        <p14:creationId xmlns:p14="http://schemas.microsoft.com/office/powerpoint/2010/main" val="327375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38328"/>
            <a:ext cx="8596668" cy="548640"/>
          </a:xfrm>
        </p:spPr>
        <p:txBody>
          <a:bodyPr>
            <a:normAutofit/>
          </a:bodyPr>
          <a:lstStyle/>
          <a:p>
            <a:r>
              <a:rPr lang="en-US" sz="2000" dirty="0">
                <a:solidFill>
                  <a:schemeClr val="accent2">
                    <a:lumMod val="75000"/>
                  </a:schemeClr>
                </a:solidFill>
              </a:rPr>
              <a:t>IRAN AS A MAJOR IMPORTER OF RUSSIAN GRAIN</a:t>
            </a:r>
            <a:endParaRPr lang="ru-RU" sz="2000" dirty="0">
              <a:solidFill>
                <a:schemeClr val="accent2">
                  <a:lumMod val="75000"/>
                </a:schemeClr>
              </a:solidFill>
            </a:endParaRPr>
          </a:p>
        </p:txBody>
      </p:sp>
      <p:sp>
        <p:nvSpPr>
          <p:cNvPr id="3" name="Объект 2"/>
          <p:cNvSpPr>
            <a:spLocks noGrp="1"/>
          </p:cNvSpPr>
          <p:nvPr>
            <p:ph idx="1"/>
          </p:nvPr>
        </p:nvSpPr>
        <p:spPr>
          <a:xfrm>
            <a:off x="677334" y="1109029"/>
            <a:ext cx="8596668" cy="5026595"/>
          </a:xfrm>
        </p:spPr>
        <p:txBody>
          <a:bodyPr>
            <a:normAutofit/>
          </a:bodyPr>
          <a:lstStyle/>
          <a:p>
            <a:r>
              <a:rPr lang="en-US" sz="1400" dirty="0"/>
              <a:t>In 2023 Iran’s import of Russian grain has reached the volume of  3 million tons and has good prospects of further growth.</a:t>
            </a:r>
          </a:p>
          <a:p>
            <a:r>
              <a:rPr lang="en-US" sz="1400" dirty="0"/>
              <a:t>Iran has the largest grain storage facilities in the Middle East. The total volume of grain storage facilities is 21,4 million tons, of which 18 million tons are long term storage facilities.</a:t>
            </a:r>
          </a:p>
          <a:p>
            <a:r>
              <a:rPr lang="en-US" sz="1400" dirty="0"/>
              <a:t>Iran's processing capacity is also quite impressive - 350 flour mills capable of producing 24 million tons of flour per year. At the same time, the location of the mills is logistically very advantageous - close to transit lines and ports. This opens up good prospects for Iran in terms of flour exports. Now it is mainly sold to Iraq and Afghanistan.</a:t>
            </a:r>
          </a:p>
          <a:p>
            <a:r>
              <a:rPr lang="en-US" sz="1400" dirty="0"/>
              <a:t>Iran's Deputy Minister of Economy and Finance for Economic Policy </a:t>
            </a:r>
            <a:r>
              <a:rPr lang="en-US" sz="1400" dirty="0" err="1"/>
              <a:t>Seyed</a:t>
            </a:r>
            <a:r>
              <a:rPr lang="en-US" sz="1400" dirty="0"/>
              <a:t> Ali Rouhani said in an interview with RIA </a:t>
            </a:r>
            <a:r>
              <a:rPr lang="en-US" sz="1400" dirty="0" err="1"/>
              <a:t>Novosti</a:t>
            </a:r>
            <a:r>
              <a:rPr lang="en-US" sz="1400" dirty="0"/>
              <a:t> that Tehran is offering Moscow to use Iranian territory as a safe corridor for exporting Russian grain to third countries. "The idea is that Iran can not only import grain from Russia to meet its own needs, but also provide its territory as a corridor for exporting Russian grain to third countries. The Russian side can count on Iran as a reliable and long-term partner," Rouhani said.</a:t>
            </a:r>
          </a:p>
          <a:p>
            <a:r>
              <a:rPr lang="en-US" sz="1400" dirty="0"/>
              <a:t>"The conflict in Ukraine and the subsequent Western sanctions against Russia have practically made the Iranian route a safe and alternative route for Russian grain exports. Unfortunately, we are working a little slowly in this direction... This path is certainly a path of long-term partnership and strategy," the Iranian official believes.</a:t>
            </a:r>
            <a:endParaRPr lang="ru-RU" sz="1400" dirty="0"/>
          </a:p>
        </p:txBody>
      </p:sp>
    </p:spTree>
    <p:extLst>
      <p:ext uri="{BB962C8B-B14F-4D97-AF65-F5344CB8AC3E}">
        <p14:creationId xmlns:p14="http://schemas.microsoft.com/office/powerpoint/2010/main" val="67357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80416"/>
            <a:ext cx="8596668" cy="670560"/>
          </a:xfrm>
        </p:spPr>
        <p:txBody>
          <a:bodyPr>
            <a:normAutofit/>
          </a:bodyPr>
          <a:lstStyle/>
          <a:p>
            <a:r>
              <a:rPr lang="en-US" sz="2000" dirty="0">
                <a:solidFill>
                  <a:schemeClr val="accent2">
                    <a:lumMod val="75000"/>
                  </a:schemeClr>
                </a:solidFill>
              </a:rPr>
              <a:t>IRAN AS A MAJOR IMPORTER OF RUSSIAN GRAIN</a:t>
            </a:r>
            <a:endParaRPr lang="ru-RU" sz="2000" dirty="0"/>
          </a:p>
        </p:txBody>
      </p:sp>
      <p:sp>
        <p:nvSpPr>
          <p:cNvPr id="3" name="Объект 2"/>
          <p:cNvSpPr>
            <a:spLocks noGrp="1"/>
          </p:cNvSpPr>
          <p:nvPr>
            <p:ph idx="1"/>
          </p:nvPr>
        </p:nvSpPr>
        <p:spPr>
          <a:xfrm>
            <a:off x="660378" y="1033272"/>
            <a:ext cx="8596668" cy="5325525"/>
          </a:xfrm>
        </p:spPr>
        <p:txBody>
          <a:bodyPr>
            <a:normAutofit/>
          </a:bodyPr>
          <a:lstStyle/>
          <a:p>
            <a:r>
              <a:rPr lang="en-US" dirty="0">
                <a:latin typeface="Times New Roman" panose="02020603050405020304" pitchFamily="18" charset="0"/>
                <a:cs typeface="Times New Roman" panose="02020603050405020304" pitchFamily="18" charset="0"/>
              </a:rPr>
              <a:t>The volume of production of agricultural products should increase by at least 25% by 2030, compared to 2021 — this task was set by Vladimir Putin in the decree "On the national development goals of the Russian Federation for the period up to 2030 and for the perspective up to 2036" within the framework of the national goal "Sustainable and dynamic economy". It also states that the export of agricultural products should increase by at least one and a half times.</a:t>
            </a:r>
          </a:p>
          <a:p>
            <a:r>
              <a:rPr lang="en-US" dirty="0">
                <a:latin typeface="Times New Roman" panose="02020603050405020304" pitchFamily="18" charset="0"/>
                <a:cs typeface="Times New Roman" panose="02020603050405020304" pitchFamily="18" charset="0"/>
              </a:rPr>
              <a:t>In particular, foreign grain supplies, taking into account the increase in the harvest, according to Deputy Prime Minister Dmitry </a:t>
            </a:r>
            <a:r>
              <a:rPr lang="en-US" dirty="0" err="1">
                <a:latin typeface="Times New Roman" panose="02020603050405020304" pitchFamily="18" charset="0"/>
                <a:cs typeface="Times New Roman" panose="02020603050405020304" pitchFamily="18" charset="0"/>
              </a:rPr>
              <a:t>Patrushev</a:t>
            </a:r>
            <a:r>
              <a:rPr lang="en-US" dirty="0">
                <a:latin typeface="Times New Roman" panose="02020603050405020304" pitchFamily="18" charset="0"/>
                <a:cs typeface="Times New Roman" panose="02020603050405020304" pitchFamily="18" charset="0"/>
              </a:rPr>
              <a:t>, should reach 80 million tons. However, the record grain harvest of 135 million tons in 2017 demonstrated that there is not enough logistic capacity for export.</a:t>
            </a:r>
          </a:p>
        </p:txBody>
      </p:sp>
    </p:spTree>
    <p:extLst>
      <p:ext uri="{BB962C8B-B14F-4D97-AF65-F5344CB8AC3E}">
        <p14:creationId xmlns:p14="http://schemas.microsoft.com/office/powerpoint/2010/main" val="408843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84048"/>
            <a:ext cx="8596668" cy="676656"/>
          </a:xfrm>
        </p:spPr>
        <p:txBody>
          <a:bodyPr>
            <a:normAutofit/>
          </a:bodyPr>
          <a:lstStyle/>
          <a:p>
            <a:r>
              <a:rPr lang="en-US" sz="1800" dirty="0">
                <a:solidFill>
                  <a:schemeClr val="accent2">
                    <a:lumMod val="75000"/>
                  </a:schemeClr>
                </a:solidFill>
              </a:rPr>
              <a:t>NORTH-SOUTH TRANSPORTATION CARRIDOR</a:t>
            </a:r>
            <a:endParaRPr lang="ru-RU" sz="1800" dirty="0">
              <a:solidFill>
                <a:schemeClr val="accent2">
                  <a:lumMod val="75000"/>
                </a:schemeClr>
              </a:solidFill>
            </a:endParaRPr>
          </a:p>
        </p:txBody>
      </p:sp>
      <p:sp>
        <p:nvSpPr>
          <p:cNvPr id="3" name="Объект 2"/>
          <p:cNvSpPr>
            <a:spLocks noGrp="1"/>
          </p:cNvSpPr>
          <p:nvPr>
            <p:ph idx="1"/>
          </p:nvPr>
        </p:nvSpPr>
        <p:spPr>
          <a:xfrm>
            <a:off x="677334" y="996696"/>
            <a:ext cx="8596668" cy="5458967"/>
          </a:xfrm>
        </p:spPr>
        <p:txBody>
          <a:bodyPr>
            <a:normAutofit fontScale="92500" lnSpcReduction="20000"/>
          </a:bodyPr>
          <a:lstStyle/>
          <a:p>
            <a:endParaRPr lang="en-US" dirty="0"/>
          </a:p>
          <a:p>
            <a:r>
              <a:rPr lang="en-US" sz="2100" dirty="0">
                <a:latin typeface="Times New Roman" panose="02020603050405020304" pitchFamily="18" charset="0"/>
                <a:cs typeface="Times New Roman" panose="02020603050405020304" pitchFamily="18" charset="0"/>
              </a:rPr>
              <a:t>While most of Russia’s grain export (65%) is serviced by deep ports of Azov and Black seas,  for deliveries to Iran </a:t>
            </a:r>
            <a:r>
              <a:rPr lang="en-US" sz="2100" b="1" dirty="0">
                <a:latin typeface="Times New Roman" panose="02020603050405020304" pitchFamily="18" charset="0"/>
                <a:cs typeface="Times New Roman" panose="02020603050405020304" pitchFamily="18" charset="0"/>
              </a:rPr>
              <a:t>the North-South International Transport Corridor</a:t>
            </a:r>
            <a:r>
              <a:rPr lang="en-US" sz="2100" dirty="0">
                <a:latin typeface="Times New Roman" panose="02020603050405020304" pitchFamily="18" charset="0"/>
                <a:cs typeface="Times New Roman" panose="02020603050405020304" pitchFamily="18" charset="0"/>
              </a:rPr>
              <a:t> plays an important role.</a:t>
            </a:r>
          </a:p>
          <a:p>
            <a:r>
              <a:rPr lang="en-US" sz="2100" dirty="0">
                <a:latin typeface="Times New Roman" panose="02020603050405020304" pitchFamily="18" charset="0"/>
                <a:cs typeface="Times New Roman" panose="02020603050405020304" pitchFamily="18" charset="0"/>
              </a:rPr>
              <a:t>The total volume of grain cargo transportation along the North-South corridor in 2023 is estimated at a modest 4.4 million tons. 2.8 million tons were transported along the Trans-Caspian route between the ports of Russia and Iran, 1.5 million tons along the Western route through Azerbaijan, and 0.13 million tons along the Eastern route through Turkmenistan.</a:t>
            </a:r>
            <a:endParaRPr lang="ru-RU" sz="21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Thus, the potential of the North-South ITC has not yet been fully utilized for the export of Russian grain to Iran and other countries gravitating toward the corridor. Part of the export cargo flow goes through the ports of the Azov-Black Sea basin.</a:t>
            </a:r>
          </a:p>
          <a:p>
            <a:r>
              <a:rPr lang="en-US" dirty="0">
                <a:latin typeface="Times New Roman" panose="02020603050405020304" pitchFamily="18" charset="0"/>
                <a:cs typeface="Times New Roman" panose="02020603050405020304" pitchFamily="18" charset="0"/>
              </a:rPr>
              <a:t>Nevertheless, the North-South corridor has significant potential to increase the volume of grain transportation to Iran, Saudi Arabia, Pakistan, other countries of South Asia, the Middle East, and East Africa.”</a:t>
            </a:r>
          </a:p>
          <a:p>
            <a:r>
              <a:rPr lang="en-US" dirty="0">
                <a:latin typeface="Times New Roman" panose="02020603050405020304" pitchFamily="18" charset="0"/>
                <a:cs typeface="Times New Roman" panose="02020603050405020304" pitchFamily="18" charset="0"/>
              </a:rPr>
              <a:t>By 2030, the potential volume of grain transportation along the corridor may increase to 15 million tons, including 12 million tons to Iran. The prerequisites for the implementation of this forecast are the growth of wheat consumption in the above-mentioned countries, including due to the high dynamics of the population, as well as due to the limited capacity of their own grain production.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79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20040"/>
            <a:ext cx="8596668" cy="1161288"/>
          </a:xfrm>
        </p:spPr>
        <p:txBody>
          <a:bodyPr>
            <a:normAutofit fontScale="90000"/>
          </a:bodyPr>
          <a:lstStyle/>
          <a:p>
            <a:r>
              <a:rPr lang="en-US" dirty="0">
                <a:solidFill>
                  <a:schemeClr val="accent2">
                    <a:lumMod val="75000"/>
                  </a:schemeClr>
                </a:solidFill>
              </a:rPr>
              <a:t>NORTH-SOUTH TRANSPORTATION CARRIDOR</a:t>
            </a:r>
            <a:endParaRPr lang="ru-RU" dirty="0"/>
          </a:p>
        </p:txBody>
      </p:sp>
      <p:pic>
        <p:nvPicPr>
          <p:cNvPr id="8194" name="Picture 2" descr="International North–South Transport Corridor - UPSC No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8051" y="1655064"/>
            <a:ext cx="8797701" cy="4972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2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8976"/>
            <a:ext cx="8596668" cy="697992"/>
          </a:xfrm>
        </p:spPr>
        <p:txBody>
          <a:bodyPr>
            <a:normAutofit/>
          </a:bodyPr>
          <a:lstStyle/>
          <a:p>
            <a:r>
              <a:rPr lang="en-US" sz="1800" dirty="0"/>
              <a:t>TOP GRAIN PRODUCING RERGIONS IN RUSSIA – OVER 3 MILLION TONS</a:t>
            </a:r>
            <a:endParaRPr lang="ru-RU" sz="1800" dirty="0"/>
          </a:p>
        </p:txBody>
      </p:sp>
      <p:sp>
        <p:nvSpPr>
          <p:cNvPr id="3" name="Объект 2"/>
          <p:cNvSpPr>
            <a:spLocks noGrp="1"/>
          </p:cNvSpPr>
          <p:nvPr>
            <p:ph idx="1"/>
          </p:nvPr>
        </p:nvSpPr>
        <p:spPr>
          <a:xfrm>
            <a:off x="677334" y="1197865"/>
            <a:ext cx="8596668" cy="4843498"/>
          </a:xfrm>
        </p:spPr>
        <p:txBody>
          <a:bodyPr>
            <a:normAutofit fontScale="85000" lnSpcReduction="20000"/>
          </a:bodyPr>
          <a:lstStyle/>
          <a:p>
            <a:r>
              <a:rPr lang="ru-RU" dirty="0"/>
              <a:t>20</a:t>
            </a:r>
            <a:r>
              <a:rPr lang="en-US" dirty="0"/>
              <a:t>23 season grain harvest was </a:t>
            </a:r>
            <a:r>
              <a:rPr lang="ru-RU" dirty="0"/>
              <a:t>144</a:t>
            </a:r>
            <a:r>
              <a:rPr lang="en-US" dirty="0"/>
              <a:t>,</a:t>
            </a:r>
            <a:r>
              <a:rPr lang="ru-RU" dirty="0"/>
              <a:t>925 </a:t>
            </a:r>
            <a:r>
              <a:rPr lang="en-US" dirty="0"/>
              <a:t>million tons, with </a:t>
            </a:r>
            <a:r>
              <a:rPr lang="en-US" dirty="0" err="1"/>
              <a:t>averge</a:t>
            </a:r>
            <a:r>
              <a:rPr lang="en-US" dirty="0"/>
              <a:t> yield 3,3 tons per ha;</a:t>
            </a:r>
            <a:endParaRPr lang="ru-RU" dirty="0"/>
          </a:p>
          <a:p>
            <a:r>
              <a:rPr lang="en-US" dirty="0"/>
              <a:t>Rostov region</a:t>
            </a:r>
            <a:r>
              <a:rPr lang="ru-RU" dirty="0"/>
              <a:t>. 16</a:t>
            </a:r>
            <a:r>
              <a:rPr lang="en-US" dirty="0"/>
              <a:t>,</a:t>
            </a:r>
            <a:r>
              <a:rPr lang="ru-RU" dirty="0"/>
              <a:t>170 </a:t>
            </a:r>
            <a:r>
              <a:rPr lang="en-US" dirty="0"/>
              <a:t>million tons, yield </a:t>
            </a:r>
            <a:r>
              <a:rPr lang="ru-RU" dirty="0"/>
              <a:t>4</a:t>
            </a:r>
            <a:r>
              <a:rPr lang="en-US" dirty="0"/>
              <a:t>,</a:t>
            </a:r>
            <a:r>
              <a:rPr lang="ru-RU" dirty="0"/>
              <a:t>4 </a:t>
            </a:r>
            <a:r>
              <a:rPr lang="en-US" dirty="0"/>
              <a:t>tons per ha</a:t>
            </a:r>
            <a:r>
              <a:rPr lang="ru-RU" dirty="0"/>
              <a:t>;</a:t>
            </a:r>
          </a:p>
          <a:p>
            <a:r>
              <a:rPr lang="en-US" dirty="0"/>
              <a:t>Krasnodar region</a:t>
            </a:r>
            <a:r>
              <a:rPr lang="ru-RU" dirty="0"/>
              <a:t>. 13</a:t>
            </a:r>
            <a:r>
              <a:rPr lang="en-US" dirty="0"/>
              <a:t>,</a:t>
            </a:r>
            <a:r>
              <a:rPr lang="ru-RU" dirty="0"/>
              <a:t>987 </a:t>
            </a:r>
            <a:r>
              <a:rPr lang="en-US" dirty="0"/>
              <a:t>million tons</a:t>
            </a:r>
            <a:r>
              <a:rPr lang="ru-RU" dirty="0"/>
              <a:t>, </a:t>
            </a:r>
            <a:r>
              <a:rPr lang="en-US" dirty="0"/>
              <a:t>yield </a:t>
            </a:r>
            <a:r>
              <a:rPr lang="ru-RU" dirty="0"/>
              <a:t>5</a:t>
            </a:r>
            <a:r>
              <a:rPr lang="en-US" dirty="0"/>
              <a:t>,</a:t>
            </a:r>
            <a:r>
              <a:rPr lang="ru-RU" dirty="0"/>
              <a:t>6 </a:t>
            </a:r>
            <a:r>
              <a:rPr lang="en-US" dirty="0"/>
              <a:t>tons per ha</a:t>
            </a:r>
            <a:r>
              <a:rPr lang="ru-RU" dirty="0"/>
              <a:t>;</a:t>
            </a:r>
          </a:p>
          <a:p>
            <a:r>
              <a:rPr lang="en-US" dirty="0"/>
              <a:t>Stavropol region</a:t>
            </a:r>
            <a:r>
              <a:rPr lang="ru-RU" dirty="0"/>
              <a:t>. 9</a:t>
            </a:r>
            <a:r>
              <a:rPr lang="en-US" dirty="0"/>
              <a:t>,</a:t>
            </a:r>
            <a:r>
              <a:rPr lang="ru-RU" dirty="0"/>
              <a:t>138 </a:t>
            </a:r>
            <a:r>
              <a:rPr lang="en-US" dirty="0"/>
              <a:t>million tons</a:t>
            </a:r>
            <a:r>
              <a:rPr lang="ru-RU" dirty="0"/>
              <a:t>, </a:t>
            </a:r>
            <a:r>
              <a:rPr lang="en-US" dirty="0"/>
              <a:t>yield </a:t>
            </a:r>
            <a:r>
              <a:rPr lang="ru-RU" dirty="0"/>
              <a:t>3</a:t>
            </a:r>
            <a:r>
              <a:rPr lang="en-US" dirty="0"/>
              <a:t>,</a:t>
            </a:r>
            <a:r>
              <a:rPr lang="ru-RU" dirty="0"/>
              <a:t>8 </a:t>
            </a:r>
            <a:r>
              <a:rPr lang="en-US" dirty="0"/>
              <a:t>tons per ha</a:t>
            </a:r>
            <a:r>
              <a:rPr lang="ru-RU" dirty="0"/>
              <a:t>;</a:t>
            </a:r>
          </a:p>
          <a:p>
            <a:r>
              <a:rPr lang="en-US" dirty="0"/>
              <a:t>Volgograd region</a:t>
            </a:r>
            <a:r>
              <a:rPr lang="ru-RU" dirty="0"/>
              <a:t>. 6</a:t>
            </a:r>
            <a:r>
              <a:rPr lang="en-US" dirty="0"/>
              <a:t>,</a:t>
            </a:r>
            <a:r>
              <a:rPr lang="ru-RU" dirty="0"/>
              <a:t>373 </a:t>
            </a:r>
            <a:r>
              <a:rPr lang="en-US" dirty="0"/>
              <a:t>million tons</a:t>
            </a:r>
            <a:r>
              <a:rPr lang="ru-RU" dirty="0"/>
              <a:t>, </a:t>
            </a:r>
            <a:r>
              <a:rPr lang="en-US" dirty="0"/>
              <a:t>yield </a:t>
            </a:r>
            <a:r>
              <a:rPr lang="ru-RU" dirty="0"/>
              <a:t>3</a:t>
            </a:r>
            <a:r>
              <a:rPr lang="en-US" dirty="0"/>
              <a:t>,</a:t>
            </a:r>
            <a:r>
              <a:rPr lang="ru-RU" dirty="0"/>
              <a:t>0 </a:t>
            </a:r>
            <a:r>
              <a:rPr lang="en-US" dirty="0"/>
              <a:t>tons per ha</a:t>
            </a:r>
            <a:r>
              <a:rPr lang="ru-RU" dirty="0"/>
              <a:t>;</a:t>
            </a:r>
          </a:p>
          <a:p>
            <a:r>
              <a:rPr lang="en-US" dirty="0"/>
              <a:t>Voronezh region</a:t>
            </a:r>
            <a:r>
              <a:rPr lang="ru-RU" dirty="0"/>
              <a:t>. 6</a:t>
            </a:r>
            <a:r>
              <a:rPr lang="en-US" dirty="0"/>
              <a:t>,</a:t>
            </a:r>
            <a:r>
              <a:rPr lang="ru-RU" dirty="0"/>
              <a:t>281 </a:t>
            </a:r>
            <a:r>
              <a:rPr lang="en-US" dirty="0"/>
              <a:t>million tons</a:t>
            </a:r>
            <a:r>
              <a:rPr lang="ru-RU" dirty="0"/>
              <a:t>, </a:t>
            </a:r>
            <a:r>
              <a:rPr lang="en-US" dirty="0"/>
              <a:t>yield </a:t>
            </a:r>
            <a:r>
              <a:rPr lang="ru-RU" dirty="0"/>
              <a:t>4</a:t>
            </a:r>
            <a:r>
              <a:rPr lang="en-US" dirty="0"/>
              <a:t>,</a:t>
            </a:r>
            <a:r>
              <a:rPr lang="ru-RU" dirty="0"/>
              <a:t>4 </a:t>
            </a:r>
            <a:r>
              <a:rPr lang="en-US" dirty="0"/>
              <a:t>tons per ha</a:t>
            </a:r>
            <a:r>
              <a:rPr lang="ru-RU" dirty="0"/>
              <a:t>;</a:t>
            </a:r>
          </a:p>
          <a:p>
            <a:r>
              <a:rPr lang="en-US" dirty="0"/>
              <a:t>Saratov region</a:t>
            </a:r>
            <a:r>
              <a:rPr lang="ru-RU" dirty="0"/>
              <a:t>. 5</a:t>
            </a:r>
            <a:r>
              <a:rPr lang="en-US" dirty="0"/>
              <a:t>,</a:t>
            </a:r>
            <a:r>
              <a:rPr lang="ru-RU" dirty="0"/>
              <a:t>925 </a:t>
            </a:r>
            <a:r>
              <a:rPr lang="en-US" dirty="0"/>
              <a:t>million tons</a:t>
            </a:r>
            <a:r>
              <a:rPr lang="ru-RU" dirty="0"/>
              <a:t>, </a:t>
            </a:r>
            <a:r>
              <a:rPr lang="en-US" dirty="0"/>
              <a:t>yield </a:t>
            </a:r>
            <a:r>
              <a:rPr lang="ru-RU" dirty="0"/>
              <a:t>2</a:t>
            </a:r>
            <a:r>
              <a:rPr lang="en-US" dirty="0"/>
              <a:t>,</a:t>
            </a:r>
            <a:r>
              <a:rPr lang="ru-RU" dirty="0"/>
              <a:t>6 </a:t>
            </a:r>
            <a:r>
              <a:rPr lang="en-US" dirty="0"/>
              <a:t>tons per ha</a:t>
            </a:r>
            <a:r>
              <a:rPr lang="ru-RU" dirty="0"/>
              <a:t>;</a:t>
            </a:r>
          </a:p>
          <a:p>
            <a:r>
              <a:rPr lang="en-US" dirty="0"/>
              <a:t>Kursk region</a:t>
            </a:r>
            <a:r>
              <a:rPr lang="ru-RU" dirty="0"/>
              <a:t>. 5</a:t>
            </a:r>
            <a:r>
              <a:rPr lang="en-US" dirty="0"/>
              <a:t>,</a:t>
            </a:r>
            <a:r>
              <a:rPr lang="ru-RU" dirty="0"/>
              <a:t>507 </a:t>
            </a:r>
            <a:r>
              <a:rPr lang="en-US" dirty="0"/>
              <a:t>million tons</a:t>
            </a:r>
            <a:r>
              <a:rPr lang="ru-RU" dirty="0"/>
              <a:t>, </a:t>
            </a:r>
            <a:r>
              <a:rPr lang="en-US" dirty="0"/>
              <a:t>yield </a:t>
            </a:r>
            <a:r>
              <a:rPr lang="ru-RU" dirty="0"/>
              <a:t>5</a:t>
            </a:r>
            <a:r>
              <a:rPr lang="en-US" dirty="0"/>
              <a:t>,</a:t>
            </a:r>
            <a:r>
              <a:rPr lang="ru-RU" dirty="0"/>
              <a:t>9 </a:t>
            </a:r>
            <a:r>
              <a:rPr lang="en-US" dirty="0"/>
              <a:t>tons per ha</a:t>
            </a:r>
            <a:r>
              <a:rPr lang="ru-RU" dirty="0"/>
              <a:t>;</a:t>
            </a:r>
          </a:p>
          <a:p>
            <a:r>
              <a:rPr lang="en-US" dirty="0"/>
              <a:t>Tambov region</a:t>
            </a:r>
            <a:r>
              <a:rPr lang="ru-RU" dirty="0"/>
              <a:t>. 5</a:t>
            </a:r>
            <a:r>
              <a:rPr lang="en-US" dirty="0"/>
              <a:t>,</a:t>
            </a:r>
            <a:r>
              <a:rPr lang="ru-RU" dirty="0"/>
              <a:t>138 </a:t>
            </a:r>
            <a:r>
              <a:rPr lang="en-US" dirty="0"/>
              <a:t>million tons</a:t>
            </a:r>
            <a:r>
              <a:rPr lang="ru-RU" dirty="0"/>
              <a:t>, </a:t>
            </a:r>
            <a:r>
              <a:rPr lang="en-US" dirty="0"/>
              <a:t>yield </a:t>
            </a:r>
            <a:r>
              <a:rPr lang="ru-RU" dirty="0"/>
              <a:t>4</a:t>
            </a:r>
            <a:r>
              <a:rPr lang="en-US" dirty="0"/>
              <a:t>,</a:t>
            </a:r>
            <a:r>
              <a:rPr lang="ru-RU" dirty="0"/>
              <a:t>9</a:t>
            </a:r>
            <a:r>
              <a:rPr lang="en-US" dirty="0"/>
              <a:t> tons per ha</a:t>
            </a:r>
            <a:r>
              <a:rPr lang="ru-RU" dirty="0"/>
              <a:t>;</a:t>
            </a:r>
          </a:p>
          <a:p>
            <a:r>
              <a:rPr lang="en-US" dirty="0"/>
              <a:t>Altay region</a:t>
            </a:r>
            <a:r>
              <a:rPr lang="ru-RU" dirty="0"/>
              <a:t>. 4</a:t>
            </a:r>
            <a:r>
              <a:rPr lang="en-US" dirty="0"/>
              <a:t>,</a:t>
            </a:r>
            <a:r>
              <a:rPr lang="ru-RU" dirty="0"/>
              <a:t>500 </a:t>
            </a:r>
            <a:r>
              <a:rPr lang="en-US" dirty="0"/>
              <a:t>million tons</a:t>
            </a:r>
            <a:r>
              <a:rPr lang="ru-RU" dirty="0"/>
              <a:t>, </a:t>
            </a:r>
            <a:r>
              <a:rPr lang="en-US" dirty="0"/>
              <a:t>yield </a:t>
            </a:r>
            <a:r>
              <a:rPr lang="ru-RU" dirty="0"/>
              <a:t>1</a:t>
            </a:r>
            <a:r>
              <a:rPr lang="en-US" dirty="0"/>
              <a:t>,</a:t>
            </a:r>
            <a:r>
              <a:rPr lang="ru-RU" dirty="0"/>
              <a:t>4 </a:t>
            </a:r>
            <a:r>
              <a:rPr lang="en-US" dirty="0"/>
              <a:t>tons per ha</a:t>
            </a:r>
            <a:r>
              <a:rPr lang="ru-RU" dirty="0"/>
              <a:t>;</a:t>
            </a:r>
          </a:p>
          <a:p>
            <a:r>
              <a:rPr lang="en-US" dirty="0"/>
              <a:t>Orel region</a:t>
            </a:r>
            <a:r>
              <a:rPr lang="ru-RU" dirty="0"/>
              <a:t>. 4</a:t>
            </a:r>
            <a:r>
              <a:rPr lang="en-US" dirty="0"/>
              <a:t>,</a:t>
            </a:r>
            <a:r>
              <a:rPr lang="ru-RU" dirty="0"/>
              <a:t>142 </a:t>
            </a:r>
            <a:r>
              <a:rPr lang="en-US" dirty="0"/>
              <a:t>million tons</a:t>
            </a:r>
            <a:r>
              <a:rPr lang="ru-RU" dirty="0"/>
              <a:t>, </a:t>
            </a:r>
            <a:r>
              <a:rPr lang="en-US" dirty="0"/>
              <a:t>yield </a:t>
            </a:r>
            <a:r>
              <a:rPr lang="ru-RU" dirty="0"/>
              <a:t>5</a:t>
            </a:r>
            <a:r>
              <a:rPr lang="en-US" dirty="0"/>
              <a:t>,</a:t>
            </a:r>
            <a:r>
              <a:rPr lang="ru-RU" dirty="0"/>
              <a:t>1 </a:t>
            </a:r>
            <a:r>
              <a:rPr lang="en-US" dirty="0"/>
              <a:t>tons per ha</a:t>
            </a:r>
            <a:r>
              <a:rPr lang="ru-RU" dirty="0"/>
              <a:t>;</a:t>
            </a:r>
          </a:p>
          <a:p>
            <a:r>
              <a:rPr lang="en-US" dirty="0"/>
              <a:t>Belgorod region</a:t>
            </a:r>
            <a:r>
              <a:rPr lang="ru-RU" dirty="0"/>
              <a:t>. 3</a:t>
            </a:r>
            <a:r>
              <a:rPr lang="en-US" dirty="0"/>
              <a:t>,</a:t>
            </a:r>
            <a:r>
              <a:rPr lang="ru-RU" dirty="0"/>
              <a:t>656 </a:t>
            </a:r>
            <a:r>
              <a:rPr lang="en-US" dirty="0"/>
              <a:t>million tons</a:t>
            </a:r>
            <a:r>
              <a:rPr lang="ru-RU" dirty="0"/>
              <a:t>, </a:t>
            </a:r>
            <a:r>
              <a:rPr lang="en-US" dirty="0"/>
              <a:t>yield </a:t>
            </a:r>
            <a:r>
              <a:rPr lang="ru-RU" dirty="0"/>
              <a:t>5</a:t>
            </a:r>
            <a:r>
              <a:rPr lang="en-US" dirty="0"/>
              <a:t>,</a:t>
            </a:r>
            <a:r>
              <a:rPr lang="ru-RU" dirty="0"/>
              <a:t>9 </a:t>
            </a:r>
            <a:r>
              <a:rPr lang="en-US" dirty="0"/>
              <a:t>tons per ha</a:t>
            </a:r>
            <a:r>
              <a:rPr lang="ru-RU" dirty="0"/>
              <a:t>;</a:t>
            </a:r>
          </a:p>
          <a:p>
            <a:r>
              <a:rPr lang="en-US" dirty="0"/>
              <a:t>Lipetsk region</a:t>
            </a:r>
            <a:r>
              <a:rPr lang="ru-RU" dirty="0"/>
              <a:t>. 3</a:t>
            </a:r>
            <a:r>
              <a:rPr lang="en-US" dirty="0"/>
              <a:t>,</a:t>
            </a:r>
            <a:r>
              <a:rPr lang="ru-RU" dirty="0"/>
              <a:t>653 </a:t>
            </a:r>
            <a:r>
              <a:rPr lang="en-US" dirty="0"/>
              <a:t>million tons</a:t>
            </a:r>
            <a:r>
              <a:rPr lang="ru-RU" dirty="0"/>
              <a:t>, </a:t>
            </a:r>
            <a:r>
              <a:rPr lang="en-US" dirty="0"/>
              <a:t>yield </a:t>
            </a:r>
            <a:r>
              <a:rPr lang="ru-RU" dirty="0"/>
              <a:t>4</a:t>
            </a:r>
            <a:r>
              <a:rPr lang="en-US" dirty="0"/>
              <a:t>,</a:t>
            </a:r>
            <a:r>
              <a:rPr lang="ru-RU" dirty="0"/>
              <a:t>8 </a:t>
            </a:r>
            <a:r>
              <a:rPr lang="en-US" dirty="0"/>
              <a:t>tons per ha</a:t>
            </a:r>
            <a:r>
              <a:rPr lang="ru-RU" dirty="0"/>
              <a:t>;</a:t>
            </a:r>
          </a:p>
          <a:p>
            <a:r>
              <a:rPr lang="en-US" dirty="0" err="1"/>
              <a:t>Tatarstan</a:t>
            </a:r>
            <a:r>
              <a:rPr lang="ru-RU" dirty="0"/>
              <a:t>. 3</a:t>
            </a:r>
            <a:r>
              <a:rPr lang="en-US" dirty="0"/>
              <a:t>,</a:t>
            </a:r>
            <a:r>
              <a:rPr lang="ru-RU" dirty="0"/>
              <a:t>604 </a:t>
            </a:r>
            <a:r>
              <a:rPr lang="en-US" dirty="0"/>
              <a:t>million tons</a:t>
            </a:r>
            <a:r>
              <a:rPr lang="ru-RU" dirty="0"/>
              <a:t>, </a:t>
            </a:r>
            <a:r>
              <a:rPr lang="en-US" dirty="0"/>
              <a:t>yield </a:t>
            </a:r>
            <a:r>
              <a:rPr lang="ru-RU" dirty="0"/>
              <a:t>2</a:t>
            </a:r>
            <a:r>
              <a:rPr lang="en-US" dirty="0"/>
              <a:t>,</a:t>
            </a:r>
            <a:r>
              <a:rPr lang="ru-RU" dirty="0"/>
              <a:t>5 </a:t>
            </a:r>
            <a:r>
              <a:rPr lang="en-US" dirty="0"/>
              <a:t>tons per ha</a:t>
            </a:r>
            <a:r>
              <a:rPr lang="ru-RU" dirty="0"/>
              <a:t>;</a:t>
            </a:r>
          </a:p>
          <a:p>
            <a:r>
              <a:rPr lang="en-US" dirty="0"/>
              <a:t>Orenburg region</a:t>
            </a:r>
            <a:r>
              <a:rPr lang="ru-RU" dirty="0"/>
              <a:t>. 3</a:t>
            </a:r>
            <a:r>
              <a:rPr lang="en-US" dirty="0"/>
              <a:t>,</a:t>
            </a:r>
            <a:r>
              <a:rPr lang="ru-RU" dirty="0"/>
              <a:t>401 </a:t>
            </a:r>
            <a:r>
              <a:rPr lang="en-US" dirty="0"/>
              <a:t>million tons</a:t>
            </a:r>
            <a:r>
              <a:rPr lang="ru-RU" dirty="0"/>
              <a:t>, </a:t>
            </a:r>
            <a:r>
              <a:rPr lang="en-US" dirty="0"/>
              <a:t>yield </a:t>
            </a:r>
            <a:r>
              <a:rPr lang="ru-RU" dirty="0"/>
              <a:t>1</a:t>
            </a:r>
            <a:r>
              <a:rPr lang="en-US" dirty="0"/>
              <a:t>,</a:t>
            </a:r>
            <a:r>
              <a:rPr lang="ru-RU" dirty="0"/>
              <a:t>4 </a:t>
            </a:r>
            <a:r>
              <a:rPr lang="en-US" dirty="0"/>
              <a:t>tons per ha</a:t>
            </a:r>
            <a:r>
              <a:rPr lang="ru-RU" dirty="0"/>
              <a:t>;</a:t>
            </a:r>
          </a:p>
          <a:p>
            <a:endParaRPr lang="ru-RU" dirty="0"/>
          </a:p>
        </p:txBody>
      </p:sp>
    </p:spTree>
    <p:extLst>
      <p:ext uri="{BB962C8B-B14F-4D97-AF65-F5344CB8AC3E}">
        <p14:creationId xmlns:p14="http://schemas.microsoft.com/office/powerpoint/2010/main" val="391403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342" y="198120"/>
            <a:ext cx="8596668" cy="688848"/>
          </a:xfrm>
        </p:spPr>
        <p:txBody>
          <a:bodyPr>
            <a:normAutofit/>
          </a:bodyPr>
          <a:lstStyle/>
          <a:p>
            <a:r>
              <a:rPr lang="en-US" sz="1800" dirty="0">
                <a:solidFill>
                  <a:schemeClr val="accent2">
                    <a:lumMod val="75000"/>
                  </a:schemeClr>
                </a:solidFill>
              </a:rPr>
              <a:t>TOP BARLEY PRODUCING REGIONS IN RUSSIA IN 2023</a:t>
            </a:r>
            <a:endParaRPr lang="ru-RU" sz="1800" dirty="0">
              <a:solidFill>
                <a:schemeClr val="accent2">
                  <a:lumMod val="75000"/>
                </a:schemeClr>
              </a:solidFill>
            </a:endParaRPr>
          </a:p>
        </p:txBody>
      </p:sp>
      <p:sp>
        <p:nvSpPr>
          <p:cNvPr id="3" name="Объект 2"/>
          <p:cNvSpPr>
            <a:spLocks noGrp="1"/>
          </p:cNvSpPr>
          <p:nvPr>
            <p:ph idx="1"/>
          </p:nvPr>
        </p:nvSpPr>
        <p:spPr>
          <a:xfrm>
            <a:off x="741342" y="886968"/>
            <a:ext cx="8596668" cy="5468112"/>
          </a:xfrm>
        </p:spPr>
        <p:txBody>
          <a:bodyPr>
            <a:normAutofit fontScale="92500" lnSpcReduction="10000"/>
          </a:bodyPr>
          <a:lstStyle/>
          <a:p>
            <a:r>
              <a:rPr lang="ru-RU" dirty="0"/>
              <a:t>2023 </a:t>
            </a:r>
            <a:r>
              <a:rPr lang="en-US" dirty="0"/>
              <a:t>season barley harvest was </a:t>
            </a:r>
            <a:r>
              <a:rPr lang="ru-RU" dirty="0"/>
              <a:t>21</a:t>
            </a:r>
            <a:r>
              <a:rPr lang="en-US" dirty="0"/>
              <a:t>,</a:t>
            </a:r>
            <a:r>
              <a:rPr lang="ru-RU" dirty="0"/>
              <a:t>146 </a:t>
            </a:r>
            <a:r>
              <a:rPr lang="en-US" dirty="0"/>
              <a:t>million tons; average yield –</a:t>
            </a:r>
            <a:r>
              <a:rPr lang="ru-RU" dirty="0"/>
              <a:t> 2</a:t>
            </a:r>
            <a:r>
              <a:rPr lang="en-US" dirty="0"/>
              <a:t>,</a:t>
            </a:r>
            <a:r>
              <a:rPr lang="ru-RU" dirty="0"/>
              <a:t>7 </a:t>
            </a:r>
            <a:r>
              <a:rPr lang="en-US" dirty="0"/>
              <a:t>t/ha</a:t>
            </a:r>
            <a:r>
              <a:rPr lang="ru-RU" dirty="0"/>
              <a:t>. </a:t>
            </a:r>
            <a:endParaRPr lang="en-US" dirty="0"/>
          </a:p>
          <a:p>
            <a:r>
              <a:rPr lang="en-US" dirty="0"/>
              <a:t>Voronezh region</a:t>
            </a:r>
            <a:r>
              <a:rPr lang="ru-RU" dirty="0"/>
              <a:t>. 1</a:t>
            </a:r>
            <a:r>
              <a:rPr lang="en-US" dirty="0"/>
              <a:t>,</a:t>
            </a:r>
            <a:r>
              <a:rPr lang="ru-RU" dirty="0"/>
              <a:t>314 </a:t>
            </a:r>
            <a:r>
              <a:rPr lang="en-US" dirty="0"/>
              <a:t>million tons</a:t>
            </a:r>
            <a:r>
              <a:rPr lang="ru-RU" dirty="0"/>
              <a:t>, </a:t>
            </a:r>
            <a:r>
              <a:rPr lang="en-US" dirty="0"/>
              <a:t>yield – </a:t>
            </a:r>
            <a:r>
              <a:rPr lang="ru-RU" dirty="0"/>
              <a:t>3</a:t>
            </a:r>
            <a:r>
              <a:rPr lang="en-US" dirty="0"/>
              <a:t>,</a:t>
            </a:r>
            <a:r>
              <a:rPr lang="ru-RU" dirty="0"/>
              <a:t>6 </a:t>
            </a:r>
            <a:r>
              <a:rPr lang="en-US" dirty="0"/>
              <a:t>tons per ha</a:t>
            </a:r>
            <a:r>
              <a:rPr lang="ru-RU" dirty="0"/>
              <a:t>;</a:t>
            </a:r>
          </a:p>
          <a:p>
            <a:r>
              <a:rPr lang="en-US" dirty="0"/>
              <a:t>Krasnodar region</a:t>
            </a:r>
            <a:r>
              <a:rPr lang="ru-RU" dirty="0"/>
              <a:t>. 1</a:t>
            </a:r>
            <a:r>
              <a:rPr lang="en-US" dirty="0"/>
              <a:t>,</a:t>
            </a:r>
            <a:r>
              <a:rPr lang="ru-RU" dirty="0"/>
              <a:t>101 </a:t>
            </a:r>
            <a:r>
              <a:rPr lang="en-US" dirty="0"/>
              <a:t>million tons</a:t>
            </a:r>
            <a:r>
              <a:rPr lang="ru-RU" dirty="0"/>
              <a:t>, </a:t>
            </a:r>
            <a:r>
              <a:rPr lang="en-US" dirty="0"/>
              <a:t>yield </a:t>
            </a:r>
            <a:r>
              <a:rPr lang="ru-RU" dirty="0"/>
              <a:t>5</a:t>
            </a:r>
            <a:r>
              <a:rPr lang="en-US" dirty="0"/>
              <a:t>,</a:t>
            </a:r>
            <a:r>
              <a:rPr lang="ru-RU" dirty="0"/>
              <a:t>6 </a:t>
            </a:r>
            <a:r>
              <a:rPr lang="en-US" dirty="0"/>
              <a:t>tons per ha</a:t>
            </a:r>
            <a:r>
              <a:rPr lang="ru-RU" dirty="0"/>
              <a:t>;</a:t>
            </a:r>
          </a:p>
          <a:p>
            <a:r>
              <a:rPr lang="en-US" dirty="0"/>
              <a:t>Tambov region</a:t>
            </a:r>
            <a:r>
              <a:rPr lang="ru-RU" dirty="0"/>
              <a:t>. 998 </a:t>
            </a:r>
            <a:r>
              <a:rPr lang="en-US" dirty="0"/>
              <a:t>thousand tons</a:t>
            </a:r>
            <a:r>
              <a:rPr lang="ru-RU" dirty="0"/>
              <a:t>, </a:t>
            </a:r>
            <a:r>
              <a:rPr lang="en-US" dirty="0"/>
              <a:t>yield – </a:t>
            </a:r>
            <a:r>
              <a:rPr lang="ru-RU" dirty="0"/>
              <a:t>4</a:t>
            </a:r>
            <a:r>
              <a:rPr lang="en-US" dirty="0"/>
              <a:t>,</a:t>
            </a:r>
            <a:r>
              <a:rPr lang="ru-RU" dirty="0"/>
              <a:t>1 </a:t>
            </a:r>
            <a:r>
              <a:rPr lang="en-US" dirty="0"/>
              <a:t>tons per ha</a:t>
            </a:r>
            <a:r>
              <a:rPr lang="ru-RU" dirty="0"/>
              <a:t>;</a:t>
            </a:r>
          </a:p>
          <a:p>
            <a:r>
              <a:rPr lang="en-US" dirty="0"/>
              <a:t>Kursk region</a:t>
            </a:r>
            <a:r>
              <a:rPr lang="ru-RU" dirty="0"/>
              <a:t>. 978 </a:t>
            </a:r>
            <a:r>
              <a:rPr lang="en-US" dirty="0"/>
              <a:t>thousand tons</a:t>
            </a:r>
            <a:r>
              <a:rPr lang="ru-RU" dirty="0"/>
              <a:t>, </a:t>
            </a:r>
            <a:r>
              <a:rPr lang="en-US" dirty="0"/>
              <a:t>yield - </a:t>
            </a:r>
            <a:r>
              <a:rPr lang="ru-RU" dirty="0"/>
              <a:t>2</a:t>
            </a:r>
            <a:r>
              <a:rPr lang="en-US" dirty="0"/>
              <a:t>,</a:t>
            </a:r>
            <a:r>
              <a:rPr lang="ru-RU" dirty="0"/>
              <a:t>3 </a:t>
            </a:r>
            <a:r>
              <a:rPr lang="en-US" dirty="0"/>
              <a:t>tons per ha</a:t>
            </a:r>
            <a:r>
              <a:rPr lang="ru-RU" dirty="0"/>
              <a:t>;</a:t>
            </a:r>
          </a:p>
          <a:p>
            <a:r>
              <a:rPr lang="en-US" dirty="0"/>
              <a:t>Rostov region</a:t>
            </a:r>
            <a:r>
              <a:rPr lang="ru-RU" dirty="0"/>
              <a:t>. 977 </a:t>
            </a:r>
            <a:r>
              <a:rPr lang="en-US" dirty="0"/>
              <a:t>thousand tons</a:t>
            </a:r>
            <a:r>
              <a:rPr lang="ru-RU" dirty="0"/>
              <a:t>, </a:t>
            </a:r>
            <a:r>
              <a:rPr lang="en-US" dirty="0"/>
              <a:t>yield - </a:t>
            </a:r>
            <a:r>
              <a:rPr lang="ru-RU" dirty="0"/>
              <a:t>3</a:t>
            </a:r>
            <a:r>
              <a:rPr lang="en-US" dirty="0"/>
              <a:t>,</a:t>
            </a:r>
            <a:r>
              <a:rPr lang="ru-RU" dirty="0"/>
              <a:t>3 </a:t>
            </a:r>
            <a:r>
              <a:rPr lang="en-US" dirty="0"/>
              <a:t>tons per ha</a:t>
            </a:r>
            <a:r>
              <a:rPr lang="ru-RU" dirty="0"/>
              <a:t>;</a:t>
            </a:r>
          </a:p>
          <a:p>
            <a:r>
              <a:rPr lang="en-US" dirty="0" err="1"/>
              <a:t>Tatarstan</a:t>
            </a:r>
            <a:r>
              <a:rPr lang="ru-RU" dirty="0"/>
              <a:t>. 961 </a:t>
            </a:r>
            <a:r>
              <a:rPr lang="en-US" dirty="0"/>
              <a:t>thousand tons</a:t>
            </a:r>
            <a:r>
              <a:rPr lang="ru-RU" dirty="0"/>
              <a:t>, </a:t>
            </a:r>
            <a:r>
              <a:rPr lang="en-US" dirty="0"/>
              <a:t>yield - </a:t>
            </a:r>
            <a:r>
              <a:rPr lang="ru-RU" dirty="0"/>
              <a:t>2</a:t>
            </a:r>
            <a:r>
              <a:rPr lang="en-US" dirty="0"/>
              <a:t>,</a:t>
            </a:r>
            <a:r>
              <a:rPr lang="ru-RU" dirty="0"/>
              <a:t>4 </a:t>
            </a:r>
            <a:r>
              <a:rPr lang="en-US" dirty="0"/>
              <a:t>tons per ha</a:t>
            </a:r>
            <a:r>
              <a:rPr lang="ru-RU" dirty="0"/>
              <a:t>;</a:t>
            </a:r>
          </a:p>
          <a:p>
            <a:r>
              <a:rPr lang="en-US" dirty="0"/>
              <a:t>Stavropol region</a:t>
            </a:r>
            <a:r>
              <a:rPr lang="ru-RU" dirty="0"/>
              <a:t>. 882 </a:t>
            </a:r>
            <a:r>
              <a:rPr lang="en-US" dirty="0"/>
              <a:t>thousand tons</a:t>
            </a:r>
            <a:r>
              <a:rPr lang="ru-RU" dirty="0"/>
              <a:t>, </a:t>
            </a:r>
            <a:r>
              <a:rPr lang="en-US" dirty="0"/>
              <a:t>yield – </a:t>
            </a:r>
            <a:r>
              <a:rPr lang="ru-RU" dirty="0"/>
              <a:t>3</a:t>
            </a:r>
            <a:r>
              <a:rPr lang="en-US" dirty="0"/>
              <a:t>,</a:t>
            </a:r>
            <a:r>
              <a:rPr lang="ru-RU" dirty="0"/>
              <a:t>6 </a:t>
            </a:r>
            <a:r>
              <a:rPr lang="en-US" dirty="0"/>
              <a:t>tons per ha</a:t>
            </a:r>
            <a:r>
              <a:rPr lang="ru-RU" dirty="0"/>
              <a:t>;</a:t>
            </a:r>
          </a:p>
          <a:p>
            <a:r>
              <a:rPr lang="en-US" dirty="0" err="1"/>
              <a:t>Bashkiriya</a:t>
            </a:r>
            <a:r>
              <a:rPr lang="ru-RU" dirty="0"/>
              <a:t>. 809 </a:t>
            </a:r>
            <a:r>
              <a:rPr lang="en-US" dirty="0"/>
              <a:t>thousand tons</a:t>
            </a:r>
            <a:r>
              <a:rPr lang="ru-RU" dirty="0"/>
              <a:t>, </a:t>
            </a:r>
            <a:r>
              <a:rPr lang="en-US" dirty="0"/>
              <a:t>yield – </a:t>
            </a:r>
            <a:r>
              <a:rPr lang="ru-RU" dirty="0"/>
              <a:t>1</a:t>
            </a:r>
            <a:r>
              <a:rPr lang="en-US" dirty="0"/>
              <a:t>,</a:t>
            </a:r>
            <a:r>
              <a:rPr lang="ru-RU" dirty="0"/>
              <a:t>9 </a:t>
            </a:r>
            <a:r>
              <a:rPr lang="en-US" dirty="0"/>
              <a:t>tons per ha</a:t>
            </a:r>
            <a:r>
              <a:rPr lang="ru-RU" dirty="0"/>
              <a:t>;</a:t>
            </a:r>
          </a:p>
          <a:p>
            <a:r>
              <a:rPr lang="en-US" dirty="0"/>
              <a:t>Orel region</a:t>
            </a:r>
            <a:r>
              <a:rPr lang="ru-RU" dirty="0"/>
              <a:t>. 793 </a:t>
            </a:r>
            <a:r>
              <a:rPr lang="en-US" dirty="0"/>
              <a:t>thousand tons</a:t>
            </a:r>
            <a:r>
              <a:rPr lang="ru-RU" dirty="0"/>
              <a:t>, </a:t>
            </a:r>
            <a:r>
              <a:rPr lang="en-US" dirty="0"/>
              <a:t>yield </a:t>
            </a:r>
            <a:r>
              <a:rPr lang="ru-RU" dirty="0"/>
              <a:t>4</a:t>
            </a:r>
            <a:r>
              <a:rPr lang="en-US" dirty="0"/>
              <a:t>,</a:t>
            </a:r>
            <a:r>
              <a:rPr lang="ru-RU" dirty="0"/>
              <a:t>4 </a:t>
            </a:r>
            <a:r>
              <a:rPr lang="en-US" dirty="0"/>
              <a:t>tons per ha</a:t>
            </a:r>
            <a:r>
              <a:rPr lang="ru-RU" dirty="0"/>
              <a:t>;</a:t>
            </a:r>
          </a:p>
          <a:p>
            <a:r>
              <a:rPr lang="en-US" dirty="0"/>
              <a:t>Lipetsk region</a:t>
            </a:r>
            <a:r>
              <a:rPr lang="ru-RU" dirty="0"/>
              <a:t>. 781 </a:t>
            </a:r>
            <a:r>
              <a:rPr lang="en-US" dirty="0"/>
              <a:t>thousand tons</a:t>
            </a:r>
            <a:r>
              <a:rPr lang="ru-RU" dirty="0"/>
              <a:t>, </a:t>
            </a:r>
            <a:r>
              <a:rPr lang="en-US" dirty="0"/>
              <a:t>yield – </a:t>
            </a:r>
            <a:r>
              <a:rPr lang="ru-RU" dirty="0"/>
              <a:t>4</a:t>
            </a:r>
            <a:r>
              <a:rPr lang="en-US" dirty="0"/>
              <a:t>,</a:t>
            </a:r>
            <a:r>
              <a:rPr lang="ru-RU" dirty="0"/>
              <a:t>2 </a:t>
            </a:r>
            <a:r>
              <a:rPr lang="en-US" dirty="0"/>
              <a:t>tons per ha</a:t>
            </a:r>
            <a:r>
              <a:rPr lang="ru-RU" dirty="0"/>
              <a:t>;</a:t>
            </a:r>
          </a:p>
          <a:p>
            <a:r>
              <a:rPr lang="en-US" dirty="0"/>
              <a:t>Ryazan region.</a:t>
            </a:r>
            <a:r>
              <a:rPr lang="ru-RU" dirty="0"/>
              <a:t> 681 </a:t>
            </a:r>
            <a:r>
              <a:rPr lang="en-US" dirty="0"/>
              <a:t>thousand tons</a:t>
            </a:r>
            <a:r>
              <a:rPr lang="ru-RU" dirty="0"/>
              <a:t>, </a:t>
            </a:r>
            <a:r>
              <a:rPr lang="en-US" dirty="0"/>
              <a:t>yield - </a:t>
            </a:r>
            <a:r>
              <a:rPr lang="ru-RU" dirty="0"/>
              <a:t>3</a:t>
            </a:r>
            <a:r>
              <a:rPr lang="en-US" dirty="0"/>
              <a:t>,</a:t>
            </a:r>
            <a:r>
              <a:rPr lang="ru-RU" dirty="0"/>
              <a:t>7 </a:t>
            </a:r>
            <a:r>
              <a:rPr lang="en-US" dirty="0"/>
              <a:t>tons per ha</a:t>
            </a:r>
            <a:r>
              <a:rPr lang="ru-RU" dirty="0"/>
              <a:t>;</a:t>
            </a:r>
          </a:p>
          <a:p>
            <a:r>
              <a:rPr lang="en-US" dirty="0"/>
              <a:t>Crimea</a:t>
            </a:r>
            <a:r>
              <a:rPr lang="ru-RU" dirty="0"/>
              <a:t>. 603 </a:t>
            </a:r>
            <a:r>
              <a:rPr lang="en-US" dirty="0"/>
              <a:t>thousand tons</a:t>
            </a:r>
            <a:r>
              <a:rPr lang="ru-RU" dirty="0"/>
              <a:t>, </a:t>
            </a:r>
            <a:r>
              <a:rPr lang="en-US" dirty="0"/>
              <a:t>yield – </a:t>
            </a:r>
            <a:r>
              <a:rPr lang="ru-RU" dirty="0"/>
              <a:t>3</a:t>
            </a:r>
            <a:r>
              <a:rPr lang="en-US" dirty="0"/>
              <a:t>,</a:t>
            </a:r>
            <a:r>
              <a:rPr lang="ru-RU" dirty="0"/>
              <a:t>3 </a:t>
            </a:r>
            <a:r>
              <a:rPr lang="en-US" dirty="0"/>
              <a:t>tons per ha</a:t>
            </a:r>
            <a:r>
              <a:rPr lang="ru-RU" dirty="0"/>
              <a:t>;</a:t>
            </a:r>
          </a:p>
          <a:p>
            <a:r>
              <a:rPr lang="en-US" dirty="0"/>
              <a:t>Orenburg region</a:t>
            </a:r>
            <a:r>
              <a:rPr lang="ru-RU" dirty="0"/>
              <a:t>. 587 </a:t>
            </a:r>
            <a:r>
              <a:rPr lang="en-US" dirty="0"/>
              <a:t>thousand tons</a:t>
            </a:r>
            <a:r>
              <a:rPr lang="ru-RU" dirty="0"/>
              <a:t>, </a:t>
            </a:r>
            <a:r>
              <a:rPr lang="en-US" dirty="0"/>
              <a:t>yield – </a:t>
            </a:r>
            <a:r>
              <a:rPr lang="ru-RU" dirty="0"/>
              <a:t>1</a:t>
            </a:r>
            <a:r>
              <a:rPr lang="en-US" dirty="0"/>
              <a:t>,</a:t>
            </a:r>
            <a:r>
              <a:rPr lang="ru-RU" dirty="0"/>
              <a:t>2 </a:t>
            </a:r>
            <a:r>
              <a:rPr lang="en-US" dirty="0"/>
              <a:t>tons per ha</a:t>
            </a:r>
            <a:r>
              <a:rPr lang="ru-RU" dirty="0"/>
              <a:t>;</a:t>
            </a:r>
          </a:p>
          <a:p>
            <a:r>
              <a:rPr lang="en-US" dirty="0"/>
              <a:t>Tula region</a:t>
            </a:r>
            <a:r>
              <a:rPr lang="ru-RU" dirty="0"/>
              <a:t>. 554 </a:t>
            </a:r>
            <a:r>
              <a:rPr lang="en-US" dirty="0"/>
              <a:t>thousand tons</a:t>
            </a:r>
            <a:r>
              <a:rPr lang="ru-RU" dirty="0"/>
              <a:t>, </a:t>
            </a:r>
            <a:r>
              <a:rPr lang="en-US" dirty="0"/>
              <a:t>yield – </a:t>
            </a:r>
            <a:r>
              <a:rPr lang="ru-RU" dirty="0"/>
              <a:t>4</a:t>
            </a:r>
            <a:r>
              <a:rPr lang="en-US" dirty="0"/>
              <a:t>,</a:t>
            </a:r>
            <a:r>
              <a:rPr lang="ru-RU" dirty="0"/>
              <a:t>2 </a:t>
            </a:r>
            <a:r>
              <a:rPr lang="en-US" dirty="0"/>
              <a:t>tons per ha</a:t>
            </a:r>
            <a:r>
              <a:rPr lang="ru-RU" dirty="0"/>
              <a:t>.</a:t>
            </a:r>
          </a:p>
          <a:p>
            <a:endParaRPr lang="ru-RU" dirty="0"/>
          </a:p>
        </p:txBody>
      </p:sp>
    </p:spTree>
    <p:extLst>
      <p:ext uri="{BB962C8B-B14F-4D97-AF65-F5344CB8AC3E}">
        <p14:creationId xmlns:p14="http://schemas.microsoft.com/office/powerpoint/2010/main" val="40970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0896"/>
            <a:ext cx="8596668" cy="694944"/>
          </a:xfrm>
        </p:spPr>
        <p:txBody>
          <a:bodyPr>
            <a:normAutofit/>
          </a:bodyPr>
          <a:lstStyle/>
          <a:p>
            <a:r>
              <a:rPr lang="en-US" sz="1800" dirty="0"/>
              <a:t>TOP CORN PRODUCING REGIONS IN RUSSIA IN 2023</a:t>
            </a:r>
            <a:endParaRPr lang="ru-RU" sz="1800" dirty="0"/>
          </a:p>
        </p:txBody>
      </p:sp>
      <p:sp>
        <p:nvSpPr>
          <p:cNvPr id="3" name="Объект 2"/>
          <p:cNvSpPr>
            <a:spLocks noGrp="1"/>
          </p:cNvSpPr>
          <p:nvPr>
            <p:ph idx="1"/>
          </p:nvPr>
        </p:nvSpPr>
        <p:spPr>
          <a:xfrm>
            <a:off x="677334" y="1124712"/>
            <a:ext cx="8596668" cy="5166360"/>
          </a:xfrm>
        </p:spPr>
        <p:txBody>
          <a:bodyPr>
            <a:normAutofit fontScale="92500" lnSpcReduction="10000"/>
          </a:bodyPr>
          <a:lstStyle/>
          <a:p>
            <a:r>
              <a:rPr lang="en-US" dirty="0"/>
              <a:t>Corn harvest in Russia in </a:t>
            </a:r>
            <a:r>
              <a:rPr lang="ru-RU" dirty="0"/>
              <a:t>2023 </a:t>
            </a:r>
            <a:r>
              <a:rPr lang="en-US" dirty="0"/>
              <a:t>was </a:t>
            </a:r>
            <a:r>
              <a:rPr lang="ru-RU" dirty="0"/>
              <a:t>16</a:t>
            </a:r>
            <a:r>
              <a:rPr lang="en-US" dirty="0"/>
              <a:t>,</a:t>
            </a:r>
            <a:r>
              <a:rPr lang="ru-RU" dirty="0"/>
              <a:t>624 </a:t>
            </a:r>
            <a:r>
              <a:rPr lang="en-US" dirty="0"/>
              <a:t>million tons, with average yield of 6,9 tons per ha.</a:t>
            </a:r>
            <a:endParaRPr lang="ru-RU" dirty="0"/>
          </a:p>
          <a:p>
            <a:r>
              <a:rPr lang="en-US" dirty="0"/>
              <a:t>Krasnodar region</a:t>
            </a:r>
            <a:r>
              <a:rPr lang="ru-RU" dirty="0"/>
              <a:t>. 2</a:t>
            </a:r>
            <a:r>
              <a:rPr lang="en-US" dirty="0"/>
              <a:t>,</a:t>
            </a:r>
            <a:r>
              <a:rPr lang="ru-RU" dirty="0"/>
              <a:t>458 </a:t>
            </a:r>
            <a:r>
              <a:rPr lang="en-US" dirty="0"/>
              <a:t>million tons</a:t>
            </a:r>
            <a:r>
              <a:rPr lang="ru-RU" dirty="0"/>
              <a:t>, </a:t>
            </a:r>
            <a:r>
              <a:rPr lang="en-US" dirty="0"/>
              <a:t>yield – </a:t>
            </a:r>
            <a:r>
              <a:rPr lang="ru-RU" dirty="0"/>
              <a:t>6</a:t>
            </a:r>
            <a:r>
              <a:rPr lang="en-US" dirty="0"/>
              <a:t>,</a:t>
            </a:r>
            <a:r>
              <a:rPr lang="ru-RU" dirty="0"/>
              <a:t>0 </a:t>
            </a:r>
            <a:r>
              <a:rPr lang="en-US" dirty="0"/>
              <a:t>ton per ha</a:t>
            </a:r>
            <a:r>
              <a:rPr lang="ru-RU" dirty="0"/>
              <a:t>;</a:t>
            </a:r>
          </a:p>
          <a:p>
            <a:r>
              <a:rPr lang="en-US" dirty="0"/>
              <a:t>Kursk region</a:t>
            </a:r>
            <a:r>
              <a:rPr lang="ru-RU" dirty="0"/>
              <a:t>. 1</a:t>
            </a:r>
            <a:r>
              <a:rPr lang="en-US" dirty="0"/>
              <a:t>,</a:t>
            </a:r>
            <a:r>
              <a:rPr lang="ru-RU" dirty="0"/>
              <a:t>517 </a:t>
            </a:r>
            <a:r>
              <a:rPr lang="en-US" dirty="0"/>
              <a:t>million ton</a:t>
            </a:r>
            <a:r>
              <a:rPr lang="ru-RU" dirty="0"/>
              <a:t>, </a:t>
            </a:r>
            <a:r>
              <a:rPr lang="en-US" dirty="0"/>
              <a:t>yield - </a:t>
            </a:r>
            <a:r>
              <a:rPr lang="ru-RU" dirty="0"/>
              <a:t>10</a:t>
            </a:r>
            <a:r>
              <a:rPr lang="en-US" dirty="0"/>
              <a:t>,</a:t>
            </a:r>
            <a:r>
              <a:rPr lang="ru-RU" dirty="0"/>
              <a:t>2 </a:t>
            </a:r>
            <a:r>
              <a:rPr lang="en-US" dirty="0"/>
              <a:t>ton per ha</a:t>
            </a:r>
            <a:r>
              <a:rPr lang="ru-RU" dirty="0"/>
              <a:t>;</a:t>
            </a:r>
          </a:p>
          <a:p>
            <a:r>
              <a:rPr lang="en-US" dirty="0"/>
              <a:t>Voronezh region</a:t>
            </a:r>
            <a:r>
              <a:rPr lang="ru-RU" dirty="0"/>
              <a:t>. 1</a:t>
            </a:r>
            <a:r>
              <a:rPr lang="en-US" dirty="0"/>
              <a:t>,</a:t>
            </a:r>
            <a:r>
              <a:rPr lang="ru-RU" dirty="0"/>
              <a:t>206 </a:t>
            </a:r>
            <a:r>
              <a:rPr lang="en-US" dirty="0"/>
              <a:t>million ton</a:t>
            </a:r>
            <a:r>
              <a:rPr lang="ru-RU" dirty="0"/>
              <a:t>, </a:t>
            </a:r>
            <a:r>
              <a:rPr lang="en-US" dirty="0"/>
              <a:t>yield - </a:t>
            </a:r>
            <a:r>
              <a:rPr lang="ru-RU" dirty="0"/>
              <a:t>6</a:t>
            </a:r>
            <a:r>
              <a:rPr lang="en-US" dirty="0"/>
              <a:t>,</a:t>
            </a:r>
            <a:r>
              <a:rPr lang="ru-RU" dirty="0"/>
              <a:t>8 </a:t>
            </a:r>
            <a:r>
              <a:rPr lang="en-US" dirty="0"/>
              <a:t>ha per ha</a:t>
            </a:r>
            <a:r>
              <a:rPr lang="ru-RU" dirty="0"/>
              <a:t>;</a:t>
            </a:r>
          </a:p>
          <a:p>
            <a:r>
              <a:rPr lang="en-US" dirty="0"/>
              <a:t>Tambov region</a:t>
            </a:r>
            <a:r>
              <a:rPr lang="ru-RU" dirty="0"/>
              <a:t>. 1</a:t>
            </a:r>
            <a:r>
              <a:rPr lang="en-US" dirty="0"/>
              <a:t>,</a:t>
            </a:r>
            <a:r>
              <a:rPr lang="ru-RU" dirty="0"/>
              <a:t>145 </a:t>
            </a:r>
            <a:r>
              <a:rPr lang="en-US" dirty="0"/>
              <a:t>million ton</a:t>
            </a:r>
            <a:r>
              <a:rPr lang="ru-RU" dirty="0"/>
              <a:t>, </a:t>
            </a:r>
            <a:r>
              <a:rPr lang="en-US" dirty="0"/>
              <a:t>yield - </a:t>
            </a:r>
            <a:r>
              <a:rPr lang="ru-RU" dirty="0"/>
              <a:t>9</a:t>
            </a:r>
            <a:r>
              <a:rPr lang="en-US" dirty="0"/>
              <a:t>,</a:t>
            </a:r>
            <a:r>
              <a:rPr lang="ru-RU" dirty="0"/>
              <a:t>0 </a:t>
            </a:r>
            <a:r>
              <a:rPr lang="en-US" dirty="0"/>
              <a:t>ton per ha</a:t>
            </a:r>
            <a:r>
              <a:rPr lang="ru-RU" dirty="0"/>
              <a:t>;</a:t>
            </a:r>
          </a:p>
          <a:p>
            <a:r>
              <a:rPr lang="en-US" dirty="0"/>
              <a:t>Bryansk region</a:t>
            </a:r>
            <a:r>
              <a:rPr lang="ru-RU" dirty="0"/>
              <a:t>. 1</a:t>
            </a:r>
            <a:r>
              <a:rPr lang="en-US" dirty="0"/>
              <a:t>,</a:t>
            </a:r>
            <a:r>
              <a:rPr lang="ru-RU" dirty="0"/>
              <a:t>138 </a:t>
            </a:r>
            <a:r>
              <a:rPr lang="en-US" dirty="0"/>
              <a:t>million ton</a:t>
            </a:r>
            <a:r>
              <a:rPr lang="ru-RU" dirty="0"/>
              <a:t>, </a:t>
            </a:r>
            <a:r>
              <a:rPr lang="en-US" dirty="0"/>
              <a:t>yield - </a:t>
            </a:r>
            <a:r>
              <a:rPr lang="ru-RU" dirty="0"/>
              <a:t>92 ц/га;</a:t>
            </a:r>
          </a:p>
          <a:p>
            <a:r>
              <a:rPr lang="en-US" dirty="0" err="1"/>
              <a:t>Kabardin</a:t>
            </a:r>
            <a:r>
              <a:rPr lang="en-US" dirty="0"/>
              <a:t>-Balkar</a:t>
            </a:r>
            <a:r>
              <a:rPr lang="ru-RU" dirty="0"/>
              <a:t>. 1</a:t>
            </a:r>
            <a:r>
              <a:rPr lang="en-US" dirty="0"/>
              <a:t>,</a:t>
            </a:r>
            <a:r>
              <a:rPr lang="ru-RU" dirty="0"/>
              <a:t>048 </a:t>
            </a:r>
            <a:r>
              <a:rPr lang="en-US" dirty="0"/>
              <a:t>million ton</a:t>
            </a:r>
            <a:r>
              <a:rPr lang="ru-RU" dirty="0"/>
              <a:t>, </a:t>
            </a:r>
            <a:r>
              <a:rPr lang="en-US" dirty="0"/>
              <a:t>yield - </a:t>
            </a:r>
            <a:r>
              <a:rPr lang="ru-RU" dirty="0"/>
              <a:t>7</a:t>
            </a:r>
            <a:r>
              <a:rPr lang="en-US" dirty="0"/>
              <a:t>,</a:t>
            </a:r>
            <a:r>
              <a:rPr lang="ru-RU" dirty="0"/>
              <a:t>8 </a:t>
            </a:r>
            <a:r>
              <a:rPr lang="en-US" dirty="0"/>
              <a:t>ton par ha</a:t>
            </a:r>
            <a:r>
              <a:rPr lang="ru-RU" dirty="0"/>
              <a:t>;</a:t>
            </a:r>
          </a:p>
          <a:p>
            <a:r>
              <a:rPr lang="en-US" dirty="0"/>
              <a:t>Belgorod region</a:t>
            </a:r>
            <a:r>
              <a:rPr lang="ru-RU" dirty="0"/>
              <a:t>. 956 </a:t>
            </a:r>
            <a:r>
              <a:rPr lang="en-US" dirty="0"/>
              <a:t>thousand ton</a:t>
            </a:r>
            <a:r>
              <a:rPr lang="ru-RU" dirty="0"/>
              <a:t>, </a:t>
            </a:r>
            <a:r>
              <a:rPr lang="en-US" dirty="0"/>
              <a:t>yield – </a:t>
            </a:r>
            <a:r>
              <a:rPr lang="ru-RU" dirty="0"/>
              <a:t>9</a:t>
            </a:r>
            <a:r>
              <a:rPr lang="en-US" dirty="0"/>
              <a:t>,</a:t>
            </a:r>
            <a:r>
              <a:rPr lang="ru-RU" dirty="0"/>
              <a:t>6 </a:t>
            </a:r>
            <a:r>
              <a:rPr lang="en-US" dirty="0"/>
              <a:t>ton per ha</a:t>
            </a:r>
            <a:r>
              <a:rPr lang="ru-RU" dirty="0"/>
              <a:t>;</a:t>
            </a:r>
          </a:p>
          <a:p>
            <a:r>
              <a:rPr lang="en-US" dirty="0"/>
              <a:t>Stavropol region</a:t>
            </a:r>
            <a:r>
              <a:rPr lang="ru-RU" dirty="0"/>
              <a:t>. 867 </a:t>
            </a:r>
            <a:r>
              <a:rPr lang="en-US" dirty="0"/>
              <a:t>thousand ton</a:t>
            </a:r>
            <a:r>
              <a:rPr lang="ru-RU" dirty="0"/>
              <a:t>, </a:t>
            </a:r>
            <a:r>
              <a:rPr lang="en-US" dirty="0"/>
              <a:t>yield – </a:t>
            </a:r>
            <a:r>
              <a:rPr lang="ru-RU" dirty="0"/>
              <a:t>6</a:t>
            </a:r>
            <a:r>
              <a:rPr lang="en-US" dirty="0"/>
              <a:t>,</a:t>
            </a:r>
            <a:r>
              <a:rPr lang="ru-RU" dirty="0"/>
              <a:t>4 </a:t>
            </a:r>
            <a:r>
              <a:rPr lang="en-US" dirty="0"/>
              <a:t>ton per ha</a:t>
            </a:r>
            <a:r>
              <a:rPr lang="ru-RU" dirty="0"/>
              <a:t>;</a:t>
            </a:r>
          </a:p>
          <a:p>
            <a:r>
              <a:rPr lang="en-US" dirty="0"/>
              <a:t>Saratov region</a:t>
            </a:r>
            <a:r>
              <a:rPr lang="ru-RU" dirty="0"/>
              <a:t>. 730 </a:t>
            </a:r>
            <a:r>
              <a:rPr lang="en-US" dirty="0"/>
              <a:t>thousand ton</a:t>
            </a:r>
            <a:r>
              <a:rPr lang="ru-RU" dirty="0"/>
              <a:t>, </a:t>
            </a:r>
            <a:r>
              <a:rPr lang="en-US" dirty="0"/>
              <a:t>yield – </a:t>
            </a:r>
            <a:r>
              <a:rPr lang="ru-RU" dirty="0"/>
              <a:t>5</a:t>
            </a:r>
            <a:r>
              <a:rPr lang="en-US" dirty="0"/>
              <a:t>,</a:t>
            </a:r>
            <a:r>
              <a:rPr lang="ru-RU" dirty="0"/>
              <a:t>3 </a:t>
            </a:r>
            <a:r>
              <a:rPr lang="en-US" dirty="0"/>
              <a:t>ton per ha</a:t>
            </a:r>
            <a:r>
              <a:rPr lang="ru-RU" dirty="0"/>
              <a:t>;</a:t>
            </a:r>
          </a:p>
          <a:p>
            <a:r>
              <a:rPr lang="en-US" dirty="0"/>
              <a:t>Northern </a:t>
            </a:r>
            <a:r>
              <a:rPr lang="en-US" dirty="0" err="1"/>
              <a:t>Osetya</a:t>
            </a:r>
            <a:r>
              <a:rPr lang="ru-RU" dirty="0"/>
              <a:t>. 713 </a:t>
            </a:r>
            <a:r>
              <a:rPr lang="en-US" dirty="0"/>
              <a:t>thousand ton</a:t>
            </a:r>
            <a:r>
              <a:rPr lang="ru-RU" dirty="0"/>
              <a:t>, </a:t>
            </a:r>
            <a:r>
              <a:rPr lang="en-US" dirty="0"/>
              <a:t>yield – </a:t>
            </a:r>
            <a:r>
              <a:rPr lang="ru-RU" dirty="0"/>
              <a:t>7</a:t>
            </a:r>
            <a:r>
              <a:rPr lang="en-US" dirty="0"/>
              <a:t>,</a:t>
            </a:r>
            <a:r>
              <a:rPr lang="ru-RU" dirty="0"/>
              <a:t>9 </a:t>
            </a:r>
            <a:r>
              <a:rPr lang="en-US" dirty="0"/>
              <a:t>ton per ha</a:t>
            </a:r>
            <a:r>
              <a:rPr lang="ru-RU" dirty="0"/>
              <a:t>;</a:t>
            </a:r>
          </a:p>
          <a:p>
            <a:r>
              <a:rPr lang="en-US" dirty="0"/>
              <a:t>Orel region</a:t>
            </a:r>
            <a:r>
              <a:rPr lang="ru-RU" dirty="0"/>
              <a:t>. 681 </a:t>
            </a:r>
            <a:r>
              <a:rPr lang="en-US" dirty="0"/>
              <a:t>thousand ton</a:t>
            </a:r>
            <a:r>
              <a:rPr lang="ru-RU" dirty="0"/>
              <a:t>, </a:t>
            </a:r>
            <a:r>
              <a:rPr lang="en-US" dirty="0"/>
              <a:t>yield – </a:t>
            </a:r>
            <a:r>
              <a:rPr lang="ru-RU" dirty="0"/>
              <a:t>10</a:t>
            </a:r>
            <a:r>
              <a:rPr lang="en-US" dirty="0"/>
              <a:t>,</a:t>
            </a:r>
            <a:r>
              <a:rPr lang="ru-RU" dirty="0"/>
              <a:t>2 </a:t>
            </a:r>
            <a:r>
              <a:rPr lang="en-US" dirty="0"/>
              <a:t>ton par ha</a:t>
            </a:r>
            <a:r>
              <a:rPr lang="ru-RU" dirty="0"/>
              <a:t>;</a:t>
            </a:r>
          </a:p>
          <a:p>
            <a:r>
              <a:rPr lang="en-US" dirty="0"/>
              <a:t>Rostov region</a:t>
            </a:r>
            <a:r>
              <a:rPr lang="ru-RU" dirty="0"/>
              <a:t>. 583 </a:t>
            </a:r>
            <a:r>
              <a:rPr lang="en-US" dirty="0"/>
              <a:t>thousand ton</a:t>
            </a:r>
            <a:r>
              <a:rPr lang="ru-RU" dirty="0"/>
              <a:t>, </a:t>
            </a:r>
            <a:r>
              <a:rPr lang="en-US" dirty="0"/>
              <a:t>yield – </a:t>
            </a:r>
            <a:r>
              <a:rPr lang="ru-RU" dirty="0"/>
              <a:t>5</a:t>
            </a:r>
            <a:r>
              <a:rPr lang="en-US" dirty="0"/>
              <a:t>,</a:t>
            </a:r>
            <a:r>
              <a:rPr lang="ru-RU" dirty="0"/>
              <a:t>4 </a:t>
            </a:r>
            <a:r>
              <a:rPr lang="en-US" dirty="0"/>
              <a:t>ton per ha</a:t>
            </a:r>
            <a:r>
              <a:rPr lang="ru-RU" dirty="0"/>
              <a:t>.</a:t>
            </a:r>
          </a:p>
          <a:p>
            <a:endParaRPr lang="ru-RU" sz="1900" dirty="0"/>
          </a:p>
        </p:txBody>
      </p:sp>
    </p:spTree>
    <p:extLst>
      <p:ext uri="{BB962C8B-B14F-4D97-AF65-F5344CB8AC3E}">
        <p14:creationId xmlns:p14="http://schemas.microsoft.com/office/powerpoint/2010/main" val="384751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47472"/>
            <a:ext cx="8596668" cy="566928"/>
          </a:xfrm>
        </p:spPr>
        <p:txBody>
          <a:bodyPr>
            <a:normAutofit/>
          </a:bodyPr>
          <a:lstStyle/>
          <a:p>
            <a:r>
              <a:rPr lang="en-US" sz="1800" dirty="0">
                <a:solidFill>
                  <a:schemeClr val="accent2">
                    <a:lumMod val="75000"/>
                  </a:schemeClr>
                </a:solidFill>
              </a:rPr>
              <a:t>STRUCTURE OF RUSSIAN GRAIN EXPORT</a:t>
            </a:r>
            <a:endParaRPr lang="ru-RU" sz="1800" dirty="0">
              <a:solidFill>
                <a:schemeClr val="accent2">
                  <a:lumMod val="75000"/>
                </a:schemeClr>
              </a:solidFill>
            </a:endParaRPr>
          </a:p>
        </p:txBody>
      </p:sp>
      <p:pic>
        <p:nvPicPr>
          <p:cNvPr id="6" name="Объект 5"/>
          <p:cNvPicPr>
            <a:picLocks noGrp="1" noChangeAspect="1"/>
          </p:cNvPicPr>
          <p:nvPr>
            <p:ph idx="1"/>
          </p:nvPr>
        </p:nvPicPr>
        <p:blipFill>
          <a:blip r:embed="rId2"/>
          <a:stretch>
            <a:fillRect/>
          </a:stretch>
        </p:blipFill>
        <p:spPr>
          <a:xfrm>
            <a:off x="356616" y="1502122"/>
            <a:ext cx="8769096" cy="4934079"/>
          </a:xfrm>
          <a:prstGeom prst="rect">
            <a:avLst/>
          </a:prstGeom>
        </p:spPr>
      </p:pic>
    </p:spTree>
    <p:extLst>
      <p:ext uri="{BB962C8B-B14F-4D97-AF65-F5344CB8AC3E}">
        <p14:creationId xmlns:p14="http://schemas.microsoft.com/office/powerpoint/2010/main" val="74638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52272"/>
          </a:xfrm>
        </p:spPr>
        <p:txBody>
          <a:bodyPr>
            <a:normAutofit/>
          </a:bodyPr>
          <a:lstStyle/>
          <a:p>
            <a:r>
              <a:rPr lang="en-US" sz="2000" dirty="0">
                <a:solidFill>
                  <a:schemeClr val="accent2">
                    <a:lumMod val="75000"/>
                  </a:schemeClr>
                </a:solidFill>
              </a:rPr>
              <a:t>RUSSIA AND IRAN ARE HISTORICAL NATURAL TRADE PARTNERS</a:t>
            </a:r>
            <a:endParaRPr lang="ru-RU" sz="2000" dirty="0">
              <a:solidFill>
                <a:schemeClr val="accent2">
                  <a:lumMod val="75000"/>
                </a:schemeClr>
              </a:solidFill>
            </a:endParaRPr>
          </a:p>
        </p:txBody>
      </p:sp>
      <p:sp>
        <p:nvSpPr>
          <p:cNvPr id="3" name="Объект 2"/>
          <p:cNvSpPr>
            <a:spLocks noGrp="1"/>
          </p:cNvSpPr>
          <p:nvPr>
            <p:ph idx="1"/>
          </p:nvPr>
        </p:nvSpPr>
        <p:spPr>
          <a:xfrm>
            <a:off x="677334" y="1325881"/>
            <a:ext cx="8596668" cy="4715482"/>
          </a:xfrm>
        </p:spPr>
        <p:txBody>
          <a:bodyPr/>
          <a:lstStyle/>
          <a:p>
            <a:r>
              <a:rPr lang="en-US" sz="1400" dirty="0"/>
              <a:t>Iran has had commercial interests in the territories of Russia since the early I </a:t>
            </a:r>
            <a:r>
              <a:rPr lang="en-US" sz="1400" dirty="0" err="1"/>
              <a:t>Millenium</a:t>
            </a:r>
            <a:r>
              <a:rPr lang="en-US" sz="1400" dirty="0"/>
              <a:t> AD, in the form of the famous “Great Volga Trade Rout” that reached the pick of its glory in the IX Century, giving way later to the “Dnepr Trade Rout” (“From </a:t>
            </a:r>
            <a:r>
              <a:rPr lang="en-US" sz="1400" dirty="0" err="1"/>
              <a:t>Varangians</a:t>
            </a:r>
            <a:r>
              <a:rPr lang="en-US" sz="1400" dirty="0"/>
              <a:t> to the Greeks”).</a:t>
            </a:r>
          </a:p>
          <a:p>
            <a:r>
              <a:rPr lang="en-US" sz="1400" dirty="0"/>
              <a:t>Later the port of Astrakhan has again become the major center of first Indian and then Persian commercial interests in late XVII Century.</a:t>
            </a:r>
            <a:endParaRPr lang="ru-RU" sz="1400" dirty="0"/>
          </a:p>
          <a:p>
            <a:endParaRPr lang="ru-RU" dirty="0"/>
          </a:p>
          <a:p>
            <a:endParaRPr lang="ru-RU" dirty="0"/>
          </a:p>
        </p:txBody>
      </p:sp>
      <p:pic>
        <p:nvPicPr>
          <p:cNvPr id="1026" name="Picture 2" descr="Волжский торговый путь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743" y="2729321"/>
            <a:ext cx="5404105" cy="37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1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79120"/>
          </a:xfrm>
        </p:spPr>
        <p:txBody>
          <a:bodyPr>
            <a:normAutofit/>
          </a:bodyPr>
          <a:lstStyle/>
          <a:p>
            <a:r>
              <a:rPr lang="en-US" sz="2000" dirty="0">
                <a:solidFill>
                  <a:schemeClr val="accent2">
                    <a:lumMod val="75000"/>
                  </a:schemeClr>
                </a:solidFill>
              </a:rPr>
              <a:t>RUSSIA AND IRAN ARE NATURAL HISTORICAL TRADE PARTNERS</a:t>
            </a:r>
            <a:endParaRPr lang="ru-RU" sz="2000" dirty="0"/>
          </a:p>
        </p:txBody>
      </p:sp>
      <p:sp>
        <p:nvSpPr>
          <p:cNvPr id="3" name="Объект 2"/>
          <p:cNvSpPr>
            <a:spLocks noGrp="1"/>
          </p:cNvSpPr>
          <p:nvPr>
            <p:ph idx="1"/>
          </p:nvPr>
        </p:nvSpPr>
        <p:spPr>
          <a:xfrm>
            <a:off x="677334" y="1188721"/>
            <a:ext cx="8759274" cy="6041362"/>
          </a:xfrm>
        </p:spPr>
        <p:txBody>
          <a:bodyPr>
            <a:normAutofit/>
          </a:bodyPr>
          <a:lstStyle/>
          <a:p>
            <a:r>
              <a:rPr lang="en-US" sz="1400" dirty="0"/>
              <a:t>Import items: labor force, furs, natural forest bees’ honey, wax, silicon stone, amber</a:t>
            </a:r>
          </a:p>
          <a:p>
            <a:r>
              <a:rPr lang="en-US" sz="1400" dirty="0"/>
              <a:t>Export items: silk, crafts</a:t>
            </a:r>
          </a:p>
          <a:p>
            <a:endParaRPr lang="en-US" sz="1400" dirty="0"/>
          </a:p>
          <a:p>
            <a:endParaRPr lang="en-US" sz="1400" dirty="0"/>
          </a:p>
          <a:p>
            <a:endParaRPr lang="en-US" sz="1400" dirty="0"/>
          </a:p>
          <a:p>
            <a:endParaRPr lang="ru-RU" sz="1400" dirty="0"/>
          </a:p>
        </p:txBody>
      </p:sp>
      <p:pic>
        <p:nvPicPr>
          <p:cNvPr id="2052" name="Picture 4"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528" y="2228581"/>
            <a:ext cx="6766559" cy="380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5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70560"/>
          </a:xfrm>
        </p:spPr>
        <p:txBody>
          <a:bodyPr>
            <a:normAutofit/>
          </a:bodyPr>
          <a:lstStyle/>
          <a:p>
            <a:r>
              <a:rPr lang="en-US" sz="2000" dirty="0">
                <a:solidFill>
                  <a:schemeClr val="accent2">
                    <a:lumMod val="75000"/>
                  </a:schemeClr>
                </a:solidFill>
              </a:rPr>
              <a:t>RUSSIA AND IRAN ARE HISTORICAL NATURAL TRADE PARTNERS</a:t>
            </a:r>
            <a:endParaRPr lang="ru-RU" sz="2000" dirty="0"/>
          </a:p>
        </p:txBody>
      </p:sp>
      <p:sp>
        <p:nvSpPr>
          <p:cNvPr id="3" name="Объект 2"/>
          <p:cNvSpPr>
            <a:spLocks noGrp="1"/>
          </p:cNvSpPr>
          <p:nvPr>
            <p:ph idx="1"/>
          </p:nvPr>
        </p:nvSpPr>
        <p:spPr>
          <a:xfrm>
            <a:off x="786384" y="1088135"/>
            <a:ext cx="8487618" cy="5513833"/>
          </a:xfrm>
        </p:spPr>
        <p:txBody>
          <a:bodyPr/>
          <a:lstStyle/>
          <a:p>
            <a:r>
              <a:rPr lang="en-US" sz="1400" dirty="0"/>
              <a:t>Navigation period in Caspian area was from March through November, with winter break. </a:t>
            </a:r>
          </a:p>
          <a:p>
            <a:r>
              <a:rPr lang="en-US" sz="1400" dirty="0" err="1"/>
              <a:t>Jafar</a:t>
            </a:r>
            <a:r>
              <a:rPr lang="en-US" sz="1400" dirty="0"/>
              <a:t> </a:t>
            </a:r>
            <a:r>
              <a:rPr lang="en-US" sz="1400" dirty="0" err="1"/>
              <a:t>Kerimov’s</a:t>
            </a:r>
            <a:r>
              <a:rPr lang="en-US" sz="1400" dirty="0"/>
              <a:t> Persian Guest House and Trading Yard in Astrakhan (European façade and Persian interior)</a:t>
            </a:r>
          </a:p>
          <a:p>
            <a:endParaRPr lang="en-US" dirty="0"/>
          </a:p>
          <a:p>
            <a:endParaRPr lang="en-US" dirty="0"/>
          </a:p>
          <a:p>
            <a:endParaRPr lang="ru-RU" dirty="0"/>
          </a:p>
        </p:txBody>
      </p:sp>
      <p:pic>
        <p:nvPicPr>
          <p:cNvPr id="3080" name="Picture 8" descr="https://vizitastra.ru/wp-content/uploads/2018/05/Foto-3-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607" y="2075689"/>
            <a:ext cx="6703313" cy="380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07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582" y="115824"/>
            <a:ext cx="8596668" cy="579120"/>
          </a:xfrm>
        </p:spPr>
        <p:txBody>
          <a:bodyPr>
            <a:normAutofit/>
          </a:bodyPr>
          <a:lstStyle/>
          <a:p>
            <a:r>
              <a:rPr lang="en-US" sz="2000" dirty="0">
                <a:solidFill>
                  <a:schemeClr val="accent2">
                    <a:lumMod val="75000"/>
                  </a:schemeClr>
                </a:solidFill>
              </a:rPr>
              <a:t>RUSSIA IS A MAJOR WORLD GRAIN PRODUCER</a:t>
            </a:r>
            <a:endParaRPr lang="ru-RU" sz="2000" dirty="0">
              <a:solidFill>
                <a:schemeClr val="accent2">
                  <a:lumMod val="75000"/>
                </a:schemeClr>
              </a:solidFill>
            </a:endParaRPr>
          </a:p>
        </p:txBody>
      </p:sp>
      <p:sp>
        <p:nvSpPr>
          <p:cNvPr id="3" name="Объект 2"/>
          <p:cNvSpPr>
            <a:spLocks noGrp="1"/>
          </p:cNvSpPr>
          <p:nvPr>
            <p:ph idx="1"/>
          </p:nvPr>
        </p:nvSpPr>
        <p:spPr>
          <a:xfrm>
            <a:off x="411480" y="566928"/>
            <a:ext cx="9436608" cy="5998464"/>
          </a:xfrm>
        </p:spPr>
        <p:txBody>
          <a:bodyPr>
            <a:normAutofit/>
          </a:bodyPr>
          <a:lstStyle/>
          <a:p>
            <a:r>
              <a:rPr lang="en-US" sz="1400" dirty="0"/>
              <a:t>In early XX Century thanks to Duke </a:t>
            </a:r>
            <a:r>
              <a:rPr lang="en-US" sz="1400" dirty="0" err="1"/>
              <a:t>Vite</a:t>
            </a:r>
            <a:r>
              <a:rPr lang="en-US" sz="1400" dirty="0"/>
              <a:t> economic reforms (“gold standard”), introduction of modern commercial agriculture and dramatic development of logistics Russia has become the major wheat producer and exporter, accounting for over 26% of world export in 1913, mainly to Western Europe. Yet WWI undermined Russia’s position in this sphere of world economy effectively over most of the XX Century up till the first decade of XXI Century.</a:t>
            </a:r>
          </a:p>
          <a:p>
            <a:r>
              <a:rPr lang="en-US" sz="1400" dirty="0"/>
              <a:t>2010 saw the adoption in Russia of the </a:t>
            </a:r>
            <a:r>
              <a:rPr lang="en-US" sz="1400" b="1" dirty="0"/>
              <a:t>State Food Security Doctrine</a:t>
            </a:r>
            <a:r>
              <a:rPr lang="en-US" sz="1400" dirty="0"/>
              <a:t> signed in by President Putin Decree. One of the key-note concept of this Doctrine is an narrative that a developed country for its food security should produce domestically </a:t>
            </a:r>
            <a:r>
              <a:rPr lang="en-US" sz="1400" dirty="0" err="1"/>
              <a:t>arround</a:t>
            </a:r>
            <a:r>
              <a:rPr lang="en-US" sz="1400" dirty="0"/>
              <a:t> one ton of grain per capita. </a:t>
            </a:r>
          </a:p>
          <a:p>
            <a:r>
              <a:rPr lang="en-US" sz="1400" dirty="0"/>
              <a:t>Since 2010 grain production in Russia has increased 2,5 times reaching 158 million tons (population of Russia is currently 146 million people); Russia has again gained 26% share in the world wheat export market.</a:t>
            </a:r>
          </a:p>
          <a:p>
            <a:endParaRPr lang="ru-RU" sz="1400" dirty="0"/>
          </a:p>
        </p:txBody>
      </p:sp>
      <p:pic>
        <p:nvPicPr>
          <p:cNvPr id="4098" name="Picture 2" descr="Путин пообещал россиянам рекордный урожай зерна: оккупанты тоннами крадут  его из Украин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 y="3154680"/>
            <a:ext cx="8330184" cy="341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60832"/>
          </a:xfrm>
        </p:spPr>
        <p:txBody>
          <a:bodyPr>
            <a:normAutofit/>
          </a:bodyPr>
          <a:lstStyle/>
          <a:p>
            <a:r>
              <a:rPr lang="en-US" sz="2000" dirty="0">
                <a:solidFill>
                  <a:schemeClr val="accent2">
                    <a:lumMod val="75000"/>
                  </a:schemeClr>
                </a:solidFill>
              </a:rPr>
              <a:t>RUSSIA IS A MAJOR WORLD GRAIN PRODUCER</a:t>
            </a:r>
            <a:endParaRPr lang="ru-RU" sz="2000" dirty="0">
              <a:solidFill>
                <a:schemeClr val="accent2">
                  <a:lumMod val="75000"/>
                </a:schemeClr>
              </a:solidFill>
            </a:endParaRPr>
          </a:p>
        </p:txBody>
      </p:sp>
      <p:pic>
        <p:nvPicPr>
          <p:cNvPr id="5130" name="Picture 10" descr="https://static.specagro.ru/cdn/ff/Wp5JmC6nsrb3tWhtMHG9-Mta0lNd6I_POwe9Y3OjP4g/1613814960/public/2021-02/qq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016" y="1288860"/>
            <a:ext cx="7872984" cy="487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84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8600"/>
            <a:ext cx="8596668" cy="502920"/>
          </a:xfrm>
        </p:spPr>
        <p:txBody>
          <a:bodyPr>
            <a:normAutofit/>
          </a:bodyPr>
          <a:lstStyle/>
          <a:p>
            <a:r>
              <a:rPr lang="en-US" sz="2000" dirty="0"/>
              <a:t>RUSSIA IS A MAJOR WORLD GRAIN PRODUCER</a:t>
            </a:r>
            <a:endParaRPr lang="ru-RU" sz="2000" dirty="0"/>
          </a:p>
        </p:txBody>
      </p:sp>
      <p:sp>
        <p:nvSpPr>
          <p:cNvPr id="3" name="Объект 2"/>
          <p:cNvSpPr>
            <a:spLocks noGrp="1"/>
          </p:cNvSpPr>
          <p:nvPr>
            <p:ph idx="1"/>
          </p:nvPr>
        </p:nvSpPr>
        <p:spPr>
          <a:xfrm>
            <a:off x="741342" y="962725"/>
            <a:ext cx="8596668" cy="5456363"/>
          </a:xfrm>
        </p:spPr>
        <p:txBody>
          <a:bodyPr>
            <a:normAutofit/>
          </a:bodyPr>
          <a:lstStyle/>
          <a:p>
            <a:r>
              <a:rPr lang="en-US" sz="1600" dirty="0"/>
              <a:t>Last agricultural season of 2022-23 saw a record export of wheat from Russia amounting to 56 million tons or 26% of world export. The same season Russia also exported 6,9 million tons of barley and 5,3 million tons of corn.</a:t>
            </a:r>
            <a:endParaRPr lang="ru-RU" sz="1600" dirty="0"/>
          </a:p>
          <a:p>
            <a:r>
              <a:rPr lang="en-US" sz="1600" dirty="0"/>
              <a:t>This was a result of two factors – historically second largest wheat harvest of 104 million tons (grains total – 144,9 million tons) and significant carry-over stock from the previous historically largest wheat harvest of 2021-22 of 104,2 million tons (total grains 158 million tons).</a:t>
            </a:r>
            <a:endParaRPr lang="ru-RU" sz="1600" dirty="0"/>
          </a:p>
          <a:p>
            <a:r>
              <a:rPr lang="en-US" sz="1600" dirty="0"/>
              <a:t>2023-24 season ending June 30 grain export is expected to be 70 million tons, including 53 million tons of wheat. </a:t>
            </a:r>
            <a:endParaRPr lang="ru-RU" sz="1600" dirty="0"/>
          </a:p>
          <a:p>
            <a:r>
              <a:rPr lang="en-US" sz="1600" dirty="0"/>
              <a:t>This year agricultural season’s prospects are not as positive. Russian Grain Union still maintains its forecast of 130 million tons, including 82-83 million tons of wheat. Among negative factors are spring frosts, summer droughts and high costs due to higher prices for import seeds, machinery and higher bank interests of up to 25%.</a:t>
            </a:r>
            <a:endParaRPr lang="ru-RU" sz="1600" dirty="0"/>
          </a:p>
          <a:p>
            <a:r>
              <a:rPr lang="en-US" sz="1600" dirty="0"/>
              <a:t>In the longer term period Russian Ministry of Agriculture plans to increase grain exports to foreign markets setting the goal of exporting 80 million tons annually by 2030. The main export markets of Russia have changed recently – now they are Turkey, Egypt, India, Saudi Arabia, Uzbekistan. Russian exporters are entering new markets in Africa, Pakistan and others. Iran is one of such perspective markets.</a:t>
            </a:r>
            <a:endParaRPr lang="ru-RU" sz="1600" dirty="0"/>
          </a:p>
          <a:p>
            <a:endParaRPr lang="ru-RU" sz="1600" dirty="0"/>
          </a:p>
        </p:txBody>
      </p:sp>
    </p:spTree>
    <p:extLst>
      <p:ext uri="{BB962C8B-B14F-4D97-AF65-F5344CB8AC3E}">
        <p14:creationId xmlns:p14="http://schemas.microsoft.com/office/powerpoint/2010/main" val="323053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2024"/>
            <a:ext cx="8596668" cy="576072"/>
          </a:xfrm>
        </p:spPr>
        <p:txBody>
          <a:bodyPr>
            <a:normAutofit/>
          </a:bodyPr>
          <a:lstStyle/>
          <a:p>
            <a:r>
              <a:rPr lang="en-US" sz="2000" dirty="0">
                <a:solidFill>
                  <a:schemeClr val="accent2">
                    <a:lumMod val="75000"/>
                  </a:schemeClr>
                </a:solidFill>
              </a:rPr>
              <a:t>MAJOR WHEAT PRODUCERS IN THE WORLD</a:t>
            </a:r>
            <a:endParaRPr lang="ru-RU" sz="2000" dirty="0">
              <a:solidFill>
                <a:schemeClr val="accent2">
                  <a:lumMod val="75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749831552"/>
              </p:ext>
            </p:extLst>
          </p:nvPr>
        </p:nvGraphicFramePr>
        <p:xfrm>
          <a:off x="760411" y="881065"/>
          <a:ext cx="8648764" cy="2657662"/>
        </p:xfrm>
        <a:graphic>
          <a:graphicData uri="http://schemas.openxmlformats.org/drawingml/2006/table">
            <a:tbl>
              <a:tblPr firstRow="1" bandRow="1">
                <a:tableStyleId>{5C22544A-7EE6-4342-B048-85BDC9FD1C3A}</a:tableStyleId>
              </a:tblPr>
              <a:tblGrid>
                <a:gridCol w="2162191">
                  <a:extLst>
                    <a:ext uri="{9D8B030D-6E8A-4147-A177-3AD203B41FA5}">
                      <a16:colId xmlns:a16="http://schemas.microsoft.com/office/drawing/2014/main" val="20000"/>
                    </a:ext>
                  </a:extLst>
                </a:gridCol>
                <a:gridCol w="2162191">
                  <a:extLst>
                    <a:ext uri="{9D8B030D-6E8A-4147-A177-3AD203B41FA5}">
                      <a16:colId xmlns:a16="http://schemas.microsoft.com/office/drawing/2014/main" val="20001"/>
                    </a:ext>
                  </a:extLst>
                </a:gridCol>
                <a:gridCol w="2162191">
                  <a:extLst>
                    <a:ext uri="{9D8B030D-6E8A-4147-A177-3AD203B41FA5}">
                      <a16:colId xmlns:a16="http://schemas.microsoft.com/office/drawing/2014/main" val="20002"/>
                    </a:ext>
                  </a:extLst>
                </a:gridCol>
                <a:gridCol w="2162191">
                  <a:extLst>
                    <a:ext uri="{9D8B030D-6E8A-4147-A177-3AD203B41FA5}">
                      <a16:colId xmlns:a16="http://schemas.microsoft.com/office/drawing/2014/main" val="20003"/>
                    </a:ext>
                  </a:extLst>
                </a:gridCol>
              </a:tblGrid>
              <a:tr h="379666">
                <a:tc>
                  <a:txBody>
                    <a:bodyPr/>
                    <a:lstStyle/>
                    <a:p>
                      <a:r>
                        <a:rPr lang="en-US" dirty="0"/>
                        <a:t>Country</a:t>
                      </a:r>
                      <a:endParaRPr lang="ru-RU" dirty="0"/>
                    </a:p>
                  </a:txBody>
                  <a:tcPr/>
                </a:tc>
                <a:tc>
                  <a:txBody>
                    <a:bodyPr/>
                    <a:lstStyle/>
                    <a:p>
                      <a:r>
                        <a:rPr lang="en-US" dirty="0"/>
                        <a:t>Production</a:t>
                      </a:r>
                      <a:endParaRPr lang="ru-RU" dirty="0"/>
                    </a:p>
                  </a:txBody>
                  <a:tcPr/>
                </a:tc>
                <a:tc>
                  <a:txBody>
                    <a:bodyPr/>
                    <a:lstStyle/>
                    <a:p>
                      <a:r>
                        <a:rPr lang="en-US" dirty="0"/>
                        <a:t>Per Capita</a:t>
                      </a:r>
                      <a:endParaRPr lang="ru-RU" dirty="0"/>
                    </a:p>
                  </a:txBody>
                  <a:tcPr/>
                </a:tc>
                <a:tc>
                  <a:txBody>
                    <a:bodyPr/>
                    <a:lstStyle/>
                    <a:p>
                      <a:r>
                        <a:rPr lang="en-US" dirty="0"/>
                        <a:t>Export</a:t>
                      </a:r>
                      <a:endParaRPr lang="ru-RU" dirty="0"/>
                    </a:p>
                  </a:txBody>
                  <a:tcPr/>
                </a:tc>
                <a:extLst>
                  <a:ext uri="{0D108BD9-81ED-4DB2-BD59-A6C34878D82A}">
                    <a16:rowId xmlns:a16="http://schemas.microsoft.com/office/drawing/2014/main" val="10000"/>
                  </a:ext>
                </a:extLst>
              </a:tr>
              <a:tr h="379666">
                <a:tc>
                  <a:txBody>
                    <a:bodyPr/>
                    <a:lstStyle/>
                    <a:p>
                      <a:r>
                        <a:rPr lang="en-US" dirty="0"/>
                        <a:t>China</a:t>
                      </a:r>
                      <a:endParaRPr lang="ru-RU" dirty="0"/>
                    </a:p>
                  </a:txBody>
                  <a:tcPr/>
                </a:tc>
                <a:tc>
                  <a:txBody>
                    <a:bodyPr/>
                    <a:lstStyle/>
                    <a:p>
                      <a:r>
                        <a:rPr lang="en-US" dirty="0"/>
                        <a:t>135 mln tons</a:t>
                      </a:r>
                      <a:endParaRPr lang="ru-RU" dirty="0"/>
                    </a:p>
                  </a:txBody>
                  <a:tcPr/>
                </a:tc>
                <a:tc>
                  <a:txBody>
                    <a:bodyPr/>
                    <a:lstStyle/>
                    <a:p>
                      <a:r>
                        <a:rPr lang="en-US" dirty="0"/>
                        <a:t>0,09 ton</a:t>
                      </a:r>
                      <a:endParaRPr lang="ru-RU" dirty="0"/>
                    </a:p>
                  </a:txBody>
                  <a:tcPr/>
                </a:tc>
                <a:tc>
                  <a:txBody>
                    <a:bodyPr/>
                    <a:lstStyle/>
                    <a:p>
                      <a:endParaRPr lang="ru-RU"/>
                    </a:p>
                  </a:txBody>
                  <a:tcPr/>
                </a:tc>
                <a:extLst>
                  <a:ext uri="{0D108BD9-81ED-4DB2-BD59-A6C34878D82A}">
                    <a16:rowId xmlns:a16="http://schemas.microsoft.com/office/drawing/2014/main" val="10001"/>
                  </a:ext>
                </a:extLst>
              </a:tr>
              <a:tr h="379666">
                <a:tc>
                  <a:txBody>
                    <a:bodyPr/>
                    <a:lstStyle/>
                    <a:p>
                      <a:r>
                        <a:rPr lang="en-US" dirty="0"/>
                        <a:t>India</a:t>
                      </a:r>
                      <a:endParaRPr lang="ru-RU" dirty="0"/>
                    </a:p>
                  </a:txBody>
                  <a:tcPr/>
                </a:tc>
                <a:tc>
                  <a:txBody>
                    <a:bodyPr/>
                    <a:lstStyle/>
                    <a:p>
                      <a:r>
                        <a:rPr lang="en-US" dirty="0"/>
                        <a:t>105 mln tons</a:t>
                      </a:r>
                      <a:endParaRPr lang="ru-RU" dirty="0"/>
                    </a:p>
                  </a:txBody>
                  <a:tcPr/>
                </a:tc>
                <a:tc>
                  <a:txBody>
                    <a:bodyPr/>
                    <a:lstStyle/>
                    <a:p>
                      <a:r>
                        <a:rPr lang="en-US" dirty="0"/>
                        <a:t>0.07 ton</a:t>
                      </a:r>
                      <a:endParaRPr lang="ru-RU" dirty="0"/>
                    </a:p>
                  </a:txBody>
                  <a:tcPr/>
                </a:tc>
                <a:tc>
                  <a:txBody>
                    <a:bodyPr/>
                    <a:lstStyle/>
                    <a:p>
                      <a:endParaRPr lang="ru-RU"/>
                    </a:p>
                  </a:txBody>
                  <a:tcPr/>
                </a:tc>
                <a:extLst>
                  <a:ext uri="{0D108BD9-81ED-4DB2-BD59-A6C34878D82A}">
                    <a16:rowId xmlns:a16="http://schemas.microsoft.com/office/drawing/2014/main" val="10002"/>
                  </a:ext>
                </a:extLst>
              </a:tr>
              <a:tr h="379666">
                <a:tc>
                  <a:txBody>
                    <a:bodyPr/>
                    <a:lstStyle/>
                    <a:p>
                      <a:r>
                        <a:rPr lang="en-US" dirty="0"/>
                        <a:t>Russia</a:t>
                      </a:r>
                      <a:endParaRPr lang="ru-RU" dirty="0"/>
                    </a:p>
                  </a:txBody>
                  <a:tcPr/>
                </a:tc>
                <a:tc>
                  <a:txBody>
                    <a:bodyPr/>
                    <a:lstStyle/>
                    <a:p>
                      <a:r>
                        <a:rPr lang="en-US" dirty="0"/>
                        <a:t>104 mln tons</a:t>
                      </a:r>
                      <a:endParaRPr lang="ru-RU" dirty="0"/>
                    </a:p>
                  </a:txBody>
                  <a:tcPr/>
                </a:tc>
                <a:tc>
                  <a:txBody>
                    <a:bodyPr/>
                    <a:lstStyle/>
                    <a:p>
                      <a:r>
                        <a:rPr lang="en-US" dirty="0"/>
                        <a:t>0,71 ton</a:t>
                      </a:r>
                      <a:endParaRPr lang="ru-RU" dirty="0"/>
                    </a:p>
                  </a:txBody>
                  <a:tcPr/>
                </a:tc>
                <a:tc>
                  <a:txBody>
                    <a:bodyPr/>
                    <a:lstStyle/>
                    <a:p>
                      <a:r>
                        <a:rPr lang="en-US" dirty="0"/>
                        <a:t>53 mln tons</a:t>
                      </a:r>
                      <a:endParaRPr lang="ru-RU" dirty="0"/>
                    </a:p>
                  </a:txBody>
                  <a:tcPr/>
                </a:tc>
                <a:extLst>
                  <a:ext uri="{0D108BD9-81ED-4DB2-BD59-A6C34878D82A}">
                    <a16:rowId xmlns:a16="http://schemas.microsoft.com/office/drawing/2014/main" val="10003"/>
                  </a:ext>
                </a:extLst>
              </a:tr>
              <a:tr h="379666">
                <a:tc>
                  <a:txBody>
                    <a:bodyPr/>
                    <a:lstStyle/>
                    <a:p>
                      <a:r>
                        <a:rPr lang="en-US" dirty="0"/>
                        <a:t>USA</a:t>
                      </a:r>
                      <a:endParaRPr lang="ru-RU" dirty="0"/>
                    </a:p>
                  </a:txBody>
                  <a:tcPr/>
                </a:tc>
                <a:tc>
                  <a:txBody>
                    <a:bodyPr/>
                    <a:lstStyle/>
                    <a:p>
                      <a:r>
                        <a:rPr lang="en-US" dirty="0"/>
                        <a:t>48 mln tons</a:t>
                      </a:r>
                      <a:endParaRPr lang="ru-RU" dirty="0"/>
                    </a:p>
                  </a:txBody>
                  <a:tcPr/>
                </a:tc>
                <a:tc>
                  <a:txBody>
                    <a:bodyPr/>
                    <a:lstStyle/>
                    <a:p>
                      <a:r>
                        <a:rPr lang="en-US" dirty="0"/>
                        <a:t>0,14 ton</a:t>
                      </a:r>
                      <a:endParaRPr lang="ru-RU" dirty="0"/>
                    </a:p>
                  </a:txBody>
                  <a:tcPr/>
                </a:tc>
                <a:tc>
                  <a:txBody>
                    <a:bodyPr/>
                    <a:lstStyle/>
                    <a:p>
                      <a:r>
                        <a:rPr lang="en-US" dirty="0"/>
                        <a:t>22 mln tons</a:t>
                      </a:r>
                      <a:endParaRPr lang="ru-RU" dirty="0"/>
                    </a:p>
                  </a:txBody>
                  <a:tcPr/>
                </a:tc>
                <a:extLst>
                  <a:ext uri="{0D108BD9-81ED-4DB2-BD59-A6C34878D82A}">
                    <a16:rowId xmlns:a16="http://schemas.microsoft.com/office/drawing/2014/main" val="10004"/>
                  </a:ext>
                </a:extLst>
              </a:tr>
              <a:tr h="379666">
                <a:tc>
                  <a:txBody>
                    <a:bodyPr/>
                    <a:lstStyle/>
                    <a:p>
                      <a:r>
                        <a:rPr lang="en-US" dirty="0"/>
                        <a:t>France</a:t>
                      </a:r>
                      <a:endParaRPr lang="ru-RU" dirty="0"/>
                    </a:p>
                  </a:txBody>
                  <a:tcPr/>
                </a:tc>
                <a:tc>
                  <a:txBody>
                    <a:bodyPr/>
                    <a:lstStyle/>
                    <a:p>
                      <a:r>
                        <a:rPr lang="en-US" dirty="0"/>
                        <a:t>32,9 mln tons</a:t>
                      </a:r>
                      <a:endParaRPr lang="ru-RU" dirty="0"/>
                    </a:p>
                  </a:txBody>
                  <a:tcPr/>
                </a:tc>
                <a:tc>
                  <a:txBody>
                    <a:bodyPr/>
                    <a:lstStyle/>
                    <a:p>
                      <a:r>
                        <a:rPr lang="en-US" dirty="0"/>
                        <a:t>0,47 ton</a:t>
                      </a:r>
                      <a:endParaRPr lang="ru-RU" dirty="0"/>
                    </a:p>
                  </a:txBody>
                  <a:tcPr/>
                </a:tc>
                <a:tc>
                  <a:txBody>
                    <a:bodyPr/>
                    <a:lstStyle/>
                    <a:p>
                      <a:r>
                        <a:rPr lang="en-US" dirty="0"/>
                        <a:t>17,3 mln tons</a:t>
                      </a:r>
                      <a:endParaRPr lang="ru-RU" dirty="0"/>
                    </a:p>
                  </a:txBody>
                  <a:tcPr/>
                </a:tc>
                <a:extLst>
                  <a:ext uri="{0D108BD9-81ED-4DB2-BD59-A6C34878D82A}">
                    <a16:rowId xmlns:a16="http://schemas.microsoft.com/office/drawing/2014/main" val="10005"/>
                  </a:ext>
                </a:extLst>
              </a:tr>
              <a:tr h="379666">
                <a:tc>
                  <a:txBody>
                    <a:bodyPr/>
                    <a:lstStyle/>
                    <a:p>
                      <a:r>
                        <a:rPr lang="en-US" dirty="0"/>
                        <a:t>Canada</a:t>
                      </a:r>
                      <a:endParaRPr lang="ru-RU" dirty="0"/>
                    </a:p>
                  </a:txBody>
                  <a:tcPr/>
                </a:tc>
                <a:tc>
                  <a:txBody>
                    <a:bodyPr/>
                    <a:lstStyle/>
                    <a:p>
                      <a:r>
                        <a:rPr lang="en-US" dirty="0"/>
                        <a:t>32,4 mln.</a:t>
                      </a:r>
                      <a:r>
                        <a:rPr lang="en-US" baseline="0" dirty="0"/>
                        <a:t> tons</a:t>
                      </a:r>
                      <a:endParaRPr lang="ru-RU" dirty="0"/>
                    </a:p>
                  </a:txBody>
                  <a:tcPr/>
                </a:tc>
                <a:tc>
                  <a:txBody>
                    <a:bodyPr/>
                    <a:lstStyle/>
                    <a:p>
                      <a:r>
                        <a:rPr lang="en-US" dirty="0"/>
                        <a:t>0,83 ton</a:t>
                      </a:r>
                      <a:endParaRPr lang="ru-RU" dirty="0"/>
                    </a:p>
                  </a:txBody>
                  <a:tcPr/>
                </a:tc>
                <a:tc>
                  <a:txBody>
                    <a:bodyPr/>
                    <a:lstStyle/>
                    <a:p>
                      <a:r>
                        <a:rPr lang="en-US" dirty="0"/>
                        <a:t>22,8 mln tons</a:t>
                      </a:r>
                      <a:endParaRPr lang="ru-RU" dirty="0"/>
                    </a:p>
                  </a:txBody>
                  <a:tcPr/>
                </a:tc>
                <a:extLst>
                  <a:ext uri="{0D108BD9-81ED-4DB2-BD59-A6C34878D82A}">
                    <a16:rowId xmlns:a16="http://schemas.microsoft.com/office/drawing/2014/main" val="10006"/>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457885891"/>
              </p:ext>
            </p:extLst>
          </p:nvPr>
        </p:nvGraphicFramePr>
        <p:xfrm>
          <a:off x="760412" y="3840480"/>
          <a:ext cx="8648764" cy="1993392"/>
        </p:xfrm>
        <a:graphic>
          <a:graphicData uri="http://schemas.openxmlformats.org/drawingml/2006/table">
            <a:tbl>
              <a:tblPr firstRow="1" bandRow="1">
                <a:tableStyleId>{5C22544A-7EE6-4342-B048-85BDC9FD1C3A}</a:tableStyleId>
              </a:tblPr>
              <a:tblGrid>
                <a:gridCol w="2162191">
                  <a:extLst>
                    <a:ext uri="{9D8B030D-6E8A-4147-A177-3AD203B41FA5}">
                      <a16:colId xmlns:a16="http://schemas.microsoft.com/office/drawing/2014/main" val="20000"/>
                    </a:ext>
                  </a:extLst>
                </a:gridCol>
                <a:gridCol w="2162191">
                  <a:extLst>
                    <a:ext uri="{9D8B030D-6E8A-4147-A177-3AD203B41FA5}">
                      <a16:colId xmlns:a16="http://schemas.microsoft.com/office/drawing/2014/main" val="20001"/>
                    </a:ext>
                  </a:extLst>
                </a:gridCol>
                <a:gridCol w="2162191">
                  <a:extLst>
                    <a:ext uri="{9D8B030D-6E8A-4147-A177-3AD203B41FA5}">
                      <a16:colId xmlns:a16="http://schemas.microsoft.com/office/drawing/2014/main" val="20002"/>
                    </a:ext>
                  </a:extLst>
                </a:gridCol>
                <a:gridCol w="2162191">
                  <a:extLst>
                    <a:ext uri="{9D8B030D-6E8A-4147-A177-3AD203B41FA5}">
                      <a16:colId xmlns:a16="http://schemas.microsoft.com/office/drawing/2014/main" val="20003"/>
                    </a:ext>
                  </a:extLst>
                </a:gridCol>
              </a:tblGrid>
              <a:tr h="530352">
                <a:tc>
                  <a:txBody>
                    <a:bodyPr/>
                    <a:lstStyle/>
                    <a:p>
                      <a:r>
                        <a:rPr lang="en-US" dirty="0"/>
                        <a:t>Iran</a:t>
                      </a:r>
                      <a:endParaRPr lang="ru-RU" dirty="0"/>
                    </a:p>
                  </a:txBody>
                  <a:tcPr/>
                </a:tc>
                <a:tc>
                  <a:txBody>
                    <a:bodyPr/>
                    <a:lstStyle/>
                    <a:p>
                      <a:r>
                        <a:rPr lang="en-US" dirty="0"/>
                        <a:t>Production</a:t>
                      </a:r>
                      <a:endParaRPr lang="ru-RU" dirty="0"/>
                    </a:p>
                  </a:txBody>
                  <a:tcPr/>
                </a:tc>
                <a:tc>
                  <a:txBody>
                    <a:bodyPr/>
                    <a:lstStyle/>
                    <a:p>
                      <a:r>
                        <a:rPr lang="en-US" dirty="0"/>
                        <a:t>Per Capita</a:t>
                      </a:r>
                      <a:endParaRPr lang="ru-RU" dirty="0"/>
                    </a:p>
                  </a:txBody>
                  <a:tcPr/>
                </a:tc>
                <a:tc>
                  <a:txBody>
                    <a:bodyPr/>
                    <a:lstStyle/>
                    <a:p>
                      <a:r>
                        <a:rPr lang="en-US" dirty="0"/>
                        <a:t>Import</a:t>
                      </a:r>
                      <a:endParaRPr lang="ru-RU" dirty="0"/>
                    </a:p>
                  </a:txBody>
                  <a:tcPr/>
                </a:tc>
                <a:extLst>
                  <a:ext uri="{0D108BD9-81ED-4DB2-BD59-A6C34878D82A}">
                    <a16:rowId xmlns:a16="http://schemas.microsoft.com/office/drawing/2014/main" val="10000"/>
                  </a:ext>
                </a:extLst>
              </a:tr>
              <a:tr h="132588">
                <a:tc>
                  <a:txBody>
                    <a:bodyPr/>
                    <a:lstStyle/>
                    <a:p>
                      <a:r>
                        <a:rPr lang="en-US" dirty="0"/>
                        <a:t>Total Grains</a:t>
                      </a:r>
                      <a:endParaRPr lang="ru-RU" dirty="0"/>
                    </a:p>
                  </a:txBody>
                  <a:tcPr/>
                </a:tc>
                <a:tc>
                  <a:txBody>
                    <a:bodyPr/>
                    <a:lstStyle/>
                    <a:p>
                      <a:r>
                        <a:rPr lang="en-US" dirty="0"/>
                        <a:t>20,4 mln tons</a:t>
                      </a:r>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r h="233172">
                <a:tc>
                  <a:txBody>
                    <a:bodyPr/>
                    <a:lstStyle/>
                    <a:p>
                      <a:r>
                        <a:rPr lang="en-US" dirty="0"/>
                        <a:t>Wheat</a:t>
                      </a:r>
                      <a:endParaRPr lang="ru-RU" dirty="0"/>
                    </a:p>
                  </a:txBody>
                  <a:tcPr/>
                </a:tc>
                <a:tc>
                  <a:txBody>
                    <a:bodyPr/>
                    <a:lstStyle/>
                    <a:p>
                      <a:r>
                        <a:rPr lang="en-US" dirty="0"/>
                        <a:t>14 mln tons</a:t>
                      </a:r>
                      <a:endParaRPr lang="ru-RU" dirty="0"/>
                    </a:p>
                  </a:txBody>
                  <a:tcPr/>
                </a:tc>
                <a:tc>
                  <a:txBody>
                    <a:bodyPr/>
                    <a:lstStyle/>
                    <a:p>
                      <a:r>
                        <a:rPr lang="en-US" dirty="0"/>
                        <a:t>0,16 ton</a:t>
                      </a:r>
                      <a:endParaRPr lang="ru-RU" dirty="0"/>
                    </a:p>
                  </a:txBody>
                  <a:tcPr/>
                </a:tc>
                <a:tc>
                  <a:txBody>
                    <a:bodyPr/>
                    <a:lstStyle/>
                    <a:p>
                      <a:r>
                        <a:rPr lang="en-US" dirty="0"/>
                        <a:t>1 mln</a:t>
                      </a:r>
                      <a:r>
                        <a:rPr lang="en-US" baseline="0" dirty="0"/>
                        <a:t> tons</a:t>
                      </a:r>
                      <a:endParaRPr lang="ru-RU" dirty="0"/>
                    </a:p>
                  </a:txBody>
                  <a:tcPr/>
                </a:tc>
                <a:extLst>
                  <a:ext uri="{0D108BD9-81ED-4DB2-BD59-A6C34878D82A}">
                    <a16:rowId xmlns:a16="http://schemas.microsoft.com/office/drawing/2014/main" val="10002"/>
                  </a:ext>
                </a:extLst>
              </a:tr>
              <a:tr h="132588">
                <a:tc>
                  <a:txBody>
                    <a:bodyPr/>
                    <a:lstStyle/>
                    <a:p>
                      <a:r>
                        <a:rPr lang="en-US" dirty="0"/>
                        <a:t>Barley</a:t>
                      </a:r>
                      <a:endParaRPr lang="ru-RU" dirty="0"/>
                    </a:p>
                  </a:txBody>
                  <a:tcPr/>
                </a:tc>
                <a:tc>
                  <a:txBody>
                    <a:bodyPr/>
                    <a:lstStyle/>
                    <a:p>
                      <a:r>
                        <a:rPr lang="en-US" dirty="0"/>
                        <a:t>3 mln tons</a:t>
                      </a:r>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3"/>
                  </a:ext>
                </a:extLst>
              </a:tr>
              <a:tr h="132588">
                <a:tc>
                  <a:txBody>
                    <a:bodyPr/>
                    <a:lstStyle/>
                    <a:p>
                      <a:r>
                        <a:rPr lang="en-US" dirty="0"/>
                        <a:t>Corn</a:t>
                      </a:r>
                      <a:endParaRPr lang="ru-RU" dirty="0"/>
                    </a:p>
                  </a:txBody>
                  <a:tcPr/>
                </a:tc>
                <a:tc>
                  <a:txBody>
                    <a:bodyPr/>
                    <a:lstStyle/>
                    <a:p>
                      <a:r>
                        <a:rPr lang="en-US" dirty="0"/>
                        <a:t>1,4 mln tons</a:t>
                      </a:r>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676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0896"/>
            <a:ext cx="8596668" cy="896112"/>
          </a:xfrm>
        </p:spPr>
        <p:txBody>
          <a:bodyPr/>
          <a:lstStyle/>
          <a:p>
            <a:r>
              <a:rPr lang="en-US" sz="2000" dirty="0">
                <a:solidFill>
                  <a:schemeClr val="accent2">
                    <a:lumMod val="75000"/>
                  </a:schemeClr>
                </a:solidFill>
              </a:rPr>
              <a:t>IRAN</a:t>
            </a:r>
            <a:r>
              <a:rPr lang="en-US" dirty="0">
                <a:solidFill>
                  <a:schemeClr val="accent2">
                    <a:lumMod val="75000"/>
                  </a:schemeClr>
                </a:solidFill>
              </a:rPr>
              <a:t> </a:t>
            </a:r>
            <a:r>
              <a:rPr lang="en-US" sz="2000" dirty="0">
                <a:solidFill>
                  <a:schemeClr val="accent2">
                    <a:lumMod val="75000"/>
                  </a:schemeClr>
                </a:solidFill>
              </a:rPr>
              <a:t>AS A MAJOR IMPORTER OF RUSSIAN GRAIN</a:t>
            </a:r>
            <a:endParaRPr lang="ru-RU" sz="2000" dirty="0">
              <a:solidFill>
                <a:schemeClr val="accent2">
                  <a:lumMod val="75000"/>
                </a:schemeClr>
              </a:solidFill>
            </a:endParaRPr>
          </a:p>
        </p:txBody>
      </p:sp>
      <p:pic>
        <p:nvPicPr>
          <p:cNvPr id="6146" name="Picture 2" descr="РЖД над пропастью во ржи"/>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1302" y="1453896"/>
            <a:ext cx="8181257" cy="468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30574"/>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3117</TotalTime>
  <Words>2151</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Trebuchet MS</vt:lpstr>
      <vt:lpstr>Wingdings 3</vt:lpstr>
      <vt:lpstr>Грань</vt:lpstr>
      <vt:lpstr>GRAIN BUSINESS,  RUSSIA OUTLOOK</vt:lpstr>
      <vt:lpstr>RUSSIA AND IRAN ARE HISTORICAL NATURAL TRADE PARTNERS</vt:lpstr>
      <vt:lpstr>RUSSIA AND IRAN ARE NATURAL HISTORICAL TRADE PARTNERS</vt:lpstr>
      <vt:lpstr>RUSSIA AND IRAN ARE HISTORICAL NATURAL TRADE PARTNERS</vt:lpstr>
      <vt:lpstr>RUSSIA IS A MAJOR WORLD GRAIN PRODUCER</vt:lpstr>
      <vt:lpstr>RUSSIA IS A MAJOR WORLD GRAIN PRODUCER</vt:lpstr>
      <vt:lpstr>RUSSIA IS A MAJOR WORLD GRAIN PRODUCER</vt:lpstr>
      <vt:lpstr>MAJOR WHEAT PRODUCERS IN THE WORLD</vt:lpstr>
      <vt:lpstr>IRAN AS A MAJOR IMPORTER OF RUSSIAN GRAIN</vt:lpstr>
      <vt:lpstr>IRAN AS A MAJOR IMPORTER OF RUSSIAN GRAIN</vt:lpstr>
      <vt:lpstr>IRAN AS A MAJOR IMPORTER OF RUSSIAN GRAIN</vt:lpstr>
      <vt:lpstr>NORTH-SOUTH TRANSPORTATION CARRIDOR</vt:lpstr>
      <vt:lpstr>NORTH-SOUTH TRANSPORTATION CARRIDOR</vt:lpstr>
      <vt:lpstr>TOP GRAIN PRODUCING RERGIONS IN RUSSIA – OVER 3 MILLION TONS</vt:lpstr>
      <vt:lpstr>TOP BARLEY PRODUCING REGIONS IN RUSSIA IN 2023</vt:lpstr>
      <vt:lpstr>TOP CORN PRODUCING REGIONS IN RUSSIA IN 2023</vt:lpstr>
      <vt:lpstr>STRUCTURE OF RUSSIAN GRAIN EXPORT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 BUSINESS IN RUSSIA OUTLOOK</dc:title>
  <dc:creator>Kovalev Alexander</dc:creator>
  <cp:lastModifiedBy>Hadi</cp:lastModifiedBy>
  <cp:revision>48</cp:revision>
  <dcterms:created xsi:type="dcterms:W3CDTF">2024-09-28T07:26:39Z</dcterms:created>
  <dcterms:modified xsi:type="dcterms:W3CDTF">2024-10-02T06:19:27Z</dcterms:modified>
</cp:coreProperties>
</file>